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embeddedFontLst>
    <p:embeddedFont>
      <p:font typeface="Cambria" panose="02040503050406030204" pitchFamily="18" charset="0"/>
      <p:regular r:id="rId37"/>
      <p:bold r:id="rId38"/>
      <p:italic r:id="rId39"/>
      <p:boldItalic r:id="rId40"/>
    </p:embeddedFont>
    <p:embeddedFont>
      <p:font typeface="Inter" panose="020B0604020202020204" charset="0"/>
      <p:regular r:id="rId41"/>
    </p:embeddedFont>
    <p:embeddedFont>
      <p:font typeface="Inter Bold" panose="020B0604020202020204" charset="0"/>
      <p:regular r:id="rId42"/>
    </p:embeddedFont>
    <p:embeddedFont>
      <p:font typeface="Inter Bold Italics" panose="020B0604020202020204" charset="0"/>
      <p:regular r:id="rId43"/>
    </p:embeddedFont>
    <p:embeddedFont>
      <p:font typeface="Inter Italics" panose="020B0604020202020204" charset="0"/>
      <p:regular r:id="rId44"/>
    </p:embeddedFont>
    <p:embeddedFont>
      <p:font typeface="Oswald" panose="00000500000000000000" pitchFamily="2" charset="0"/>
      <p:regular r:id="rId45"/>
    </p:embeddedFont>
    <p:embeddedFont>
      <p:font typeface="Oswald Bold" panose="00000800000000000000"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64407" autoAdjust="0"/>
  </p:normalViewPr>
  <p:slideViewPr>
    <p:cSldViewPr>
      <p:cViewPr varScale="1">
        <p:scale>
          <a:sx n="48" d="100"/>
          <a:sy n="48" d="100"/>
        </p:scale>
        <p:origin x="205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9F1D85-3D3A-47EE-A7D9-F9BCA8500A7E}" type="datetimeFigureOut">
              <a:rPr lang="en-US" smtClean="0"/>
              <a:t>5/28/2026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498E4-5BD0-4EC1-B5ED-E07A7B60E9F4}" type="slidenum">
              <a:rPr lang="en-US" smtClean="0"/>
              <a:t>‹#›</a:t>
            </a:fld>
            <a:endParaRPr lang="en-US"/>
          </a:p>
        </p:txBody>
      </p:sp>
    </p:spTree>
    <p:extLst>
      <p:ext uri="{BB962C8B-B14F-4D97-AF65-F5344CB8AC3E}">
        <p14:creationId xmlns:p14="http://schemas.microsoft.com/office/powerpoint/2010/main" val="384380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Welcome to the Licensed Contractor Assistance Program, presented by the Nevada State Contractors Board.</a:t>
            </a:r>
            <a:br>
              <a:rPr lang="en-US" sz="1800" b="0" i="0" u="none" strike="noStrike" dirty="0">
                <a:solidFill>
                  <a:srgbClr val="000000"/>
                </a:solidFill>
                <a:effectLst/>
                <a:latin typeface="Cambria" panose="02040503050406030204" pitchFamily="18" charset="0"/>
              </a:rPr>
            </a:br>
            <a:br>
              <a:rPr lang="en-US" sz="1800" b="0" i="0" u="none" strike="noStrike" dirty="0">
                <a:solidFill>
                  <a:srgbClr val="000000"/>
                </a:solidFill>
                <a:effectLst/>
                <a:latin typeface="Cambria" panose="02040503050406030204" pitchFamily="18" charset="0"/>
              </a:rPr>
            </a:br>
            <a:r>
              <a:rPr lang="en-US" sz="1800" b="0" i="0" u="none" strike="noStrike" dirty="0">
                <a:solidFill>
                  <a:srgbClr val="000000"/>
                </a:solidFill>
                <a:effectLst/>
                <a:latin typeface="Cambria" panose="02040503050406030204" pitchFamily="18" charset="0"/>
              </a:rPr>
              <a:t>This online workshop is designed to guide you through making changes to your Nevada contractor’s license.  </a:t>
            </a:r>
            <a:br>
              <a:rPr lang="en-US" sz="1800" b="0" i="0" u="none" strike="noStrike" dirty="0">
                <a:solidFill>
                  <a:srgbClr val="000000"/>
                </a:solidFill>
                <a:effectLst/>
                <a:latin typeface="Cambria" panose="02040503050406030204" pitchFamily="18" charset="0"/>
              </a:rPr>
            </a:br>
            <a:r>
              <a:rPr lang="en-US" sz="1800" b="0" i="0" u="none" strike="noStrike" dirty="0">
                <a:solidFill>
                  <a:srgbClr val="000000"/>
                </a:solidFill>
                <a:effectLst/>
                <a:latin typeface="Cambria" panose="02040503050406030204" pitchFamily="18" charset="0"/>
              </a:rPr>
              <a:t>We’ll cover the proper steps to take when updates occur, including raising your monetary limit, modifying your license classification, or updating personnel on your license.</a:t>
            </a:r>
            <a:br>
              <a:rPr lang="en-US" sz="1800" b="0" i="0" u="none" strike="noStrike" dirty="0">
                <a:solidFill>
                  <a:srgbClr val="000000"/>
                </a:solidFill>
                <a:effectLst/>
                <a:latin typeface="Cambria" panose="02040503050406030204" pitchFamily="18" charset="0"/>
              </a:rPr>
            </a:br>
            <a:br>
              <a:rPr lang="en-US" sz="1800" b="0" i="0" u="none" strike="noStrike" dirty="0">
                <a:solidFill>
                  <a:srgbClr val="000000"/>
                </a:solidFill>
                <a:effectLst/>
                <a:latin typeface="Cambria" panose="02040503050406030204" pitchFamily="18" charset="0"/>
              </a:rPr>
            </a:br>
            <a:r>
              <a:rPr lang="en-US" sz="1800" b="0" i="0" u="none" strike="noStrike" dirty="0">
                <a:solidFill>
                  <a:srgbClr val="000000"/>
                </a:solidFill>
                <a:effectLst/>
                <a:latin typeface="Cambria" panose="02040503050406030204" pitchFamily="18" charset="0"/>
              </a:rPr>
              <a:t>We’ll also go over application fees and important Nevada laws that impact your license.</a:t>
            </a: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1</a:t>
            </a:fld>
            <a:endParaRPr lang="en-US"/>
          </a:p>
        </p:txBody>
      </p:sp>
    </p:spTree>
    <p:extLst>
      <p:ext uri="{BB962C8B-B14F-4D97-AF65-F5344CB8AC3E}">
        <p14:creationId xmlns:p14="http://schemas.microsoft.com/office/powerpoint/2010/main" val="969335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If a qualified individual leaves, the Board requires a notice within 10 days. The Disassociation of Qualified Individual is used for the resignation or dissociation of a qualified individual. The Change of Qualifier application is not required if you are only removing a Qualified Individual. There is no fee required for this application.</a:t>
            </a:r>
            <a:br>
              <a:rPr lang="en-US" sz="1800" b="0" i="0" u="none" strike="noStrike" dirty="0">
                <a:solidFill>
                  <a:srgbClr val="000000"/>
                </a:solidFill>
                <a:effectLst/>
                <a:latin typeface="Cambria" panose="02040503050406030204" pitchFamily="18" charset="0"/>
              </a:rPr>
            </a:b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10</a:t>
            </a:fld>
            <a:endParaRPr lang="en-US"/>
          </a:p>
        </p:txBody>
      </p:sp>
    </p:spTree>
    <p:extLst>
      <p:ext uri="{BB962C8B-B14F-4D97-AF65-F5344CB8AC3E}">
        <p14:creationId xmlns:p14="http://schemas.microsoft.com/office/powerpoint/2010/main" val="1846181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You may submit a Name Change Application with a $250 fee if your legal business name has been changed with the Secretary of State or if you will be adding or removing a fictitious firm name,  known as a DBA</a:t>
            </a: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11</a:t>
            </a:fld>
            <a:endParaRPr lang="en-US"/>
          </a:p>
        </p:txBody>
      </p:sp>
    </p:spTree>
    <p:extLst>
      <p:ext uri="{BB962C8B-B14F-4D97-AF65-F5344CB8AC3E}">
        <p14:creationId xmlns:p14="http://schemas.microsoft.com/office/powerpoint/2010/main" val="280678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conversion of entity consists of the conversion of an entity’s filing with the Nevada Secretary of State. PURSUANT TO CHAPTER 92A </a:t>
            </a:r>
            <a:r>
              <a:rPr lang="en-US" sz="1200" dirty="0">
                <a:solidFill>
                  <a:srgbClr val="0E243C"/>
                </a:solidFill>
                <a:latin typeface="Inter"/>
                <a:ea typeface="Inter"/>
                <a:cs typeface="Inter"/>
                <a:sym typeface="Inter"/>
              </a:rPr>
              <a:t>of NRS, this application must be submitted before or within 30 days after such conversion is made. The change is primarily used in scenarios a filing is switched from an LLC to a corporation or a corporation to an LLC. Sole proprietorships may not utilize this application to change their entity filing to an LLC or corporation, instead they must submit a new contractors license application.</a:t>
            </a: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13</a:t>
            </a:fld>
            <a:endParaRPr lang="en-US"/>
          </a:p>
        </p:txBody>
      </p:sp>
    </p:spTree>
    <p:extLst>
      <p:ext uri="{BB962C8B-B14F-4D97-AF65-F5344CB8AC3E}">
        <p14:creationId xmlns:p14="http://schemas.microsoft.com/office/powerpoint/2010/main" val="352402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monetary limit is the maximum value a contractor may charge their client per contract. You may not bid a project that exceeds your monetary limit per NRS 624.640. The raise in limit application may be used to raise your monetary limit, with this, a bond adjust may be required for the higher limit to take effect. </a:t>
            </a:r>
          </a:p>
        </p:txBody>
      </p:sp>
      <p:sp>
        <p:nvSpPr>
          <p:cNvPr id="4" name="Slide Number Placeholder 3"/>
          <p:cNvSpPr>
            <a:spLocks noGrp="1"/>
          </p:cNvSpPr>
          <p:nvPr>
            <p:ph type="sldNum" sz="quarter" idx="5"/>
          </p:nvPr>
        </p:nvSpPr>
        <p:spPr/>
        <p:txBody>
          <a:bodyPr/>
          <a:lstStyle/>
          <a:p>
            <a:fld id="{7B0498E4-5BD0-4EC1-B5ED-E07A7B60E9F4}" type="slidenum">
              <a:rPr lang="en-US" smtClean="0"/>
              <a:t>14</a:t>
            </a:fld>
            <a:endParaRPr lang="en-US"/>
          </a:p>
        </p:txBody>
      </p:sp>
    </p:spTree>
    <p:extLst>
      <p:ext uri="{BB962C8B-B14F-4D97-AF65-F5344CB8AC3E}">
        <p14:creationId xmlns:p14="http://schemas.microsoft.com/office/powerpoint/2010/main" val="375208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our permanent raise in limit application will allow you increase your monetary limit. </a:t>
            </a:r>
          </a:p>
        </p:txBody>
      </p:sp>
      <p:sp>
        <p:nvSpPr>
          <p:cNvPr id="4" name="Slide Number Placeholder 3"/>
          <p:cNvSpPr>
            <a:spLocks noGrp="1"/>
          </p:cNvSpPr>
          <p:nvPr>
            <p:ph type="sldNum" sz="quarter" idx="5"/>
          </p:nvPr>
        </p:nvSpPr>
        <p:spPr/>
        <p:txBody>
          <a:bodyPr/>
          <a:lstStyle/>
          <a:p>
            <a:fld id="{7B0498E4-5BD0-4EC1-B5ED-E07A7B60E9F4}" type="slidenum">
              <a:rPr lang="en-US" smtClean="0"/>
              <a:t>15</a:t>
            </a:fld>
            <a:endParaRPr lang="en-US"/>
          </a:p>
        </p:txBody>
      </p:sp>
    </p:spTree>
    <p:extLst>
      <p:ext uri="{BB962C8B-B14F-4D97-AF65-F5344CB8AC3E}">
        <p14:creationId xmlns:p14="http://schemas.microsoft.com/office/powerpoint/2010/main" val="3449395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project is a one time limit increase designated for a project. The application fee is $75 and the submittal for this application is limited to 5 one time increases per calendar year.</a:t>
            </a:r>
          </a:p>
        </p:txBody>
      </p:sp>
      <p:sp>
        <p:nvSpPr>
          <p:cNvPr id="4" name="Slide Number Placeholder 3"/>
          <p:cNvSpPr>
            <a:spLocks noGrp="1"/>
          </p:cNvSpPr>
          <p:nvPr>
            <p:ph type="sldNum" sz="quarter" idx="5"/>
          </p:nvPr>
        </p:nvSpPr>
        <p:spPr/>
        <p:txBody>
          <a:bodyPr/>
          <a:lstStyle/>
          <a:p>
            <a:fld id="{7B0498E4-5BD0-4EC1-B5ED-E07A7B60E9F4}" type="slidenum">
              <a:rPr lang="en-US" smtClean="0"/>
              <a:t>16</a:t>
            </a:fld>
            <a:endParaRPr lang="en-US"/>
          </a:p>
        </p:txBody>
      </p:sp>
    </p:spTree>
    <p:extLst>
      <p:ext uri="{BB962C8B-B14F-4D97-AF65-F5344CB8AC3E}">
        <p14:creationId xmlns:p14="http://schemas.microsoft.com/office/powerpoint/2010/main" val="2639414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looking to reduce your classification, there is no application form available for this request. However, you must submit a written and signed request with a $250 fee for this adjustment to take place. </a:t>
            </a:r>
          </a:p>
        </p:txBody>
      </p:sp>
      <p:sp>
        <p:nvSpPr>
          <p:cNvPr id="4" name="Slide Number Placeholder 3"/>
          <p:cNvSpPr>
            <a:spLocks noGrp="1"/>
          </p:cNvSpPr>
          <p:nvPr>
            <p:ph type="sldNum" sz="quarter" idx="5"/>
          </p:nvPr>
        </p:nvSpPr>
        <p:spPr/>
        <p:txBody>
          <a:bodyPr/>
          <a:lstStyle/>
          <a:p>
            <a:fld id="{7B0498E4-5BD0-4EC1-B5ED-E07A7B60E9F4}" type="slidenum">
              <a:rPr lang="en-US" smtClean="0"/>
              <a:t>17</a:t>
            </a:fld>
            <a:endParaRPr lang="en-US"/>
          </a:p>
        </p:txBody>
      </p:sp>
    </p:spTree>
    <p:extLst>
      <p:ext uri="{BB962C8B-B14F-4D97-AF65-F5344CB8AC3E}">
        <p14:creationId xmlns:p14="http://schemas.microsoft.com/office/powerpoint/2010/main" val="1280092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certificate of eligibility to receive preference in bidding on public work requires a $500 application fee with a renewal fee of $300. once approved, the certificate of eligibility is valid for one year. </a:t>
            </a:r>
          </a:p>
        </p:txBody>
      </p:sp>
      <p:sp>
        <p:nvSpPr>
          <p:cNvPr id="4" name="Slide Number Placeholder 3"/>
          <p:cNvSpPr>
            <a:spLocks noGrp="1"/>
          </p:cNvSpPr>
          <p:nvPr>
            <p:ph type="sldNum" sz="quarter" idx="5"/>
          </p:nvPr>
        </p:nvSpPr>
        <p:spPr/>
        <p:txBody>
          <a:bodyPr/>
          <a:lstStyle/>
          <a:p>
            <a:fld id="{7B0498E4-5BD0-4EC1-B5ED-E07A7B60E9F4}" type="slidenum">
              <a:rPr lang="en-US" smtClean="0"/>
              <a:t>18</a:t>
            </a:fld>
            <a:endParaRPr lang="en-US"/>
          </a:p>
        </p:txBody>
      </p:sp>
    </p:spTree>
    <p:extLst>
      <p:ext uri="{BB962C8B-B14F-4D97-AF65-F5344CB8AC3E}">
        <p14:creationId xmlns:p14="http://schemas.microsoft.com/office/powerpoint/2010/main" val="3333370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inactivate a license, you may submit the form with no application fee, however, 50%  of the active renewal fee is due at the time of renewal. A license may remain inactive for up to 8 years with no contribution to the residential recovery fund. You must retain an active status with the Nevada Secretary of State. A bond and workers compensation will not be required. You may not enter into contracts or perform construction while on inactive status. </a:t>
            </a:r>
          </a:p>
        </p:txBody>
      </p:sp>
      <p:sp>
        <p:nvSpPr>
          <p:cNvPr id="4" name="Slide Number Placeholder 3"/>
          <p:cNvSpPr>
            <a:spLocks noGrp="1"/>
          </p:cNvSpPr>
          <p:nvPr>
            <p:ph type="sldNum" sz="quarter" idx="5"/>
          </p:nvPr>
        </p:nvSpPr>
        <p:spPr/>
        <p:txBody>
          <a:bodyPr/>
          <a:lstStyle/>
          <a:p>
            <a:fld id="{7B0498E4-5BD0-4EC1-B5ED-E07A7B60E9F4}" type="slidenum">
              <a:rPr lang="en-US" smtClean="0"/>
              <a:t>19</a:t>
            </a:fld>
            <a:endParaRPr lang="en-US"/>
          </a:p>
        </p:txBody>
      </p:sp>
    </p:spTree>
    <p:extLst>
      <p:ext uri="{BB962C8B-B14F-4D97-AF65-F5344CB8AC3E}">
        <p14:creationId xmlns:p14="http://schemas.microsoft.com/office/powerpoint/2010/main" val="2187438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reactivate a license, a application fee will be determined by the renewal date. With the application, current and updated financial statements based on the monetary limit are required. The contribution to the Residential Recovery fund and an active status with the Nevada Secretary of State are required. You must acquire a bond and workers compensation insurance. </a:t>
            </a:r>
          </a:p>
        </p:txBody>
      </p:sp>
      <p:sp>
        <p:nvSpPr>
          <p:cNvPr id="4" name="Slide Number Placeholder 3"/>
          <p:cNvSpPr>
            <a:spLocks noGrp="1"/>
          </p:cNvSpPr>
          <p:nvPr>
            <p:ph type="sldNum" sz="quarter" idx="5"/>
          </p:nvPr>
        </p:nvSpPr>
        <p:spPr/>
        <p:txBody>
          <a:bodyPr/>
          <a:lstStyle/>
          <a:p>
            <a:fld id="{7B0498E4-5BD0-4EC1-B5ED-E07A7B60E9F4}" type="slidenum">
              <a:rPr lang="en-US" smtClean="0"/>
              <a:t>20</a:t>
            </a:fld>
            <a:endParaRPr lang="en-US"/>
          </a:p>
        </p:txBody>
      </p:sp>
    </p:spTree>
    <p:extLst>
      <p:ext uri="{BB962C8B-B14F-4D97-AF65-F5344CB8AC3E}">
        <p14:creationId xmlns:p14="http://schemas.microsoft.com/office/powerpoint/2010/main" val="270145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During this program, you’ll learn how to access important materials, including downloadable forms and applications available on the Board’s website.</a:t>
            </a:r>
            <a:br>
              <a:rPr lang="en-US" sz="1800" b="0" i="0" u="none" strike="noStrike" dirty="0">
                <a:solidFill>
                  <a:srgbClr val="000000"/>
                </a:solidFill>
                <a:effectLst/>
                <a:latin typeface="Cambria" panose="02040503050406030204" pitchFamily="18" charset="0"/>
              </a:rPr>
            </a:br>
            <a:br>
              <a:rPr lang="en-US" sz="1800" b="0" i="0" u="none" strike="noStrike" dirty="0">
                <a:solidFill>
                  <a:srgbClr val="000000"/>
                </a:solidFill>
                <a:effectLst/>
                <a:latin typeface="Cambria" panose="02040503050406030204" pitchFamily="18" charset="0"/>
              </a:rPr>
            </a:br>
            <a:r>
              <a:rPr lang="en-US" sz="1800" b="0" i="0" u="none" strike="noStrike" dirty="0">
                <a:solidFill>
                  <a:srgbClr val="000000"/>
                </a:solidFill>
                <a:effectLst/>
                <a:latin typeface="Cambria" panose="02040503050406030204" pitchFamily="18" charset="0"/>
              </a:rPr>
              <a:t>Please note that participant audio and video will remain disabled during the presentation.  </a:t>
            </a:r>
            <a:br>
              <a:rPr lang="en-US" sz="1800" b="0" i="0" u="none" strike="noStrike" dirty="0">
                <a:solidFill>
                  <a:srgbClr val="000000"/>
                </a:solidFill>
                <a:effectLst/>
                <a:latin typeface="Cambria" panose="02040503050406030204" pitchFamily="18" charset="0"/>
              </a:rPr>
            </a:br>
            <a:r>
              <a:rPr lang="en-US" sz="1800" b="0" i="0" u="none" strike="noStrike" dirty="0">
                <a:solidFill>
                  <a:srgbClr val="000000"/>
                </a:solidFill>
                <a:effectLst/>
                <a:latin typeface="Cambria" panose="02040503050406030204" pitchFamily="18" charset="0"/>
              </a:rPr>
              <a:t>Questions will be answered at the end, and you can also submit questions using the chat feature throughout.</a:t>
            </a:r>
            <a:br>
              <a:rPr lang="en-US" sz="1800" b="0" i="0" u="none" strike="noStrike" dirty="0">
                <a:solidFill>
                  <a:srgbClr val="000000"/>
                </a:solidFill>
                <a:effectLst/>
                <a:latin typeface="Cambria" panose="02040503050406030204" pitchFamily="18" charset="0"/>
              </a:rPr>
            </a:br>
            <a:br>
              <a:rPr lang="en-US" sz="1800" b="0" i="0" u="none" strike="noStrike" dirty="0">
                <a:solidFill>
                  <a:srgbClr val="000000"/>
                </a:solidFill>
                <a:effectLst/>
                <a:latin typeface="Cambria" panose="02040503050406030204" pitchFamily="18" charset="0"/>
              </a:rPr>
            </a:br>
            <a:r>
              <a:rPr lang="en-US" sz="1800" b="0" i="0" u="none" strike="noStrike" dirty="0">
                <a:solidFill>
                  <a:srgbClr val="000000"/>
                </a:solidFill>
                <a:effectLst/>
                <a:latin typeface="Cambria" panose="02040503050406030204" pitchFamily="18" charset="0"/>
              </a:rPr>
              <a:t>We ask that all participants remain respectful—disruptive behavior may result in removal.</a:t>
            </a:r>
            <a:br>
              <a:rPr lang="en-US" sz="1800" b="0" i="0" u="none" strike="noStrike" dirty="0">
                <a:solidFill>
                  <a:srgbClr val="000000"/>
                </a:solidFill>
                <a:effectLst/>
                <a:latin typeface="Cambria" panose="02040503050406030204" pitchFamily="18" charset="0"/>
              </a:rPr>
            </a:br>
            <a:br>
              <a:rPr lang="en-US" sz="1800" b="0" i="0" u="none" strike="noStrike" dirty="0">
                <a:solidFill>
                  <a:srgbClr val="000000"/>
                </a:solidFill>
                <a:effectLst/>
                <a:latin typeface="Cambria" panose="02040503050406030204" pitchFamily="18" charset="0"/>
              </a:rPr>
            </a:b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2</a:t>
            </a:fld>
            <a:endParaRPr lang="en-US"/>
          </a:p>
        </p:txBody>
      </p:sp>
    </p:spTree>
    <p:extLst>
      <p:ext uri="{BB962C8B-B14F-4D97-AF65-F5344CB8AC3E}">
        <p14:creationId xmlns:p14="http://schemas.microsoft.com/office/powerpoint/2010/main" val="922094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voluntary surrender form may be submitted if you choose to cease operations under your Nevada contractor license. There is no application fee but the form must be signed by a current principal on the license or a current officer on the Nevada Secretary of State. </a:t>
            </a:r>
          </a:p>
        </p:txBody>
      </p:sp>
      <p:sp>
        <p:nvSpPr>
          <p:cNvPr id="4" name="Slide Number Placeholder 3"/>
          <p:cNvSpPr>
            <a:spLocks noGrp="1"/>
          </p:cNvSpPr>
          <p:nvPr>
            <p:ph type="sldNum" sz="quarter" idx="5"/>
          </p:nvPr>
        </p:nvSpPr>
        <p:spPr/>
        <p:txBody>
          <a:bodyPr/>
          <a:lstStyle/>
          <a:p>
            <a:fld id="{7B0498E4-5BD0-4EC1-B5ED-E07A7B60E9F4}" type="slidenum">
              <a:rPr lang="en-US" smtClean="0"/>
              <a:t>21</a:t>
            </a:fld>
            <a:endParaRPr lang="en-US"/>
          </a:p>
        </p:txBody>
      </p:sp>
    </p:spTree>
    <p:extLst>
      <p:ext uri="{BB962C8B-B14F-4D97-AF65-F5344CB8AC3E}">
        <p14:creationId xmlns:p14="http://schemas.microsoft.com/office/powerpoint/2010/main" val="3895418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Applicants must submit all business financial statement in U.S. dollars. The type of financial statement required will depend on the monetary limit requested for the license. For example, if you’re aiming for a limit of $10,000 you may submit a self prepared financial statement using our board-approved form on our website or an accounting software in accordance with generally accepted accounting principles.  All CPA compiled statements must be current within 6 months from the date the applications is received while reviewed or audited financial statements prepared by an independent CPA are current within one year from the date the application is received. </a:t>
            </a:r>
            <a:endParaRPr lang="en-US" dirty="0"/>
          </a:p>
          <a:p>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22</a:t>
            </a:fld>
            <a:endParaRPr lang="en-US"/>
          </a:p>
        </p:txBody>
      </p:sp>
    </p:spTree>
    <p:extLst>
      <p:ext uri="{BB962C8B-B14F-4D97-AF65-F5344CB8AC3E}">
        <p14:creationId xmlns:p14="http://schemas.microsoft.com/office/powerpoint/2010/main" val="706778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Bond limits are determined by the type of license, monetary limit, and financial responsibility The surety bond is the general requirement for contractors in Nevada. You may have the option of a cash bond with service fee of $200 upon license renewal as well as a residential improvement bond per assembly bill 39. </a:t>
            </a:r>
          </a:p>
          <a:p>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23</a:t>
            </a:fld>
            <a:endParaRPr lang="en-US"/>
          </a:p>
        </p:txBody>
      </p:sp>
    </p:spTree>
    <p:extLst>
      <p:ext uri="{BB962C8B-B14F-4D97-AF65-F5344CB8AC3E}">
        <p14:creationId xmlns:p14="http://schemas.microsoft.com/office/powerpoint/2010/main" val="828119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your business plans to perform work involving residential pools or spas, additional licensing requirements may apply under </a:t>
            </a:r>
            <a:r>
              <a:rPr lang="en-US" sz="1200" b="1" dirty="0">
                <a:solidFill>
                  <a:srgbClr val="0E243C"/>
                </a:solidFill>
                <a:latin typeface="Inter Bold"/>
                <a:ea typeface="Inter Bold"/>
                <a:cs typeface="Inter Bold"/>
                <a:sym typeface="Inter Bold"/>
              </a:rPr>
              <a:t>NRS 624.900-965 </a:t>
            </a:r>
            <a:r>
              <a:rPr lang="en-US" sz="1200" dirty="0">
                <a:solidFill>
                  <a:srgbClr val="0E243C"/>
                </a:solidFill>
                <a:latin typeface="Inter"/>
                <a:ea typeface="Inter"/>
                <a:cs typeface="Inter"/>
                <a:sym typeface="Inter"/>
              </a:rPr>
              <a:t>and </a:t>
            </a:r>
            <a:r>
              <a:rPr lang="en-US" sz="1200" b="1" dirty="0">
                <a:solidFill>
                  <a:srgbClr val="0E243C"/>
                </a:solidFill>
                <a:latin typeface="Inter Bold"/>
                <a:ea typeface="Inter Bold"/>
                <a:cs typeface="Inter Bold"/>
                <a:sym typeface="Inter Bold"/>
              </a:rPr>
              <a:t>NAC 624.695-697</a:t>
            </a:r>
            <a:r>
              <a:rPr lang="en-US" sz="1200" dirty="0">
                <a:solidFill>
                  <a:srgbClr val="0E243C"/>
                </a:solidFill>
                <a:latin typeface="Inter"/>
                <a:ea typeface="Inter"/>
                <a:cs typeface="Inter"/>
                <a:sym typeface="Inter"/>
              </a:rPr>
              <a:t>.</a:t>
            </a:r>
            <a:endParaRPr lang="en-US" dirty="0"/>
          </a:p>
          <a:p>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24</a:t>
            </a:fld>
            <a:endParaRPr lang="en-US"/>
          </a:p>
        </p:txBody>
      </p:sp>
    </p:spTree>
    <p:extLst>
      <p:ext uri="{BB962C8B-B14F-4D97-AF65-F5344CB8AC3E}">
        <p14:creationId xmlns:p14="http://schemas.microsoft.com/office/powerpoint/2010/main" val="2783485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residential improvement bond is held solely for the protection of the consumers in the amount of $100,000.  </a:t>
            </a:r>
          </a:p>
          <a:p>
            <a:r>
              <a:rPr lang="en-US" dirty="0"/>
              <a:t>This bond type is not mandatory, however, if engaging in residential improvements, contractors must abide by provisions of AB 39, section 1, subsection 2g. Noncompliance with regulations is always subject to disciplinary action. </a:t>
            </a:r>
          </a:p>
          <a:p>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25</a:t>
            </a:fld>
            <a:endParaRPr lang="en-US"/>
          </a:p>
        </p:txBody>
      </p:sp>
    </p:spTree>
    <p:extLst>
      <p:ext uri="{BB962C8B-B14F-4D97-AF65-F5344CB8AC3E}">
        <p14:creationId xmlns:p14="http://schemas.microsoft.com/office/powerpoint/2010/main" val="948736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AB 39 authorizes the Nevada State Contractors Board to establish regulations that require specific elements to be included in contracts for certain residential improvement projects.</a:t>
            </a:r>
          </a:p>
          <a:p>
            <a:r>
              <a:rPr lang="en-US" sz="1200" b="0" i="0" u="none" strike="noStrike" kern="1200" dirty="0">
                <a:solidFill>
                  <a:schemeClr val="tx1"/>
                </a:solidFill>
                <a:effectLst/>
                <a:latin typeface="+mn-lt"/>
                <a:ea typeface="+mn-ea"/>
                <a:cs typeface="+mn-cs"/>
              </a:rPr>
              <a:t>The primary purpose of this bill is to ensure there is a consistent, mandatory set of minimum requirements across all applicable contracts, helping protect both homeowners and contractors.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 requires that certain key details be clearly outlined in contracts related to residential improvements. These required elements are further detailed in Section 1 of AB 39.</a:t>
            </a:r>
          </a:p>
          <a:p>
            <a:r>
              <a:rPr lang="en-US" sz="1200" b="0" i="0" u="none" strike="noStrike" kern="1200" dirty="0">
                <a:solidFill>
                  <a:schemeClr val="tx1"/>
                </a:solidFill>
                <a:effectLst/>
                <a:latin typeface="+mn-lt"/>
                <a:ea typeface="+mn-ea"/>
                <a:cs typeface="+mn-cs"/>
              </a:rPr>
              <a:t>Additionally, the bill places limits on upfront payments. Contractors are not allowed to request more than one thousand dollars, or ten percent of the total contract price—whichever amount is less—as an initial deposit before any work begins.</a:t>
            </a:r>
          </a:p>
          <a:p>
            <a:endParaRPr lang="en-US" dirty="0"/>
          </a:p>
          <a:p>
            <a:r>
              <a:rPr lang="en-US" sz="1200" b="0" i="0" u="none" strike="noStrike" kern="1200" dirty="0">
                <a:solidFill>
                  <a:schemeClr val="tx1"/>
                </a:solidFill>
                <a:effectLst/>
                <a:latin typeface="+mn-lt"/>
                <a:ea typeface="+mn-ea"/>
                <a:cs typeface="+mn-cs"/>
              </a:rPr>
              <a:t>AB 39 applies to contractors who engage in residential improvement projects.</a:t>
            </a:r>
          </a:p>
          <a:p>
            <a:r>
              <a:rPr lang="en-US" sz="1200" b="0" i="0" u="none" strike="noStrike" kern="1200" dirty="0">
                <a:solidFill>
                  <a:schemeClr val="tx1"/>
                </a:solidFill>
                <a:effectLst/>
                <a:latin typeface="+mn-lt"/>
                <a:ea typeface="+mn-ea"/>
                <a:cs typeface="+mn-cs"/>
              </a:rPr>
              <a:t>Overall, this legislation promotes transparency, fairness, and accountability within residential contracting.”</a:t>
            </a:r>
          </a:p>
          <a:p>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26</a:t>
            </a:fld>
            <a:endParaRPr lang="en-US"/>
          </a:p>
        </p:txBody>
      </p:sp>
    </p:spTree>
    <p:extLst>
      <p:ext uri="{BB962C8B-B14F-4D97-AF65-F5344CB8AC3E}">
        <p14:creationId xmlns:p14="http://schemas.microsoft.com/office/powerpoint/2010/main" val="3721576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Assembly Bill 39 introduced additional requirements for contractors. Applicants are encouraged to review the full legislation on the Nevada State Contractors Board website.</a:t>
            </a:r>
            <a:endParaRPr lang="en-US" dirty="0"/>
          </a:p>
          <a:p>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27</a:t>
            </a:fld>
            <a:endParaRPr lang="en-US"/>
          </a:p>
        </p:txBody>
      </p:sp>
    </p:spTree>
    <p:extLst>
      <p:ext uri="{BB962C8B-B14F-4D97-AF65-F5344CB8AC3E}">
        <p14:creationId xmlns:p14="http://schemas.microsoft.com/office/powerpoint/2010/main" val="3382907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Residential Recovery Fund provides limited financial compensation to homeowners who experience financial loss due to a licensed contractor’s failure to meet contractual obligations. This fund is accessible for customers who meet the requirements and after all avenues of recovery have been exhausted. Contractors performing residential work must contribute to this fund when they receive or renew their license under NRS 624.470. The contribution amount is based on the contractor’s monetary limit. </a:t>
            </a:r>
            <a:endParaRPr lang="en-US" dirty="0"/>
          </a:p>
          <a:p>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28</a:t>
            </a:fld>
            <a:endParaRPr lang="en-US"/>
          </a:p>
        </p:txBody>
      </p:sp>
    </p:spTree>
    <p:extLst>
      <p:ext uri="{BB962C8B-B14F-4D97-AF65-F5344CB8AC3E}">
        <p14:creationId xmlns:p14="http://schemas.microsoft.com/office/powerpoint/2010/main" val="1934012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Nevada law also requires a specific disclosure about the recovery fund to be included in residential contractual agreements detailing the owner's rights. </a:t>
            </a:r>
          </a:p>
          <a:p>
            <a:r>
              <a:rPr lang="en-US" dirty="0"/>
              <a:t>In the scenario that a homeowner files a complaint against the recovery fund, board staff with notify the contractor about the open investigation concerning the allegations in the complaint. If a hearing is held, the board will consider all matter relevant to the complaint before issuing a decision.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contractor may be required to appear before the board to present evidence in </a:t>
            </a:r>
            <a:r>
              <a:rPr lang="en-US" sz="1200" dirty="0">
                <a:solidFill>
                  <a:srgbClr val="0E243C"/>
                </a:solidFill>
                <a:latin typeface="Inter"/>
                <a:ea typeface="Inter"/>
                <a:cs typeface="Inter"/>
                <a:sym typeface="Inter"/>
              </a:rPr>
              <a:t>support of or in defense of the claim.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E243C"/>
                </a:solidFill>
                <a:latin typeface="Inter"/>
                <a:ea typeface="Inter"/>
                <a:cs typeface="Inter"/>
                <a:sym typeface="Inter"/>
              </a:rPr>
              <a:t>Any Residential Recovery Fund fees paid as a result of an unlawful act by a licensed residential contractor must be reimbursed by the licensee. Contractors are responsible for reimbursing the Fund for any claims awarded against their company.</a:t>
            </a:r>
          </a:p>
          <a:p>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29</a:t>
            </a:fld>
            <a:endParaRPr lang="en-US"/>
          </a:p>
        </p:txBody>
      </p:sp>
    </p:spTree>
    <p:extLst>
      <p:ext uri="{BB962C8B-B14F-4D97-AF65-F5344CB8AC3E}">
        <p14:creationId xmlns:p14="http://schemas.microsoft.com/office/powerpoint/2010/main" val="3903019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Inter"/>
                <a:ea typeface="Inter"/>
                <a:cs typeface="Inter"/>
                <a:sym typeface="Inter"/>
              </a:rPr>
              <a:t>The statement below is required by Nevada law and </a:t>
            </a:r>
            <a:r>
              <a:rPr lang="en-US" sz="1200" b="1" dirty="0">
                <a:solidFill>
                  <a:srgbClr val="CC0000"/>
                </a:solidFill>
                <a:latin typeface="Inter Bold"/>
                <a:ea typeface="Inter Bold"/>
                <a:cs typeface="Inter Bold"/>
                <a:sym typeface="Inter Bold"/>
              </a:rPr>
              <a:t>MUST </a:t>
            </a:r>
            <a:r>
              <a:rPr lang="en-US" sz="1200" dirty="0">
                <a:solidFill>
                  <a:srgbClr val="000000"/>
                </a:solidFill>
                <a:latin typeface="Inter"/>
                <a:ea typeface="Inter"/>
                <a:cs typeface="Inter"/>
                <a:sym typeface="Inter"/>
              </a:rPr>
              <a:t>be included in all residential construction contracts pursuant to NRS 624.520.  Please incorporate this language into your contracts and agreements with homeowners.</a:t>
            </a:r>
          </a:p>
          <a:p>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30</a:t>
            </a:fld>
            <a:endParaRPr lang="en-US"/>
          </a:p>
        </p:txBody>
      </p:sp>
    </p:spTree>
    <p:extLst>
      <p:ext uri="{BB962C8B-B14F-4D97-AF65-F5344CB8AC3E}">
        <p14:creationId xmlns:p14="http://schemas.microsoft.com/office/powerpoint/2010/main" val="305734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Before we begin, please note that this presentation provides general information and legal guidelines, but it is not legal advice.</a:t>
            </a:r>
            <a:br>
              <a:rPr lang="en-US" sz="1800" b="0" i="0" u="none" strike="noStrike" dirty="0">
                <a:solidFill>
                  <a:srgbClr val="000000"/>
                </a:solidFill>
                <a:effectLst/>
                <a:latin typeface="Cambria" panose="02040503050406030204" pitchFamily="18" charset="0"/>
              </a:rPr>
            </a:br>
            <a:br>
              <a:rPr lang="en-US" sz="1800" b="0" i="0" u="none" strike="noStrike" dirty="0">
                <a:solidFill>
                  <a:srgbClr val="000000"/>
                </a:solidFill>
                <a:effectLst/>
                <a:latin typeface="Cambria" panose="02040503050406030204" pitchFamily="18" charset="0"/>
              </a:rPr>
            </a:br>
            <a:r>
              <a:rPr lang="en-US" sz="1800" b="0" i="0" u="none" strike="noStrike" dirty="0">
                <a:solidFill>
                  <a:srgbClr val="000000"/>
                </a:solidFill>
                <a:effectLst/>
                <a:latin typeface="Cambria" panose="02040503050406030204" pitchFamily="18" charset="0"/>
              </a:rPr>
              <a:t>Laws and regulations may change, so for specific situations, you should consult an attorney or review Nevada Revised Statutes Chapter 624 and Nevada Administrative Code Chapter 624.</a:t>
            </a:r>
            <a:br>
              <a:rPr lang="en-US" sz="1800" b="0" i="0" u="none" strike="noStrike" dirty="0">
                <a:solidFill>
                  <a:srgbClr val="000000"/>
                </a:solidFill>
                <a:effectLst/>
                <a:latin typeface="Cambria" panose="02040503050406030204" pitchFamily="18" charset="0"/>
              </a:rPr>
            </a:b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3</a:t>
            </a:fld>
            <a:endParaRPr lang="en-US"/>
          </a:p>
        </p:txBody>
      </p:sp>
    </p:spTree>
    <p:extLst>
      <p:ext uri="{BB962C8B-B14F-4D97-AF65-F5344CB8AC3E}">
        <p14:creationId xmlns:p14="http://schemas.microsoft.com/office/powerpoint/2010/main" val="1549793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Contracting without a license is a crime per NRS 624.700. A first offense charge will result in misdemeanor, a second offense a gross misdemeanor and third offence is considered a class E felony. We encourage the public to utilize our unlicensed contractor hotline regarding any concerns. </a:t>
            </a:r>
          </a:p>
        </p:txBody>
      </p:sp>
      <p:sp>
        <p:nvSpPr>
          <p:cNvPr id="4" name="Slide Number Placeholder 3"/>
          <p:cNvSpPr>
            <a:spLocks noGrp="1"/>
          </p:cNvSpPr>
          <p:nvPr>
            <p:ph type="sldNum" sz="quarter" idx="5"/>
          </p:nvPr>
        </p:nvSpPr>
        <p:spPr/>
        <p:txBody>
          <a:bodyPr/>
          <a:lstStyle/>
          <a:p>
            <a:fld id="{7B0498E4-5BD0-4EC1-B5ED-E07A7B60E9F4}" type="slidenum">
              <a:rPr lang="en-US" smtClean="0"/>
              <a:t>31</a:t>
            </a:fld>
            <a:endParaRPr lang="en-US"/>
          </a:p>
        </p:txBody>
      </p:sp>
    </p:spTree>
    <p:extLst>
      <p:ext uri="{BB962C8B-B14F-4D97-AF65-F5344CB8AC3E}">
        <p14:creationId xmlns:p14="http://schemas.microsoft.com/office/powerpoint/2010/main" val="2047868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Below, you’ll find helpful resources and links to other agencies that may be visited when making changes to your Nevada contractor license. Please contact that NSCB with any questions</a:t>
            </a:r>
          </a:p>
        </p:txBody>
      </p:sp>
      <p:sp>
        <p:nvSpPr>
          <p:cNvPr id="4" name="Slide Number Placeholder 3"/>
          <p:cNvSpPr>
            <a:spLocks noGrp="1"/>
          </p:cNvSpPr>
          <p:nvPr>
            <p:ph type="sldNum" sz="quarter" idx="5"/>
          </p:nvPr>
        </p:nvSpPr>
        <p:spPr/>
        <p:txBody>
          <a:bodyPr/>
          <a:lstStyle/>
          <a:p>
            <a:fld id="{7B0498E4-5BD0-4EC1-B5ED-E07A7B60E9F4}" type="slidenum">
              <a:rPr lang="en-US" smtClean="0"/>
              <a:t>32</a:t>
            </a:fld>
            <a:endParaRPr lang="en-US"/>
          </a:p>
        </p:txBody>
      </p:sp>
    </p:spTree>
    <p:extLst>
      <p:ext uri="{BB962C8B-B14F-4D97-AF65-F5344CB8AC3E}">
        <p14:creationId xmlns:p14="http://schemas.microsoft.com/office/powerpoint/2010/main" val="2798075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reminders to consider, please ensure to remain truthful as misrepresentation can result in the denial of changes to a license. Be sure to review your application prior to submittal as a complete application is the best way to reduce delays in processing. It’s important to communicate with your licensing analyst in a timely manner. Our processing timeframe is done on a first come, first served basis, therefore all applications are processed in date order received. Your patience is greatly appreciated. </a:t>
            </a:r>
          </a:p>
        </p:txBody>
      </p:sp>
      <p:sp>
        <p:nvSpPr>
          <p:cNvPr id="4" name="Slide Number Placeholder 3"/>
          <p:cNvSpPr>
            <a:spLocks noGrp="1"/>
          </p:cNvSpPr>
          <p:nvPr>
            <p:ph type="sldNum" sz="quarter" idx="5"/>
          </p:nvPr>
        </p:nvSpPr>
        <p:spPr/>
        <p:txBody>
          <a:bodyPr/>
          <a:lstStyle/>
          <a:p>
            <a:fld id="{7B0498E4-5BD0-4EC1-B5ED-E07A7B60E9F4}" type="slidenum">
              <a:rPr lang="en-US" smtClean="0"/>
              <a:t>33</a:t>
            </a:fld>
            <a:endParaRPr lang="en-US"/>
          </a:p>
        </p:txBody>
      </p:sp>
    </p:spTree>
    <p:extLst>
      <p:ext uri="{BB962C8B-B14F-4D97-AF65-F5344CB8AC3E}">
        <p14:creationId xmlns:p14="http://schemas.microsoft.com/office/powerpoint/2010/main" val="1566646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you have any questions during the application process, please contact the Nevada State Contractors Board for assistance. Our staff can help guide you through the requirements and support you through any changes in your Nevada Contractors license. Thank you for taking the time to review this guide, and best of luck in your contracting endeavors. </a:t>
            </a: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34</a:t>
            </a:fld>
            <a:endParaRPr lang="en-US"/>
          </a:p>
        </p:txBody>
      </p:sp>
    </p:spTree>
    <p:extLst>
      <p:ext uri="{BB962C8B-B14F-4D97-AF65-F5344CB8AC3E}">
        <p14:creationId xmlns:p14="http://schemas.microsoft.com/office/powerpoint/2010/main" val="880390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Thank you for taking the time to ensure you are complying with Nevada law.</a:t>
            </a:r>
            <a:br>
              <a:rPr lang="en-US" sz="1800" b="0" i="0" u="none" strike="noStrike" dirty="0">
                <a:solidFill>
                  <a:srgbClr val="000000"/>
                </a:solidFill>
                <a:effectLst/>
                <a:latin typeface="Cambria" panose="02040503050406030204" pitchFamily="18" charset="0"/>
              </a:rPr>
            </a:br>
            <a:br>
              <a:rPr lang="en-US" sz="1800" b="0" i="0" u="none" strike="noStrike" dirty="0">
                <a:solidFill>
                  <a:srgbClr val="000000"/>
                </a:solidFill>
                <a:effectLst/>
                <a:latin typeface="Cambria" panose="02040503050406030204" pitchFamily="18" charset="0"/>
              </a:rPr>
            </a:br>
            <a:r>
              <a:rPr lang="en-US" sz="1800" b="0" i="0" u="none" strike="noStrike" dirty="0">
                <a:solidFill>
                  <a:srgbClr val="000000"/>
                </a:solidFill>
                <a:effectLst/>
                <a:latin typeface="Cambria" panose="02040503050406030204" pitchFamily="18" charset="0"/>
              </a:rPr>
              <a:t>Holding a contractor’s license is a significant responsibility, and we appreciate your commitment.</a:t>
            </a:r>
            <a:br>
              <a:rPr lang="en-US" sz="1800" b="0" i="0" u="none" strike="noStrike" dirty="0">
                <a:solidFill>
                  <a:srgbClr val="000000"/>
                </a:solidFill>
                <a:effectLst/>
                <a:latin typeface="Cambria" panose="02040503050406030204" pitchFamily="18" charset="0"/>
              </a:rPr>
            </a:br>
            <a:br>
              <a:rPr lang="en-US" sz="1800" b="0" i="0" u="none" strike="noStrike" dirty="0">
                <a:solidFill>
                  <a:srgbClr val="000000"/>
                </a:solidFill>
                <a:effectLst/>
                <a:latin typeface="Cambria" panose="02040503050406030204" pitchFamily="18" charset="0"/>
              </a:rPr>
            </a:br>
            <a:r>
              <a:rPr lang="en-US" sz="1800" b="0" i="0" u="none" strike="noStrike" dirty="0">
                <a:solidFill>
                  <a:srgbClr val="000000"/>
                </a:solidFill>
                <a:effectLst/>
                <a:latin typeface="Cambria" panose="02040503050406030204" pitchFamily="18" charset="0"/>
              </a:rPr>
              <a:t>Please remember, the Nevada State Contractors Board does not recommend third-party application assistance services. Information provided by a third party service cannot be relied upon to be accurate. Please contact our staff for any questions regarding your license</a:t>
            </a: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4</a:t>
            </a:fld>
            <a:endParaRPr lang="en-US"/>
          </a:p>
        </p:txBody>
      </p:sp>
    </p:spTree>
    <p:extLst>
      <p:ext uri="{BB962C8B-B14F-4D97-AF65-F5344CB8AC3E}">
        <p14:creationId xmlns:p14="http://schemas.microsoft.com/office/powerpoint/2010/main" val="476885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If you need assistance, you can contact the Board by email, phone, mail, or in person at the Southern Nevada office in Las Vegas or Northern Nevada office in Reno.</a:t>
            </a: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5</a:t>
            </a:fld>
            <a:endParaRPr lang="en-US"/>
          </a:p>
        </p:txBody>
      </p:sp>
    </p:spTree>
    <p:extLst>
      <p:ext uri="{BB962C8B-B14F-4D97-AF65-F5344CB8AC3E}">
        <p14:creationId xmlns:p14="http://schemas.microsoft.com/office/powerpoint/2010/main" val="168114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All forms and applications can be found on the Nevada State Contractors Board website under “Forms and Applications.” This tab will include our various change forms accessible on our website.</a:t>
            </a:r>
            <a:br>
              <a:rPr lang="en-US" sz="1800" b="0" i="0" u="none" strike="noStrike" dirty="0">
                <a:solidFill>
                  <a:srgbClr val="000000"/>
                </a:solidFill>
                <a:effectLst/>
                <a:latin typeface="Cambria" panose="02040503050406030204" pitchFamily="18" charset="0"/>
              </a:rPr>
            </a:b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6</a:t>
            </a:fld>
            <a:endParaRPr lang="en-US"/>
          </a:p>
        </p:txBody>
      </p:sp>
    </p:spTree>
    <p:extLst>
      <p:ext uri="{BB962C8B-B14F-4D97-AF65-F5344CB8AC3E}">
        <p14:creationId xmlns:p14="http://schemas.microsoft.com/office/powerpoint/2010/main" val="2796198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If your contact information changes, you must notify the Board in writing within 30 days. Our change of address form is used to modify your personal and or business address, phone number, and email address. There is no fee attached to this application. The form must be signed by a principal on the license for the changes to take effect. You may submit this form through mail, email, or in person. </a:t>
            </a: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7</a:t>
            </a:fld>
            <a:endParaRPr lang="en-US"/>
          </a:p>
        </p:txBody>
      </p:sp>
    </p:spTree>
    <p:extLst>
      <p:ext uri="{BB962C8B-B14F-4D97-AF65-F5344CB8AC3E}">
        <p14:creationId xmlns:p14="http://schemas.microsoft.com/office/powerpoint/2010/main" val="3942828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To add or remove principals, submit the Changer or add a corporate officer form with a $250 fee within 30 days. This form is required if you are adding or removing principals from a license, corporate officers on an existing corporate license, members and managers of an existing LLC or partners in a limited partnership. This form is not used to change or add qualified individuals on a license entity. Please be advised </a:t>
            </a: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8</a:t>
            </a:fld>
            <a:endParaRPr lang="en-US"/>
          </a:p>
        </p:txBody>
      </p:sp>
    </p:spTree>
    <p:extLst>
      <p:ext uri="{BB962C8B-B14F-4D97-AF65-F5344CB8AC3E}">
        <p14:creationId xmlns:p14="http://schemas.microsoft.com/office/powerpoint/2010/main" val="2730334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To add or change a qualified individual, the Change of Qualifier application must be submitted with a $250 fee</a:t>
            </a:r>
            <a:endParaRPr lang="en-US" dirty="0"/>
          </a:p>
        </p:txBody>
      </p:sp>
      <p:sp>
        <p:nvSpPr>
          <p:cNvPr id="4" name="Slide Number Placeholder 3"/>
          <p:cNvSpPr>
            <a:spLocks noGrp="1"/>
          </p:cNvSpPr>
          <p:nvPr>
            <p:ph type="sldNum" sz="quarter" idx="5"/>
          </p:nvPr>
        </p:nvSpPr>
        <p:spPr/>
        <p:txBody>
          <a:bodyPr/>
          <a:lstStyle/>
          <a:p>
            <a:fld id="{7B0498E4-5BD0-4EC1-B5ED-E07A7B60E9F4}" type="slidenum">
              <a:rPr lang="en-US" smtClean="0"/>
              <a:t>9</a:t>
            </a:fld>
            <a:endParaRPr lang="en-US"/>
          </a:p>
        </p:txBody>
      </p:sp>
    </p:spTree>
    <p:extLst>
      <p:ext uri="{BB962C8B-B14F-4D97-AF65-F5344CB8AC3E}">
        <p14:creationId xmlns:p14="http://schemas.microsoft.com/office/powerpoint/2010/main" val="2359154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688">
        <p:fade/>
      </p:transition>
    </mc:Choice>
    <mc:Fallback xmlns="">
      <p:transition spd="med" advTm="2668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688">
        <p:fade/>
      </p:transition>
    </mc:Choice>
    <mc:Fallback xmlns="">
      <p:transition spd="med" advTm="26688">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688">
        <p:fade/>
      </p:transition>
    </mc:Choice>
    <mc:Fallback xmlns="">
      <p:transition spd="med" advTm="26688">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688">
        <p:fade/>
      </p:transition>
    </mc:Choice>
    <mc:Fallback xmlns="">
      <p:transition spd="med" advTm="2668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688">
        <p:fade/>
      </p:transition>
    </mc:Choice>
    <mc:Fallback xmlns="">
      <p:transition spd="med" advTm="2668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688">
        <p:fade/>
      </p:transition>
    </mc:Choice>
    <mc:Fallback xmlns="">
      <p:transition spd="med" advTm="2668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688">
        <p:fade/>
      </p:transition>
    </mc:Choice>
    <mc:Fallback xmlns="">
      <p:transition spd="med" advTm="2668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688">
        <p:fade/>
      </p:transition>
    </mc:Choice>
    <mc:Fallback xmlns="">
      <p:transition spd="med" advTm="2668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688">
        <p:fade/>
      </p:transition>
    </mc:Choice>
    <mc:Fallback xmlns="">
      <p:transition spd="med" advTm="2668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688">
        <p:fade/>
      </p:transition>
    </mc:Choice>
    <mc:Fallback xmlns="">
      <p:transition spd="med" advTm="2668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6688">
        <p:fade/>
      </p:transition>
    </mc:Choice>
    <mc:Fallback xmlns="">
      <p:transition spd="med" advTm="2668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26688">
        <p:fade/>
      </p:transition>
    </mc:Choice>
    <mc:Fallback xmlns="">
      <p:transition spd="med" advTm="26688">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hyperlink" Target="https://www.nvcontractorsboard.com/wp-content/uploads/2024/02/Disassociation-Of-A-Qualified-Individual.pdf" TargetMode="External"/><Relationship Id="rId12"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sv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10.xml"/><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hyperlink" Target="https://www.nvcontractorsboard.com/wp-content/uploads/2024/08/Name-Change-Application.pdf" TargetMode="External"/><Relationship Id="rId12"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sv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notesSlide" Target="../notesSlides/notesSlide11.xml"/><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8" Type="http://schemas.openxmlformats.org/officeDocument/2006/relationships/hyperlink" Target="https://www.nvcontractorsboard.com/wp-content/uploads/2024/06/Broadening-Application.pdf" TargetMode="External"/><Relationship Id="rId3" Type="http://schemas.openxmlformats.org/officeDocument/2006/relationships/slideLayout" Target="../slideLayouts/slideLayout7.xml"/><Relationship Id="rId7" Type="http://schemas.openxmlformats.org/officeDocument/2006/relationships/image" Target="../media/image28.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7.png"/><Relationship Id="rId11" Type="http://schemas.openxmlformats.org/officeDocument/2006/relationships/image" Target="../media/image5.png"/><Relationship Id="rId5" Type="http://schemas.openxmlformats.org/officeDocument/2006/relationships/image" Target="../media/image17.svg"/><Relationship Id="rId10" Type="http://schemas.openxmlformats.org/officeDocument/2006/relationships/image" Target="../media/image4.png"/><Relationship Id="rId4" Type="http://schemas.openxmlformats.org/officeDocument/2006/relationships/image" Target="../media/image16.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svg"/><Relationship Id="rId11" Type="http://schemas.openxmlformats.org/officeDocument/2006/relationships/image" Target="../media/image31.png"/><Relationship Id="rId5" Type="http://schemas.openxmlformats.org/officeDocument/2006/relationships/image" Target="../media/image16.png"/><Relationship Id="rId10" Type="http://schemas.openxmlformats.org/officeDocument/2006/relationships/image" Target="../media/image30.png"/><Relationship Id="rId4" Type="http://schemas.openxmlformats.org/officeDocument/2006/relationships/notesSlide" Target="../notesSlides/notesSlide12.xml"/><Relationship Id="rId9" Type="http://schemas.openxmlformats.org/officeDocument/2006/relationships/hyperlink" Target="https://www.nvcontractorsboard.com/wp-content/uploads/2024/06/Conversion-of-Entity.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svg"/><Relationship Id="rId11" Type="http://schemas.openxmlformats.org/officeDocument/2006/relationships/image" Target="../media/image33.svg"/><Relationship Id="rId5" Type="http://schemas.openxmlformats.org/officeDocument/2006/relationships/image" Target="../media/image16.png"/><Relationship Id="rId10" Type="http://schemas.openxmlformats.org/officeDocument/2006/relationships/image" Target="../media/image32.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sv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34.png"/><Relationship Id="rId4" Type="http://schemas.openxmlformats.org/officeDocument/2006/relationships/notesSlide" Target="../notesSlides/notesSlide14.xml"/><Relationship Id="rId9" Type="http://schemas.openxmlformats.org/officeDocument/2006/relationships/hyperlink" Target="https://www.nvcontractorsboard.com/wp-content/uploads/2024/06/Permanent-Raise-in-Limit-Application.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sv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35.png"/><Relationship Id="rId4" Type="http://schemas.openxmlformats.org/officeDocument/2006/relationships/notesSlide" Target="../notesSlides/notesSlide15.xml"/><Relationship Id="rId9" Type="http://schemas.openxmlformats.org/officeDocument/2006/relationships/hyperlink" Target="https://www.nvcontractorsboard.com/wp-content/uploads/2024/06/Single-Project-Limit-Increase.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9.sv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3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svg"/><Relationship Id="rId11" Type="http://schemas.openxmlformats.org/officeDocument/2006/relationships/image" Target="../media/image37.svg"/><Relationship Id="rId5" Type="http://schemas.openxmlformats.org/officeDocument/2006/relationships/image" Target="../media/image16.png"/><Relationship Id="rId10" Type="http://schemas.openxmlformats.org/officeDocument/2006/relationships/image" Target="../media/image36.png"/><Relationship Id="rId4" Type="http://schemas.openxmlformats.org/officeDocument/2006/relationships/notesSlide" Target="../notesSlides/notesSlide16.xml"/><Relationship Id="rId9" Type="http://schemas.openxmlformats.org/officeDocument/2006/relationships/image" Target="../media/image13.svg"/><Relationship Id="rId1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42.png"/><Relationship Id="rId12"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1.svg"/><Relationship Id="rId11" Type="http://schemas.openxmlformats.org/officeDocument/2006/relationships/image" Target="../media/image4.png"/><Relationship Id="rId5" Type="http://schemas.openxmlformats.org/officeDocument/2006/relationships/image" Target="../media/image40.png"/><Relationship Id="rId10" Type="http://schemas.openxmlformats.org/officeDocument/2006/relationships/hyperlink" Target="https://www.nvcontractorsboard.com/wp-content/uploads/2024/02/CertificateofEligibilityApplication.pdf" TargetMode="External"/><Relationship Id="rId4" Type="http://schemas.openxmlformats.org/officeDocument/2006/relationships/notesSlide" Target="../notesSlides/notesSlide17.xml"/><Relationship Id="rId9" Type="http://schemas.openxmlformats.org/officeDocument/2006/relationships/image" Target="../media/image44.svg"/></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slideLayout" Target="../slideLayouts/slideLayout7.xml"/><Relationship Id="rId7" Type="http://schemas.openxmlformats.org/officeDocument/2006/relationships/image" Target="../media/image43.png"/><Relationship Id="rId12"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1.svg"/><Relationship Id="rId11" Type="http://schemas.openxmlformats.org/officeDocument/2006/relationships/image" Target="../media/image4.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notesSlide" Target="../notesSlides/notesSlide18.xml"/><Relationship Id="rId9" Type="http://schemas.openxmlformats.org/officeDocument/2006/relationships/hyperlink" Target="https://www.nvcontractorsboard.com/wp-content/uploads/2024/06/Request-to-Inactivate-License.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sv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hyperlink" Target="https://www.nvcontractorsboard.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slideLayout" Target="../slideLayouts/slideLayout7.xml"/><Relationship Id="rId7" Type="http://schemas.openxmlformats.org/officeDocument/2006/relationships/image" Target="../media/image43.png"/><Relationship Id="rId12"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svg"/><Relationship Id="rId11" Type="http://schemas.openxmlformats.org/officeDocument/2006/relationships/image" Target="../media/image4.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notesSlide" Target="../notesSlides/notesSlide19.xml"/><Relationship Id="rId9" Type="http://schemas.openxmlformats.org/officeDocument/2006/relationships/hyperlink" Target="https://www.nvcontractorsboard.com/wp-content/uploads/2024/06/Request-to-Activate-an-Inactive-License.pdf"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slideLayout" Target="../slideLayouts/slideLayout7.xml"/><Relationship Id="rId7" Type="http://schemas.openxmlformats.org/officeDocument/2006/relationships/image" Target="../media/image43.png"/><Relationship Id="rId12"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1.svg"/><Relationship Id="rId11" Type="http://schemas.openxmlformats.org/officeDocument/2006/relationships/image" Target="../media/image4.png"/><Relationship Id="rId5" Type="http://schemas.openxmlformats.org/officeDocument/2006/relationships/image" Target="../media/image40.png"/><Relationship Id="rId10" Type="http://schemas.openxmlformats.org/officeDocument/2006/relationships/image" Target="../media/image47.png"/><Relationship Id="rId4" Type="http://schemas.openxmlformats.org/officeDocument/2006/relationships/notesSlide" Target="../notesSlides/notesSlide20.xml"/><Relationship Id="rId9" Type="http://schemas.openxmlformats.org/officeDocument/2006/relationships/hyperlink" Target="https://www.nvcontractorsboard.com/wp-content/uploads/2024/06/Voluntary-Surrender-Request-Form.pdf"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5.png"/><Relationship Id="rId4" Type="http://schemas.openxmlformats.org/officeDocument/2006/relationships/notesSlide" Target="../notesSlides/notesSlide21.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5.png"/><Relationship Id="rId4" Type="http://schemas.openxmlformats.org/officeDocument/2006/relationships/notesSlide" Target="../notesSlides/notesSlide22.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1.svg"/><Relationship Id="rId11" Type="http://schemas.openxmlformats.org/officeDocument/2006/relationships/image" Target="../media/image50.png"/><Relationship Id="rId5" Type="http://schemas.openxmlformats.org/officeDocument/2006/relationships/image" Target="../media/image40.png"/><Relationship Id="rId10" Type="http://schemas.openxmlformats.org/officeDocument/2006/relationships/image" Target="../media/image4.png"/><Relationship Id="rId4" Type="http://schemas.openxmlformats.org/officeDocument/2006/relationships/notesSlide" Target="../notesSlides/notesSlide23.xml"/><Relationship Id="rId9" Type="http://schemas.openxmlformats.org/officeDocument/2006/relationships/hyperlink" Target="https://www.nvcontractorsboard.com/wp-content/uploads/2024/03/Residential_Pool_and_Spa_Consumer_Bond.pdf"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1.svg"/><Relationship Id="rId11" Type="http://schemas.openxmlformats.org/officeDocument/2006/relationships/image" Target="../media/image51.png"/><Relationship Id="rId5" Type="http://schemas.openxmlformats.org/officeDocument/2006/relationships/image" Target="../media/image40.png"/><Relationship Id="rId10" Type="http://schemas.openxmlformats.org/officeDocument/2006/relationships/image" Target="../media/image4.png"/><Relationship Id="rId4" Type="http://schemas.openxmlformats.org/officeDocument/2006/relationships/notesSlide" Target="../notesSlides/notesSlide24.xml"/><Relationship Id="rId9" Type="http://schemas.openxmlformats.org/officeDocument/2006/relationships/hyperlink" Target="https://www.nvcontractorsboard.com/wp-content/uploads/2024/03/Residential-Construction-Consumer-Bond.pdf"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notesSlide" Target="../notesSlides/notesSlide25.xml"/><Relationship Id="rId9" Type="http://schemas.openxmlformats.org/officeDocument/2006/relationships/hyperlink" Target="http://www.nvcontractorsboard.com/wp-content/uploads/2023/10/AB39-Text.pdf"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7.sv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52.png"/><Relationship Id="rId4" Type="http://schemas.openxmlformats.org/officeDocument/2006/relationships/notesSlide" Target="../notesSlides/notesSlide26.xml"/><Relationship Id="rId9" Type="http://schemas.openxmlformats.org/officeDocument/2006/relationships/hyperlink" Target="http://www.nvcontractorsboard.com/resource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2.sv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29.xml"/><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www.nvcontractorsboard.com/investigations/unlicensed-contractor-complaints/"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30.xml"/><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hyperlink" Target="http://www.nvsilverflume.gov/startbusiness" TargetMode="External"/><Relationship Id="rId13" Type="http://schemas.openxmlformats.org/officeDocument/2006/relationships/hyperlink" Target="https://www.leg.state.nv.us/NRS/NRS-624.html#NRS624Sec600" TargetMode="External"/><Relationship Id="rId18" Type="http://schemas.openxmlformats.org/officeDocument/2006/relationships/hyperlink" Target="https://www.nvcontractorsboard.com/investigations/licensed-contractor-complaints/" TargetMode="External"/><Relationship Id="rId3" Type="http://schemas.openxmlformats.org/officeDocument/2006/relationships/slideLayout" Target="../slideLayouts/slideLayout7.xml"/><Relationship Id="rId7" Type="http://schemas.openxmlformats.org/officeDocument/2006/relationships/hyperlink" Target="http://www.nevadasbdc.org/" TargetMode="External"/><Relationship Id="rId12" Type="http://schemas.openxmlformats.org/officeDocument/2006/relationships/hyperlink" Target="https://www.leg.state.nv.us/NRS/NRS-624.html#NRS624Sec520" TargetMode="External"/><Relationship Id="rId17" Type="http://schemas.openxmlformats.org/officeDocument/2006/relationships/hyperlink" Target="https://www.nvcontractorsboard.com/resources/advertising-requirements/" TargetMode="External"/><Relationship Id="rId2" Type="http://schemas.openxmlformats.org/officeDocument/2006/relationships/audio" Target="../media/media32.m4a"/><Relationship Id="rId16" Type="http://schemas.openxmlformats.org/officeDocument/2006/relationships/hyperlink" Target="http://www.nvcontractorsboard.com/wp-content/uploads/2024/06/AB39-Mandatory-Language-102023-Final.pdf" TargetMode="External"/><Relationship Id="rId20" Type="http://schemas.openxmlformats.org/officeDocument/2006/relationships/image" Target="../media/image5.png"/><Relationship Id="rId1" Type="http://schemas.microsoft.com/office/2007/relationships/media" Target="../media/media32.m4a"/><Relationship Id="rId6" Type="http://schemas.openxmlformats.org/officeDocument/2006/relationships/image" Target="../media/image17.svg"/><Relationship Id="rId11" Type="http://schemas.openxmlformats.org/officeDocument/2006/relationships/hyperlink" Target="https://www.nvcontractorsboard.com/resources/tips-for-nevada-contractors/" TargetMode="External"/><Relationship Id="rId5" Type="http://schemas.openxmlformats.org/officeDocument/2006/relationships/image" Target="../media/image16.png"/><Relationship Id="rId15" Type="http://schemas.openxmlformats.org/officeDocument/2006/relationships/hyperlink" Target="https://www.nvcontractorsboard.com/resources/residential-improvements/" TargetMode="External"/><Relationship Id="rId10" Type="http://schemas.openxmlformats.org/officeDocument/2006/relationships/hyperlink" Target="http://www.dir.nv.gov/" TargetMode="External"/><Relationship Id="rId19" Type="http://schemas.openxmlformats.org/officeDocument/2006/relationships/image" Target="../media/image4.png"/><Relationship Id="rId4" Type="http://schemas.openxmlformats.org/officeDocument/2006/relationships/notesSlide" Target="../notesSlides/notesSlide31.xml"/><Relationship Id="rId9" Type="http://schemas.openxmlformats.org/officeDocument/2006/relationships/hyperlink" Target="http://www.psiexams.com/" TargetMode="External"/><Relationship Id="rId14" Type="http://schemas.openxmlformats.org/officeDocument/2006/relationships/hyperlink" Target="https://www.leg.state.nv.us/NAC/NAC-624.html#NAC624Sec6958"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notesSlide" Target="../notesSlides/notesSlide32.xml"/><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hyperlink" Target="mailto:customerservice@nscb.state.nv.us"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notesSlide" Target="../notesSlides/notesSlide33.xml"/><Relationship Id="rId9" Type="http://schemas.openxmlformats.org/officeDocument/2006/relationships/image" Target="../media/image57.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svg"/><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hyperlink" Target="mailto:customerservice@nscb.state.nv.u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hyperlink" Target="https://www.nvcontractorsboard.com/wp-content/uploads/2024/06/Request-to-Activate-an-Inactive-License.pdf" TargetMode="External"/><Relationship Id="rId18" Type="http://schemas.openxmlformats.org/officeDocument/2006/relationships/hyperlink" Target="https://www.nvcontractorsboard.com/wp-content/uploads/2024/02/Disassociation-Of-A-Qualified-Individual.pdf" TargetMode="External"/><Relationship Id="rId3" Type="http://schemas.openxmlformats.org/officeDocument/2006/relationships/slideLayout" Target="../slideLayouts/slideLayout7.xml"/><Relationship Id="rId21" Type="http://schemas.openxmlformats.org/officeDocument/2006/relationships/hyperlink" Target="https://www.nvcontractorsboard.com/wp-content/uploads/2024/06/Permanent-Raise-in-Limit-Application.pdf" TargetMode="External"/><Relationship Id="rId7" Type="http://schemas.openxmlformats.org/officeDocument/2006/relationships/image" Target="../media/image14.png"/><Relationship Id="rId12" Type="http://schemas.openxmlformats.org/officeDocument/2006/relationships/hyperlink" Target="https://app.nvcontractorsboard.com/Clients/NVSCB/Private/Shared/Login.aspx?_gl=1*wjj2b0*_ga*ODQ5MzA4MjUyLjE3NDI1NzUyOTA.*_ga_19BDD99JSM*czE3Njk0NTM5OTkkbzUzMSRnMSR0MTc2OTQ1OTQ5NSRqNjAkbDAkaDA." TargetMode="External"/><Relationship Id="rId17" Type="http://schemas.openxmlformats.org/officeDocument/2006/relationships/hyperlink" Target="https://www.nvcontractorsboard.com/wp-content/uploads/2024/06/Conversion-of-Entity.pdf" TargetMode="External"/><Relationship Id="rId25" Type="http://schemas.openxmlformats.org/officeDocument/2006/relationships/image" Target="../media/image5.png"/><Relationship Id="rId2" Type="http://schemas.openxmlformats.org/officeDocument/2006/relationships/audio" Target="../media/media6.m4a"/><Relationship Id="rId16" Type="http://schemas.openxmlformats.org/officeDocument/2006/relationships/hyperlink" Target="https://www.nvcontractorsboard.com/wp-content/uploads/2024/06/Change-of-Qualifier-Application.pdf" TargetMode="External"/><Relationship Id="rId20" Type="http://schemas.openxmlformats.org/officeDocument/2006/relationships/hyperlink" Target="https://www.nvcontractorsboard.com/wp-content/uploads/2024/08/Name-Change-Application.pdf" TargetMode="External"/><Relationship Id="rId1" Type="http://schemas.microsoft.com/office/2007/relationships/media" Target="../media/media6.m4a"/><Relationship Id="rId6" Type="http://schemas.openxmlformats.org/officeDocument/2006/relationships/image" Target="../media/image7.svg"/><Relationship Id="rId11" Type="http://schemas.openxmlformats.org/officeDocument/2006/relationships/hyperlink" Target="https://www.nvcontractorsboard.com/wp-content/uploads/2026/03/New-License-Application.pdf" TargetMode="External"/><Relationship Id="rId24" Type="http://schemas.openxmlformats.org/officeDocument/2006/relationships/image" Target="../media/image4.png"/><Relationship Id="rId5" Type="http://schemas.openxmlformats.org/officeDocument/2006/relationships/image" Target="../media/image6.png"/><Relationship Id="rId15" Type="http://schemas.openxmlformats.org/officeDocument/2006/relationships/hyperlink" Target="https://www.nvcontractorsboard.com/wp-content/uploads/2024/06/Officer-Change-Application-1.pdf" TargetMode="External"/><Relationship Id="rId23" Type="http://schemas.openxmlformats.org/officeDocument/2006/relationships/hyperlink" Target="https://www.nvcontractorsboard.com/wp-content/uploads/2024/06/Voluntary-Surrender-Request-Form.pdf" TargetMode="External"/><Relationship Id="rId10" Type="http://schemas.openxmlformats.org/officeDocument/2006/relationships/hyperlink" Target="https://www.nvcontractorsboard.com/licensing/forms-and-applications/" TargetMode="External"/><Relationship Id="rId19" Type="http://schemas.openxmlformats.org/officeDocument/2006/relationships/hyperlink" Target="https://www.nvcontractorsboard.com/wp-content/uploads/2024/06/Request-to-Inactivate-License.pdf" TargetMode="External"/><Relationship Id="rId4" Type="http://schemas.openxmlformats.org/officeDocument/2006/relationships/notesSlide" Target="../notesSlides/notesSlide6.xml"/><Relationship Id="rId9" Type="http://schemas.openxmlformats.org/officeDocument/2006/relationships/hyperlink" Target="https://www.nvcontractorsboard.com/" TargetMode="External"/><Relationship Id="rId14" Type="http://schemas.openxmlformats.org/officeDocument/2006/relationships/hyperlink" Target="https://www.nvcontractorsboard.com/wp-content/uploads/2024/06/Broadening-Application.pdf" TargetMode="External"/><Relationship Id="rId22" Type="http://schemas.openxmlformats.org/officeDocument/2006/relationships/hyperlink" Target="https://www.nvcontractorsboard.com/wp-content/uploads/2024/06/Single-Project-Limit-Increase.pdf"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app.nvcontractorsboard.com/Clients/NVSCB/Private/Shared/Login" TargetMode="External"/><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hyperlink" Target="https://www.nvcontractorsboard.com/wp-content/uploads/2023/06/address_change_form.pdf" TargetMode="External"/><Relationship Id="rId12"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svg"/><Relationship Id="rId4" Type="http://schemas.openxmlformats.org/officeDocument/2006/relationships/notesSlide" Target="../notesSlides/notesSlide7.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hyperlink" Target="https://www.nvcontractorsboard.com/wp-content/uploads/2024/06/Officer-Change-Application-1.pdf" TargetMode="External"/><Relationship Id="rId12"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sv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8.xml"/><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hyperlink" Target="https://www.nvcontractorsboard.com/wp-content/uploads/2024/06/Change-of-Qualifier-Application.pdf" TargetMode="External"/><Relationship Id="rId12"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sv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notesSlide" Target="../notesSlides/notesSlide9.xml"/><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grpSp>
        <p:nvGrpSpPr>
          <p:cNvPr id="2" name="Group 2"/>
          <p:cNvGrpSpPr/>
          <p:nvPr/>
        </p:nvGrpSpPr>
        <p:grpSpPr>
          <a:xfrm>
            <a:off x="-457200" y="-419100"/>
            <a:ext cx="4455788" cy="10706100"/>
            <a:chOff x="0" y="-289322"/>
            <a:chExt cx="7145287" cy="17357595"/>
          </a:xfrm>
        </p:grpSpPr>
        <p:sp>
          <p:nvSpPr>
            <p:cNvPr id="3" name="Freeform 3"/>
            <p:cNvSpPr/>
            <p:nvPr/>
          </p:nvSpPr>
          <p:spPr>
            <a:xfrm rot="-5400000">
              <a:off x="-4443383" y="5479602"/>
              <a:ext cx="16734542" cy="6442799"/>
            </a:xfrm>
            <a:custGeom>
              <a:avLst/>
              <a:gdLst/>
              <a:ahLst/>
              <a:cxnLst/>
              <a:rect l="l" t="t" r="r" b="b"/>
              <a:pathLst>
                <a:path w="16734542" h="6442799">
                  <a:moveTo>
                    <a:pt x="0" y="0"/>
                  </a:moveTo>
                  <a:lnTo>
                    <a:pt x="16734542" y="0"/>
                  </a:lnTo>
                  <a:lnTo>
                    <a:pt x="16734542" y="6442798"/>
                  </a:lnTo>
                  <a:lnTo>
                    <a:pt x="0" y="64427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0" y="-289322"/>
              <a:ext cx="2597875" cy="14672782"/>
            </a:xfrm>
            <a:prstGeom prst="rect">
              <a:avLst/>
            </a:prstGeom>
          </p:spPr>
          <p:txBody>
            <a:bodyPr lIns="71438" tIns="71438" rIns="71438" bIns="71438" rtlCol="0" anchor="ctr"/>
            <a:lstStyle/>
            <a:p>
              <a:pPr algn="ctr">
                <a:lnSpc>
                  <a:spcPts val="3543"/>
                </a:lnSpc>
              </a:pPr>
              <a:endParaRPr/>
            </a:p>
          </p:txBody>
        </p:sp>
      </p:grpSp>
      <p:sp>
        <p:nvSpPr>
          <p:cNvPr id="8" name="Freeform 8"/>
          <p:cNvSpPr/>
          <p:nvPr/>
        </p:nvSpPr>
        <p:spPr>
          <a:xfrm>
            <a:off x="13763828" y="0"/>
            <a:ext cx="3908279" cy="3908279"/>
          </a:xfrm>
          <a:custGeom>
            <a:avLst/>
            <a:gdLst/>
            <a:ahLst/>
            <a:cxnLst/>
            <a:rect l="l" t="t" r="r" b="b"/>
            <a:pathLst>
              <a:path w="3908279" h="3908279">
                <a:moveTo>
                  <a:pt x="0" y="0"/>
                </a:moveTo>
                <a:lnTo>
                  <a:pt x="3908279" y="0"/>
                </a:lnTo>
                <a:lnTo>
                  <a:pt x="3908279" y="3908279"/>
                </a:lnTo>
                <a:lnTo>
                  <a:pt x="0" y="3908279"/>
                </a:lnTo>
                <a:lnTo>
                  <a:pt x="0" y="0"/>
                </a:lnTo>
                <a:close/>
              </a:path>
            </a:pathLst>
          </a:custGeom>
          <a:blipFill>
            <a:blip r:embed="rId7"/>
            <a:stretch>
              <a:fillRect/>
            </a:stretch>
          </a:blipFill>
        </p:spPr>
      </p:sp>
      <p:sp>
        <p:nvSpPr>
          <p:cNvPr id="9" name="TextBox 9"/>
          <p:cNvSpPr txBox="1"/>
          <p:nvPr/>
        </p:nvSpPr>
        <p:spPr>
          <a:xfrm>
            <a:off x="4879912" y="4676477"/>
            <a:ext cx="9203751" cy="876895"/>
          </a:xfrm>
          <a:prstGeom prst="rect">
            <a:avLst/>
          </a:prstGeom>
        </p:spPr>
        <p:txBody>
          <a:bodyPr lIns="0" tIns="0" rIns="0" bIns="0" rtlCol="0" anchor="t">
            <a:spAutoFit/>
          </a:bodyPr>
          <a:lstStyle/>
          <a:p>
            <a:pPr algn="l">
              <a:lnSpc>
                <a:spcPts val="3543"/>
              </a:lnSpc>
            </a:pPr>
            <a:r>
              <a:rPr lang="en-US" sz="2531" b="1" i="1" dirty="0">
                <a:solidFill>
                  <a:srgbClr val="0E243C"/>
                </a:solidFill>
                <a:latin typeface="Inter"/>
                <a:ea typeface="Inter"/>
                <a:cs typeface="Inter"/>
                <a:sym typeface="Inter"/>
              </a:rPr>
              <a:t>An online workshop to guide you through making changes to your Nevada contractor’s license.</a:t>
            </a:r>
          </a:p>
        </p:txBody>
      </p:sp>
      <p:grpSp>
        <p:nvGrpSpPr>
          <p:cNvPr id="10" name="Group 10"/>
          <p:cNvGrpSpPr/>
          <p:nvPr/>
        </p:nvGrpSpPr>
        <p:grpSpPr>
          <a:xfrm>
            <a:off x="3998589" y="600839"/>
            <a:ext cx="9203751" cy="3944092"/>
            <a:chOff x="0" y="2048316"/>
            <a:chExt cx="12271667" cy="5258789"/>
          </a:xfrm>
        </p:grpSpPr>
        <p:sp>
          <p:nvSpPr>
            <p:cNvPr id="11" name="TextBox 11"/>
            <p:cNvSpPr txBox="1"/>
            <p:nvPr/>
          </p:nvSpPr>
          <p:spPr>
            <a:xfrm>
              <a:off x="95192" y="5414012"/>
              <a:ext cx="7371639" cy="1893093"/>
            </a:xfrm>
            <a:prstGeom prst="rect">
              <a:avLst/>
            </a:prstGeom>
          </p:spPr>
          <p:txBody>
            <a:bodyPr lIns="0" tIns="0" rIns="0" bIns="0" rtlCol="0" anchor="t">
              <a:spAutoFit/>
            </a:bodyPr>
            <a:lstStyle/>
            <a:p>
              <a:pPr algn="l">
                <a:lnSpc>
                  <a:spcPts val="5660"/>
                </a:lnSpc>
              </a:pPr>
              <a:r>
                <a:rPr lang="en-US" sz="4717" dirty="0">
                  <a:solidFill>
                    <a:srgbClr val="0E243C"/>
                  </a:solidFill>
                  <a:latin typeface="Oswald"/>
                  <a:ea typeface="Oswald"/>
                  <a:cs typeface="Oswald"/>
                  <a:sym typeface="Oswald"/>
                </a:rPr>
                <a:t>LICENSED CONTRACTOR ASSISTANCE PROGRAM</a:t>
              </a:r>
            </a:p>
          </p:txBody>
        </p:sp>
        <p:sp>
          <p:nvSpPr>
            <p:cNvPr id="12" name="TextBox 12"/>
            <p:cNvSpPr txBox="1"/>
            <p:nvPr/>
          </p:nvSpPr>
          <p:spPr>
            <a:xfrm>
              <a:off x="0" y="2048316"/>
              <a:ext cx="12271667" cy="3464719"/>
            </a:xfrm>
            <a:prstGeom prst="rect">
              <a:avLst/>
            </a:prstGeom>
          </p:spPr>
          <p:txBody>
            <a:bodyPr lIns="0" tIns="0" rIns="0" bIns="0" rtlCol="0" anchor="t">
              <a:spAutoFit/>
            </a:bodyPr>
            <a:lstStyle/>
            <a:p>
              <a:pPr algn="l">
                <a:lnSpc>
                  <a:spcPts val="10292"/>
                </a:lnSpc>
              </a:pPr>
              <a:r>
                <a:rPr lang="en-US" sz="8576" dirty="0">
                  <a:solidFill>
                    <a:srgbClr val="0E243C"/>
                  </a:solidFill>
                  <a:latin typeface="Oswald"/>
                  <a:ea typeface="Oswald"/>
                  <a:cs typeface="Oswald"/>
                  <a:sym typeface="Oswald"/>
                </a:rPr>
                <a:t>NEVADA STATE CONTRACTORS BOARD</a:t>
              </a:r>
            </a:p>
          </p:txBody>
        </p:sp>
      </p:grpSp>
      <p:sp>
        <p:nvSpPr>
          <p:cNvPr id="13" name="TextBox 13"/>
          <p:cNvSpPr txBox="1"/>
          <p:nvPr/>
        </p:nvSpPr>
        <p:spPr>
          <a:xfrm>
            <a:off x="4584582" y="6341199"/>
            <a:ext cx="10503018" cy="3189656"/>
          </a:xfrm>
          <a:prstGeom prst="rect">
            <a:avLst/>
          </a:prstGeom>
        </p:spPr>
        <p:txBody>
          <a:bodyPr wrap="square" lIns="0" tIns="0" rIns="0" bIns="0" rtlCol="0" anchor="t">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200" b="0" i="0" u="none" strike="noStrike" cap="none" normalizeH="0" baseline="0" dirty="0">
                <a:ln>
                  <a:noFill/>
                </a:ln>
                <a:solidFill>
                  <a:srgbClr val="0E243C"/>
                </a:solidFill>
                <a:effectLst/>
                <a:latin typeface="Arial" panose="020B0604020202020204" pitchFamily="34" charset="0"/>
                <a:ea typeface="Inter" panose="020B0604020202020204" charset="0"/>
                <a:cs typeface="Arial" panose="020B0604020202020204" pitchFamily="34" charset="0"/>
              </a:rPr>
              <a:t> Understanding the proper steps to take when changes to the license occur</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200" b="0" i="0" u="none" strike="noStrike" cap="none" normalizeH="0" baseline="0" dirty="0">
                <a:ln>
                  <a:noFill/>
                </a:ln>
                <a:solidFill>
                  <a:srgbClr val="0E243C"/>
                </a:solidFill>
                <a:effectLst/>
                <a:latin typeface="Arial" panose="020B0604020202020204" pitchFamily="34" charset="0"/>
                <a:ea typeface="Inter" panose="020B0604020202020204" charset="0"/>
                <a:cs typeface="Arial" panose="020B0604020202020204" pitchFamily="34" charset="0"/>
              </a:rPr>
              <a:t> Information on how to</a:t>
            </a:r>
            <a:r>
              <a:rPr lang="en-US" altLang="en-US" sz="2200" dirty="0">
                <a:solidFill>
                  <a:srgbClr val="0E243C"/>
                </a:solidFill>
                <a:latin typeface="Arial" panose="020B0604020202020204" pitchFamily="34" charset="0"/>
                <a:ea typeface="Inter" panose="020B0604020202020204" charset="0"/>
                <a:cs typeface="Arial" panose="020B0604020202020204" pitchFamily="34" charset="0"/>
              </a:rPr>
              <a:t> raise the license monetary limit, broaden a license classification, change/add an officer or change a qualified individual on a license</a:t>
            </a:r>
          </a:p>
          <a:p>
            <a:pPr marL="0" marR="0" lvl="0" indent="0" algn="l" defTabSz="914400" rtl="0" eaLnBrk="0" fontAlgn="base" latinLnBrk="0" hangingPunct="0">
              <a:lnSpc>
                <a:spcPct val="150000"/>
              </a:lnSpc>
              <a:spcBef>
                <a:spcPct val="0"/>
              </a:spcBef>
              <a:spcAft>
                <a:spcPct val="0"/>
              </a:spcAft>
              <a:buClrTx/>
              <a:buSzTx/>
              <a:buFontTx/>
              <a:buChar char="•"/>
              <a:tabLst/>
            </a:pPr>
            <a:r>
              <a:rPr lang="en-US" altLang="en-US" sz="2200" dirty="0">
                <a:solidFill>
                  <a:srgbClr val="0E243C"/>
                </a:solidFill>
                <a:latin typeface="Arial" panose="020B0604020202020204" pitchFamily="34" charset="0"/>
                <a:ea typeface="Inter" panose="020B0604020202020204" charset="0"/>
                <a:cs typeface="Arial" panose="020B0604020202020204" pitchFamily="34" charset="0"/>
              </a:rPr>
              <a:t> Required application fees </a:t>
            </a:r>
          </a:p>
          <a:p>
            <a:pPr marL="0" marR="0" lvl="0" indent="0" algn="l" defTabSz="914400" rtl="0" eaLnBrk="0" fontAlgn="base" latinLnBrk="0" hangingPunct="0">
              <a:lnSpc>
                <a:spcPct val="150000"/>
              </a:lnSpc>
              <a:spcBef>
                <a:spcPct val="0"/>
              </a:spcBef>
              <a:spcAft>
                <a:spcPct val="0"/>
              </a:spcAft>
              <a:buClrTx/>
              <a:buSzTx/>
              <a:buFontTx/>
              <a:buChar char="•"/>
              <a:tabLst/>
            </a:pPr>
            <a:r>
              <a:rPr lang="en-US" altLang="en-US" sz="2200" dirty="0">
                <a:solidFill>
                  <a:srgbClr val="0E243C"/>
                </a:solidFill>
                <a:latin typeface="Arial" panose="020B0604020202020204" pitchFamily="34" charset="0"/>
                <a:ea typeface="Inter" panose="020B0604020202020204" charset="0"/>
                <a:cs typeface="Arial" panose="020B0604020202020204" pitchFamily="34" charset="0"/>
              </a:rPr>
              <a:t> Information on important Nevada laws that impact licensing </a:t>
            </a:r>
          </a:p>
          <a:p>
            <a:pPr marL="0" marR="0" lvl="0" indent="0" algn="l" defTabSz="914400" rtl="0" eaLnBrk="0" fontAlgn="base" latinLnBrk="0" hangingPunct="0">
              <a:lnSpc>
                <a:spcPct val="150000"/>
              </a:lnSpc>
              <a:spcBef>
                <a:spcPct val="0"/>
              </a:spcBef>
              <a:spcAft>
                <a:spcPct val="0"/>
              </a:spcAft>
              <a:buClrTx/>
              <a:buSzTx/>
              <a:tabLst/>
            </a:pPr>
            <a:endParaRPr lang="en-US" sz="3200" dirty="0">
              <a:solidFill>
                <a:srgbClr val="0E243C"/>
              </a:solidFill>
              <a:latin typeface="Inter"/>
              <a:ea typeface="Inter"/>
              <a:cs typeface="Inter"/>
              <a:sym typeface="Inter"/>
            </a:endParaRPr>
          </a:p>
        </p:txBody>
      </p:sp>
      <p:grpSp>
        <p:nvGrpSpPr>
          <p:cNvPr id="15" name="Group 15"/>
          <p:cNvGrpSpPr/>
          <p:nvPr/>
        </p:nvGrpSpPr>
        <p:grpSpPr>
          <a:xfrm>
            <a:off x="16242133" y="8309219"/>
            <a:ext cx="2045867" cy="1977781"/>
            <a:chOff x="0" y="0"/>
            <a:chExt cx="2727823" cy="2637041"/>
          </a:xfrm>
        </p:grpSpPr>
        <p:sp>
          <p:nvSpPr>
            <p:cNvPr id="16" name="Freeform 1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8"/>
              <a:stretch>
                <a:fillRect t="-1721" b="-1721"/>
              </a:stretch>
            </a:blipFill>
          </p:spPr>
        </p:sp>
        <p:sp>
          <p:nvSpPr>
            <p:cNvPr id="17" name="TextBox 17"/>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1</a:t>
              </a:r>
            </a:p>
          </p:txBody>
        </p:sp>
      </p:grpSp>
      <p:sp>
        <p:nvSpPr>
          <p:cNvPr id="4" name="TextBox 3">
            <a:extLst>
              <a:ext uri="{FF2B5EF4-FFF2-40B4-BE49-F238E27FC236}">
                <a16:creationId xmlns:a16="http://schemas.microsoft.com/office/drawing/2014/main" id="{189CFCDF-5DAA-66C8-FE3A-498B7B1ED43B}"/>
              </a:ext>
            </a:extLst>
          </p:cNvPr>
          <p:cNvSpPr txBox="1"/>
          <p:nvPr/>
        </p:nvSpPr>
        <p:spPr>
          <a:xfrm>
            <a:off x="3520891" y="5937668"/>
            <a:ext cx="6626913" cy="477054"/>
          </a:xfrm>
          <a:prstGeom prst="rect">
            <a:avLst/>
          </a:prstGeom>
          <a:noFill/>
        </p:spPr>
        <p:txBody>
          <a:bodyPr wrap="square" rtlCol="0">
            <a:spAutoFit/>
          </a:bodyPr>
          <a:lstStyle/>
          <a:p>
            <a:r>
              <a:rPr lang="en-US" sz="2500" b="1" dirty="0">
                <a:solidFill>
                  <a:schemeClr val="tx2">
                    <a:lumMod val="50000"/>
                  </a:schemeClr>
                </a:solidFill>
                <a:latin typeface="Arial" panose="020B0604020202020204" pitchFamily="34" charset="0"/>
                <a:cs typeface="Arial" panose="020B0604020202020204" pitchFamily="34" charset="0"/>
              </a:rPr>
              <a:t>What you’ll get from this program…</a:t>
            </a:r>
          </a:p>
        </p:txBody>
      </p:sp>
      <p:pic>
        <p:nvPicPr>
          <p:cNvPr id="36" name="Audio 35">
            <a:hlinkClick r:id="" action="ppaction://media"/>
            <a:extLst>
              <a:ext uri="{FF2B5EF4-FFF2-40B4-BE49-F238E27FC236}">
                <a16:creationId xmlns:a16="http://schemas.microsoft.com/office/drawing/2014/main" id="{15D390B2-FAE1-A760-739D-FB7BA633DBF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5890">
        <p:fade/>
      </p:transition>
    </mc:Choice>
    <mc:Fallback xmlns="">
      <p:transition spd="med" advTm="25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2FBE574D-E22C-42E8-A220-B1F42E5DC0D0}"/>
              </a:ext>
            </a:extLst>
          </p:cNvPr>
          <p:cNvSpPr/>
          <p:nvPr/>
        </p:nvSpPr>
        <p:spPr>
          <a:xfrm>
            <a:off x="1" y="0"/>
            <a:ext cx="18288000" cy="4076700"/>
          </a:xfrm>
          <a:custGeom>
            <a:avLst/>
            <a:gdLst/>
            <a:ahLst/>
            <a:cxnLst/>
            <a:rect l="l" t="t" r="r" b="b"/>
            <a:pathLst>
              <a:path w="21759381" h="6935803">
                <a:moveTo>
                  <a:pt x="0" y="0"/>
                </a:moveTo>
                <a:lnTo>
                  <a:pt x="21759381" y="0"/>
                </a:lnTo>
                <a:lnTo>
                  <a:pt x="21759381" y="6935803"/>
                </a:lnTo>
                <a:lnTo>
                  <a:pt x="0" y="6935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231897" y="3366199"/>
            <a:ext cx="9352630" cy="3636271"/>
            <a:chOff x="0" y="0"/>
            <a:chExt cx="12470174" cy="4848360"/>
          </a:xfrm>
        </p:grpSpPr>
        <p:sp>
          <p:nvSpPr>
            <p:cNvPr id="4" name="TextBox 4"/>
            <p:cNvSpPr txBox="1"/>
            <p:nvPr/>
          </p:nvSpPr>
          <p:spPr>
            <a:xfrm>
              <a:off x="874060" y="19050"/>
              <a:ext cx="11596114" cy="462026"/>
            </a:xfrm>
            <a:prstGeom prst="rect">
              <a:avLst/>
            </a:prstGeom>
          </p:spPr>
          <p:txBody>
            <a:bodyPr lIns="0" tIns="0" rIns="0" bIns="0" rtlCol="0" anchor="t">
              <a:spAutoFit/>
            </a:bodyPr>
            <a:lstStyle/>
            <a:p>
              <a:pPr algn="l">
                <a:lnSpc>
                  <a:spcPts val="2664"/>
                </a:lnSpc>
              </a:pPr>
              <a:r>
                <a:rPr lang="en-US" sz="2400" b="1">
                  <a:solidFill>
                    <a:srgbClr val="C5882D"/>
                  </a:solidFill>
                  <a:latin typeface="Inter Bold"/>
                  <a:ea typeface="Inter Bold"/>
                  <a:cs typeface="Inter Bold"/>
                  <a:sym typeface="Inter Bold"/>
                </a:rPr>
                <a:t>Qualifier Disassociation</a:t>
              </a:r>
            </a:p>
          </p:txBody>
        </p:sp>
        <p:sp>
          <p:nvSpPr>
            <p:cNvPr id="5" name="TextBox 5"/>
            <p:cNvSpPr txBox="1"/>
            <p:nvPr/>
          </p:nvSpPr>
          <p:spPr>
            <a:xfrm>
              <a:off x="874060" y="693377"/>
              <a:ext cx="11190162" cy="4154983"/>
            </a:xfrm>
            <a:prstGeom prst="rect">
              <a:avLst/>
            </a:prstGeom>
          </p:spPr>
          <p:txBody>
            <a:bodyPr lIns="0" tIns="0" rIns="0" bIns="0" rtlCol="0" anchor="t">
              <a:spAutoFit/>
            </a:bodyPr>
            <a:lstStyle/>
            <a:p>
              <a:pPr algn="l">
                <a:lnSpc>
                  <a:spcPts val="2331"/>
                </a:lnSpc>
              </a:pPr>
              <a:r>
                <a:rPr lang="en-US" sz="2100" dirty="0">
                  <a:solidFill>
                    <a:srgbClr val="0E243C"/>
                  </a:solidFill>
                  <a:latin typeface="Inter"/>
                  <a:ea typeface="Inter"/>
                  <a:cs typeface="Inter"/>
                  <a:sym typeface="Inter"/>
                </a:rPr>
                <a:t>Application:  </a:t>
              </a:r>
              <a:r>
                <a:rPr lang="en-US" sz="2100" u="sng" dirty="0">
                  <a:solidFill>
                    <a:srgbClr val="004AAD"/>
                  </a:solidFill>
                  <a:latin typeface="Inter"/>
                  <a:ea typeface="Inter"/>
                  <a:cs typeface="Inter"/>
                  <a:sym typeface="Inter"/>
                  <a:hlinkClick r:id="rId7"/>
                </a:rPr>
                <a:t>Disassociation of a Qualified Individual</a:t>
              </a:r>
              <a:r>
                <a:rPr lang="en-US" sz="2100" dirty="0">
                  <a:solidFill>
                    <a:srgbClr val="0E243C"/>
                  </a:solidFill>
                  <a:latin typeface="Inter"/>
                  <a:ea typeface="Inter"/>
                  <a:cs typeface="Inter"/>
                  <a:sym typeface="Inter"/>
                  <a:hlinkClick r:id="rId7"/>
                </a:rPr>
                <a:t> </a:t>
              </a:r>
              <a:endParaRPr lang="en-US" sz="2100" dirty="0">
                <a:solidFill>
                  <a:srgbClr val="0E243C"/>
                </a:solidFill>
                <a:latin typeface="Inter"/>
                <a:ea typeface="Inter"/>
                <a:cs typeface="Inter"/>
                <a:sym typeface="Inter"/>
              </a:endParaRPr>
            </a:p>
            <a:p>
              <a:pPr algn="l">
                <a:lnSpc>
                  <a:spcPts val="1998"/>
                </a:lnSpc>
              </a:pPr>
              <a:endParaRPr lang="en-US" sz="2100" dirty="0">
                <a:solidFill>
                  <a:srgbClr val="0E243C"/>
                </a:solidFill>
                <a:latin typeface="Inter"/>
                <a:ea typeface="Inter"/>
                <a:cs typeface="Inter"/>
                <a:sym typeface="Inter"/>
              </a:endParaRPr>
            </a:p>
            <a:p>
              <a:pPr marL="388622" lvl="1" indent="-194311" algn="l">
                <a:lnSpc>
                  <a:spcPts val="1998"/>
                </a:lnSpc>
                <a:buFont typeface="Arial"/>
                <a:buChar char="•"/>
              </a:pPr>
              <a:r>
                <a:rPr lang="en-US" sz="1800" dirty="0">
                  <a:solidFill>
                    <a:srgbClr val="0E243C"/>
                  </a:solidFill>
                  <a:latin typeface="Inter"/>
                  <a:ea typeface="Inter"/>
                  <a:cs typeface="Inter"/>
                  <a:sym typeface="Inter"/>
                </a:rPr>
                <a:t>This form is used for:</a:t>
              </a:r>
            </a:p>
            <a:p>
              <a:pPr algn="l">
                <a:lnSpc>
                  <a:spcPts val="1998"/>
                </a:lnSpc>
              </a:pPr>
              <a:r>
                <a:rPr lang="en-US" sz="1800" dirty="0">
                  <a:solidFill>
                    <a:srgbClr val="0E243C"/>
                  </a:solidFill>
                  <a:latin typeface="Inter"/>
                  <a:ea typeface="Inter"/>
                  <a:cs typeface="Inter"/>
                  <a:sym typeface="Inter"/>
                </a:rPr>
                <a:t>                 - disassociation or resignation of a Qualified Individual</a:t>
              </a:r>
            </a:p>
            <a:p>
              <a:pPr algn="l">
                <a:lnSpc>
                  <a:spcPts val="1998"/>
                </a:lnSpc>
              </a:pPr>
              <a:endParaRPr lang="en-US" sz="1800" dirty="0">
                <a:solidFill>
                  <a:srgbClr val="0E243C"/>
                </a:solidFill>
                <a:latin typeface="Inter"/>
                <a:ea typeface="Inter"/>
                <a:cs typeface="Inter"/>
                <a:sym typeface="Inter"/>
              </a:endParaRPr>
            </a:p>
            <a:p>
              <a:pPr marL="388622" lvl="1" indent="-194311" algn="l">
                <a:lnSpc>
                  <a:spcPts val="1998"/>
                </a:lnSpc>
                <a:buFont typeface="Arial"/>
                <a:buChar char="•"/>
              </a:pPr>
              <a:r>
                <a:rPr lang="en-US" sz="1800" dirty="0">
                  <a:solidFill>
                    <a:srgbClr val="0E243C"/>
                  </a:solidFill>
                  <a:latin typeface="Inter"/>
                  <a:ea typeface="Inter"/>
                  <a:cs typeface="Inter"/>
                  <a:sym typeface="Inter"/>
                </a:rPr>
                <a:t>The qualifier change form is </a:t>
              </a:r>
              <a:r>
                <a:rPr lang="en-US" sz="1800" b="1" dirty="0">
                  <a:solidFill>
                    <a:srgbClr val="0E243C"/>
                  </a:solidFill>
                  <a:latin typeface="Inter Bold"/>
                  <a:ea typeface="Inter Bold"/>
                  <a:cs typeface="Inter Bold"/>
                  <a:sym typeface="Inter Bold"/>
                </a:rPr>
                <a:t>NOT</a:t>
              </a:r>
              <a:r>
                <a:rPr lang="en-US" sz="1800" dirty="0">
                  <a:solidFill>
                    <a:srgbClr val="0E243C"/>
                  </a:solidFill>
                  <a:latin typeface="Inter"/>
                  <a:ea typeface="Inter"/>
                  <a:cs typeface="Inter"/>
                  <a:sym typeface="Inter"/>
                </a:rPr>
                <a:t> required if you are only </a:t>
              </a:r>
              <a:r>
                <a:rPr lang="en-US" sz="1800" b="1" dirty="0">
                  <a:solidFill>
                    <a:srgbClr val="0E243C"/>
                  </a:solidFill>
                  <a:latin typeface="Inter Bold"/>
                  <a:ea typeface="Inter Bold"/>
                  <a:cs typeface="Inter Bold"/>
                  <a:sym typeface="Inter Bold"/>
                </a:rPr>
                <a:t>REMOVING </a:t>
              </a:r>
              <a:r>
                <a:rPr lang="en-US" sz="1800" dirty="0">
                  <a:solidFill>
                    <a:srgbClr val="0E243C"/>
                  </a:solidFill>
                  <a:latin typeface="Inter"/>
                  <a:ea typeface="Inter"/>
                  <a:cs typeface="Inter"/>
                  <a:sym typeface="Inter"/>
                </a:rPr>
                <a:t>a  Qualified Individual.</a:t>
              </a:r>
            </a:p>
            <a:p>
              <a:pPr algn="l">
                <a:lnSpc>
                  <a:spcPts val="1998"/>
                </a:lnSpc>
              </a:pPr>
              <a:endParaRPr lang="en-US" sz="1800" dirty="0">
                <a:solidFill>
                  <a:srgbClr val="0E243C"/>
                </a:solidFill>
                <a:latin typeface="Inter"/>
                <a:ea typeface="Inter"/>
                <a:cs typeface="Inter"/>
                <a:sym typeface="Inter"/>
              </a:endParaRPr>
            </a:p>
            <a:p>
              <a:pPr marL="388622" lvl="1" indent="-194311" algn="l">
                <a:lnSpc>
                  <a:spcPts val="1998"/>
                </a:lnSpc>
                <a:buFont typeface="Arial"/>
                <a:buChar char="•"/>
              </a:pPr>
              <a:r>
                <a:rPr lang="en-US" sz="1800" dirty="0">
                  <a:solidFill>
                    <a:srgbClr val="0E243C"/>
                  </a:solidFill>
                  <a:latin typeface="Inter"/>
                  <a:ea typeface="Inter"/>
                  <a:cs typeface="Inter"/>
                  <a:sym typeface="Inter"/>
                </a:rPr>
                <a:t>Required to notify the Board </a:t>
              </a:r>
              <a:r>
                <a:rPr lang="en-US" sz="1800" b="1" dirty="0">
                  <a:solidFill>
                    <a:srgbClr val="0E243C"/>
                  </a:solidFill>
                  <a:latin typeface="Inter Bold"/>
                  <a:ea typeface="Inter Bold"/>
                  <a:cs typeface="Inter Bold"/>
                  <a:sym typeface="Inter Bold"/>
                </a:rPr>
                <a:t>IN WRITING</a:t>
              </a:r>
              <a:r>
                <a:rPr lang="en-US" sz="1800" dirty="0">
                  <a:solidFill>
                    <a:srgbClr val="0E243C"/>
                  </a:solidFill>
                  <a:latin typeface="Inter"/>
                  <a:ea typeface="Inter"/>
                  <a:cs typeface="Inter"/>
                  <a:sym typeface="Inter"/>
                </a:rPr>
                <a:t> within </a:t>
              </a:r>
              <a:r>
                <a:rPr lang="en-US" sz="1800" b="1" u="sng" dirty="0">
                  <a:solidFill>
                    <a:srgbClr val="0E243C"/>
                  </a:solidFill>
                  <a:latin typeface="Inter Bold"/>
                  <a:ea typeface="Inter Bold"/>
                  <a:cs typeface="Inter Bold"/>
                  <a:sym typeface="Inter Bold"/>
                </a:rPr>
                <a:t>10 DAYS</a:t>
              </a:r>
              <a:r>
                <a:rPr lang="en-US" sz="1800" dirty="0">
                  <a:solidFill>
                    <a:srgbClr val="0E243C"/>
                  </a:solidFill>
                  <a:latin typeface="Inter"/>
                  <a:ea typeface="Inter"/>
                  <a:cs typeface="Inter"/>
                  <a:sym typeface="Inter"/>
                </a:rPr>
                <a:t> of a Qualified Individual’s </a:t>
              </a:r>
              <a:r>
                <a:rPr lang="en-US" sz="1800" i="1" dirty="0">
                  <a:solidFill>
                    <a:srgbClr val="0E243C"/>
                  </a:solidFill>
                  <a:latin typeface="Inter Italics"/>
                  <a:ea typeface="Inter Italics"/>
                  <a:cs typeface="Inter Italics"/>
                  <a:sym typeface="Inter Italics"/>
                </a:rPr>
                <a:t>resignation </a:t>
              </a:r>
              <a:r>
                <a:rPr lang="en-US" sz="1800" dirty="0">
                  <a:solidFill>
                    <a:srgbClr val="0E243C"/>
                  </a:solidFill>
                  <a:latin typeface="Inter"/>
                  <a:ea typeface="Inter"/>
                  <a:cs typeface="Inter"/>
                  <a:sym typeface="Inter"/>
                </a:rPr>
                <a:t>or </a:t>
              </a:r>
              <a:r>
                <a:rPr lang="en-US" sz="1800" i="1" dirty="0">
                  <a:solidFill>
                    <a:srgbClr val="0E243C"/>
                  </a:solidFill>
                  <a:latin typeface="Inter Italics"/>
                  <a:ea typeface="Inter Italics"/>
                  <a:cs typeface="Inter Italics"/>
                  <a:sym typeface="Inter Italics"/>
                </a:rPr>
                <a:t>disassociation</a:t>
              </a:r>
            </a:p>
            <a:p>
              <a:pPr algn="l">
                <a:lnSpc>
                  <a:spcPts val="1998"/>
                </a:lnSpc>
              </a:pPr>
              <a:endParaRPr lang="en-US" sz="1800" i="1" dirty="0">
                <a:solidFill>
                  <a:srgbClr val="0E243C"/>
                </a:solidFill>
                <a:latin typeface="Inter Italics"/>
                <a:ea typeface="Inter Italics"/>
                <a:cs typeface="Inter Italics"/>
                <a:sym typeface="Inter Italics"/>
              </a:endParaRPr>
            </a:p>
            <a:p>
              <a:pPr marL="388622" lvl="1" indent="-194311" algn="l">
                <a:lnSpc>
                  <a:spcPts val="1998"/>
                </a:lnSpc>
                <a:buFont typeface="Arial"/>
                <a:buChar char="•"/>
              </a:pPr>
              <a:r>
                <a:rPr lang="en-US" sz="1800" dirty="0">
                  <a:solidFill>
                    <a:srgbClr val="0E243C"/>
                  </a:solidFill>
                  <a:latin typeface="Inter"/>
                  <a:ea typeface="Inter"/>
                  <a:cs typeface="Inter"/>
                  <a:sym typeface="Inter"/>
                </a:rPr>
                <a:t>No fee</a:t>
              </a:r>
            </a:p>
          </p:txBody>
        </p:sp>
        <p:sp>
          <p:nvSpPr>
            <p:cNvPr id="6" name="Freeform 6"/>
            <p:cNvSpPr/>
            <p:nvPr/>
          </p:nvSpPr>
          <p:spPr>
            <a:xfrm>
              <a:off x="0" y="0"/>
              <a:ext cx="640883" cy="467844"/>
            </a:xfrm>
            <a:custGeom>
              <a:avLst/>
              <a:gdLst/>
              <a:ahLst/>
              <a:cxnLst/>
              <a:rect l="l" t="t" r="r" b="b"/>
              <a:pathLst>
                <a:path w="640883" h="467844">
                  <a:moveTo>
                    <a:pt x="0" y="0"/>
                  </a:moveTo>
                  <a:lnTo>
                    <a:pt x="640883" y="0"/>
                  </a:lnTo>
                  <a:lnTo>
                    <a:pt x="640883" y="467844"/>
                  </a:lnTo>
                  <a:lnTo>
                    <a:pt x="0" y="467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7" name="TextBox 7"/>
          <p:cNvSpPr txBox="1"/>
          <p:nvPr/>
        </p:nvSpPr>
        <p:spPr>
          <a:xfrm>
            <a:off x="231897" y="96743"/>
            <a:ext cx="16183970" cy="2609850"/>
          </a:xfrm>
          <a:prstGeom prst="rect">
            <a:avLst/>
          </a:prstGeom>
        </p:spPr>
        <p:txBody>
          <a:bodyPr lIns="0" tIns="0" rIns="0" bIns="0" rtlCol="0" anchor="t">
            <a:spAutoFit/>
          </a:bodyPr>
          <a:lstStyle/>
          <a:p>
            <a:pPr algn="l">
              <a:lnSpc>
                <a:spcPts val="10296"/>
              </a:lnSpc>
            </a:pPr>
            <a:r>
              <a:rPr lang="en-US" sz="8580">
                <a:solidFill>
                  <a:srgbClr val="FFFAEC"/>
                </a:solidFill>
                <a:latin typeface="Oswald"/>
                <a:ea typeface="Oswald"/>
                <a:cs typeface="Oswald"/>
                <a:sym typeface="Oswald"/>
              </a:rPr>
              <a:t>NOTIFYING THE NSCB</a:t>
            </a:r>
          </a:p>
          <a:p>
            <a:pPr algn="l">
              <a:lnSpc>
                <a:spcPts val="10296"/>
              </a:lnSpc>
            </a:pPr>
            <a:r>
              <a:rPr lang="en-US" sz="8580">
                <a:solidFill>
                  <a:srgbClr val="FFFAEC"/>
                </a:solidFill>
                <a:latin typeface="Oswald"/>
                <a:ea typeface="Oswald"/>
                <a:cs typeface="Oswald"/>
                <a:sym typeface="Oswald"/>
              </a:rPr>
              <a:t> OF CHANGES</a:t>
            </a:r>
          </a:p>
        </p:txBody>
      </p:sp>
      <p:sp>
        <p:nvSpPr>
          <p:cNvPr id="8" name="TextBox 8"/>
          <p:cNvSpPr txBox="1"/>
          <p:nvPr/>
        </p:nvSpPr>
        <p:spPr>
          <a:xfrm>
            <a:off x="1448040" y="9539812"/>
            <a:ext cx="13751685" cy="523875"/>
          </a:xfrm>
          <a:prstGeom prst="rect">
            <a:avLst/>
          </a:prstGeom>
        </p:spPr>
        <p:txBody>
          <a:bodyPr lIns="0" tIns="0" rIns="0" bIns="0" rtlCol="0" anchor="t">
            <a:spAutoFit/>
          </a:bodyPr>
          <a:lstStyle/>
          <a:p>
            <a:pPr algn="ctr">
              <a:lnSpc>
                <a:spcPts val="2040"/>
              </a:lnSpc>
            </a:pPr>
            <a:r>
              <a:rPr lang="en-US" sz="1700" b="1">
                <a:solidFill>
                  <a:srgbClr val="CC0000"/>
                </a:solidFill>
                <a:latin typeface="Inter Bold"/>
                <a:ea typeface="Inter Bold"/>
                <a:cs typeface="Inter Bold"/>
                <a:sym typeface="Inter Bold"/>
              </a:rPr>
              <a:t>PLEASE BE ADVISED</a:t>
            </a:r>
          </a:p>
          <a:p>
            <a:pPr algn="l">
              <a:lnSpc>
                <a:spcPts val="2040"/>
              </a:lnSpc>
            </a:pPr>
            <a:r>
              <a:rPr lang="en-US" sz="1700" b="1">
                <a:solidFill>
                  <a:srgbClr val="CC0000"/>
                </a:solidFill>
                <a:latin typeface="Inter Bold"/>
                <a:ea typeface="Inter Bold"/>
                <a:cs typeface="Inter Bold"/>
                <a:sym typeface="Inter Bold"/>
              </a:rPr>
              <a:t>ALL </a:t>
            </a:r>
            <a:r>
              <a:rPr lang="en-US" sz="1700" b="1">
                <a:solidFill>
                  <a:srgbClr val="0E243C"/>
                </a:solidFill>
                <a:latin typeface="Inter Bold"/>
                <a:ea typeface="Inter Bold"/>
                <a:cs typeface="Inter Bold"/>
                <a:sym typeface="Inter Bold"/>
              </a:rPr>
              <a:t>PRINCIPALS, CMS QUALIFIERS AND TRADE QUALIFIERS ARE RESPONSIBLE FOR </a:t>
            </a:r>
            <a:r>
              <a:rPr lang="en-US" sz="1700" b="1" i="1">
                <a:solidFill>
                  <a:srgbClr val="CC0000"/>
                </a:solidFill>
                <a:latin typeface="Inter Bold Italics"/>
                <a:ea typeface="Inter Bold Italics"/>
                <a:cs typeface="Inter Bold Italics"/>
                <a:sym typeface="Inter Bold Italics"/>
              </a:rPr>
              <a:t>ANY </a:t>
            </a:r>
            <a:r>
              <a:rPr lang="en-US" sz="1700" b="1">
                <a:solidFill>
                  <a:srgbClr val="0E243C"/>
                </a:solidFill>
                <a:latin typeface="Inter Bold"/>
                <a:ea typeface="Inter Bold"/>
                <a:cs typeface="Inter Bold"/>
                <a:sym typeface="Inter Bold"/>
              </a:rPr>
              <a:t>COMPLAINTS RECEIVED ON A LICENSE!</a:t>
            </a:r>
          </a:p>
        </p:txBody>
      </p:sp>
      <p:sp>
        <p:nvSpPr>
          <p:cNvPr id="9" name="Freeform 9"/>
          <p:cNvSpPr/>
          <p:nvPr/>
        </p:nvSpPr>
        <p:spPr>
          <a:xfrm>
            <a:off x="9420476" y="372134"/>
            <a:ext cx="7104929" cy="9272339"/>
          </a:xfrm>
          <a:custGeom>
            <a:avLst/>
            <a:gdLst/>
            <a:ahLst/>
            <a:cxnLst/>
            <a:rect l="l" t="t" r="r" b="b"/>
            <a:pathLst>
              <a:path w="7104929" h="9272339">
                <a:moveTo>
                  <a:pt x="0" y="0"/>
                </a:moveTo>
                <a:lnTo>
                  <a:pt x="7104930" y="0"/>
                </a:lnTo>
                <a:lnTo>
                  <a:pt x="7104930" y="9272338"/>
                </a:lnTo>
                <a:lnTo>
                  <a:pt x="0" y="9272338"/>
                </a:lnTo>
                <a:lnTo>
                  <a:pt x="0" y="0"/>
                </a:lnTo>
                <a:close/>
              </a:path>
            </a:pathLst>
          </a:custGeom>
          <a:blipFill>
            <a:blip r:embed="rId10"/>
            <a:stretch>
              <a:fillRect/>
            </a:stretch>
          </a:blipFill>
        </p:spPr>
      </p:sp>
      <p:grpSp>
        <p:nvGrpSpPr>
          <p:cNvPr id="10" name="Group 10"/>
          <p:cNvGrpSpPr/>
          <p:nvPr/>
        </p:nvGrpSpPr>
        <p:grpSpPr>
          <a:xfrm>
            <a:off x="16242133" y="8309219"/>
            <a:ext cx="2045867" cy="1977781"/>
            <a:chOff x="0" y="0"/>
            <a:chExt cx="2727823" cy="2637041"/>
          </a:xfrm>
        </p:grpSpPr>
        <p:sp>
          <p:nvSpPr>
            <p:cNvPr id="11" name="Freeform 11"/>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sp>
        <p:sp>
          <p:nvSpPr>
            <p:cNvPr id="12" name="TextBox 12"/>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10</a:t>
              </a:r>
            </a:p>
          </p:txBody>
        </p:sp>
      </p:grpSp>
      <p:pic>
        <p:nvPicPr>
          <p:cNvPr id="36" name="Audio 35">
            <a:hlinkClick r:id="" action="ppaction://media"/>
            <a:extLst>
              <a:ext uri="{FF2B5EF4-FFF2-40B4-BE49-F238E27FC236}">
                <a16:creationId xmlns:a16="http://schemas.microsoft.com/office/drawing/2014/main" id="{F9A08D97-C2BD-BC55-BEE6-D388EBC716EE}"/>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9000">
        <p:fade/>
      </p:transition>
    </mc:Choice>
    <mc:Fallback xmlns="">
      <p:transition spd="med"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28EC439A-3010-4EBD-B2F3-2E1E0F719295}"/>
              </a:ext>
            </a:extLst>
          </p:cNvPr>
          <p:cNvSpPr/>
          <p:nvPr/>
        </p:nvSpPr>
        <p:spPr>
          <a:xfrm>
            <a:off x="1" y="0"/>
            <a:ext cx="18288000" cy="4076700"/>
          </a:xfrm>
          <a:custGeom>
            <a:avLst/>
            <a:gdLst/>
            <a:ahLst/>
            <a:cxnLst/>
            <a:rect l="l" t="t" r="r" b="b"/>
            <a:pathLst>
              <a:path w="21759381" h="6935803">
                <a:moveTo>
                  <a:pt x="0" y="0"/>
                </a:moveTo>
                <a:lnTo>
                  <a:pt x="21759381" y="0"/>
                </a:lnTo>
                <a:lnTo>
                  <a:pt x="21759381" y="6935803"/>
                </a:lnTo>
                <a:lnTo>
                  <a:pt x="0" y="6935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231897" y="3362185"/>
            <a:ext cx="8848102" cy="2633556"/>
            <a:chOff x="0" y="-47625"/>
            <a:chExt cx="11797470" cy="3511409"/>
          </a:xfrm>
        </p:grpSpPr>
        <p:sp>
          <p:nvSpPr>
            <p:cNvPr id="4" name="TextBox 4"/>
            <p:cNvSpPr txBox="1"/>
            <p:nvPr/>
          </p:nvSpPr>
          <p:spPr>
            <a:xfrm>
              <a:off x="815981" y="736797"/>
              <a:ext cx="10981489" cy="2726987"/>
            </a:xfrm>
            <a:prstGeom prst="rect">
              <a:avLst/>
            </a:prstGeom>
          </p:spPr>
          <p:txBody>
            <a:bodyPr lIns="0" tIns="0" rIns="0" bIns="0" rtlCol="0" anchor="t">
              <a:spAutoFit/>
            </a:bodyPr>
            <a:lstStyle/>
            <a:p>
              <a:pPr algn="l">
                <a:lnSpc>
                  <a:spcPts val="2331"/>
                </a:lnSpc>
              </a:pPr>
              <a:r>
                <a:rPr lang="en-US" sz="2100" dirty="0">
                  <a:solidFill>
                    <a:srgbClr val="0E243C"/>
                  </a:solidFill>
                  <a:latin typeface="Inter"/>
                  <a:ea typeface="Inter"/>
                  <a:cs typeface="Inter"/>
                  <a:sym typeface="Inter"/>
                </a:rPr>
                <a:t>Application:  </a:t>
              </a:r>
              <a:r>
                <a:rPr lang="en-US" sz="2100" u="sng" dirty="0">
                  <a:solidFill>
                    <a:srgbClr val="004AAD"/>
                  </a:solidFill>
                  <a:latin typeface="Inter"/>
                  <a:ea typeface="Inter"/>
                  <a:cs typeface="Inter"/>
                  <a:sym typeface="Inter"/>
                  <a:hlinkClick r:id="rId7"/>
                </a:rPr>
                <a:t>Name Change Application</a:t>
              </a:r>
              <a:endParaRPr lang="en-US" sz="2100" u="sng" dirty="0">
                <a:solidFill>
                  <a:srgbClr val="004AAD"/>
                </a:solidFill>
                <a:latin typeface="Inter"/>
                <a:ea typeface="Inter"/>
                <a:cs typeface="Inter"/>
                <a:sym typeface="Inter"/>
              </a:endParaRPr>
            </a:p>
            <a:p>
              <a:pPr algn="l">
                <a:lnSpc>
                  <a:spcPts val="2331"/>
                </a:lnSpc>
              </a:pPr>
              <a:endParaRPr lang="en-US" sz="2100" u="sng" dirty="0">
                <a:solidFill>
                  <a:srgbClr val="004AAD"/>
                </a:solidFill>
                <a:latin typeface="Inter"/>
                <a:ea typeface="Inter"/>
                <a:cs typeface="Inter"/>
                <a:sym typeface="Inter"/>
              </a:endParaRPr>
            </a:p>
            <a:p>
              <a:pPr marL="388622" lvl="1" indent="-194311" algn="l">
                <a:lnSpc>
                  <a:spcPts val="2250"/>
                </a:lnSpc>
                <a:buFont typeface="Arial"/>
                <a:buChar char="•"/>
              </a:pPr>
              <a:r>
                <a:rPr lang="en-US" sz="1800" dirty="0">
                  <a:solidFill>
                    <a:srgbClr val="0E243C"/>
                  </a:solidFill>
                  <a:latin typeface="Inter"/>
                  <a:ea typeface="Inter"/>
                  <a:cs typeface="Inter"/>
                  <a:sym typeface="Inter"/>
                </a:rPr>
                <a:t>This form is required if:</a:t>
              </a:r>
            </a:p>
            <a:p>
              <a:pPr algn="l">
                <a:lnSpc>
                  <a:spcPts val="2250"/>
                </a:lnSpc>
              </a:pPr>
              <a:r>
                <a:rPr lang="en-US" sz="1800" dirty="0">
                  <a:solidFill>
                    <a:srgbClr val="0E243C"/>
                  </a:solidFill>
                  <a:latin typeface="Inter"/>
                  <a:ea typeface="Inter"/>
                  <a:cs typeface="Inter"/>
                  <a:sym typeface="Inter"/>
                </a:rPr>
                <a:t>         - the entity name has been modified with the Secretary of State; or</a:t>
              </a:r>
            </a:p>
            <a:p>
              <a:pPr algn="l">
                <a:lnSpc>
                  <a:spcPts val="2250"/>
                </a:lnSpc>
              </a:pPr>
              <a:r>
                <a:rPr lang="en-US" sz="1800" dirty="0">
                  <a:solidFill>
                    <a:srgbClr val="0E243C"/>
                  </a:solidFill>
                  <a:latin typeface="Inter"/>
                  <a:ea typeface="Inter"/>
                  <a:cs typeface="Inter"/>
                  <a:sym typeface="Inter"/>
                </a:rPr>
                <a:t>         - adding or removing a fictitious firm name / dba (“doing business as”)</a:t>
              </a:r>
            </a:p>
            <a:p>
              <a:pPr algn="l">
                <a:lnSpc>
                  <a:spcPts val="2250"/>
                </a:lnSpc>
              </a:pPr>
              <a:endParaRPr lang="en-US" sz="1800" dirty="0">
                <a:solidFill>
                  <a:srgbClr val="0E243C"/>
                </a:solidFill>
                <a:latin typeface="Inter"/>
                <a:ea typeface="Inter"/>
                <a:cs typeface="Inter"/>
                <a:sym typeface="Inter"/>
              </a:endParaRPr>
            </a:p>
            <a:p>
              <a:pPr marL="388622" lvl="1" indent="-194311" algn="l">
                <a:lnSpc>
                  <a:spcPts val="2250"/>
                </a:lnSpc>
                <a:buFont typeface="Arial"/>
                <a:buChar char="•"/>
              </a:pPr>
              <a:r>
                <a:rPr lang="en-US" sz="1800" dirty="0">
                  <a:solidFill>
                    <a:srgbClr val="0E243C"/>
                  </a:solidFill>
                  <a:latin typeface="Inter"/>
                  <a:ea typeface="Inter"/>
                  <a:cs typeface="Inter"/>
                  <a:sym typeface="Inter"/>
                </a:rPr>
                <a:t>$250 fee</a:t>
              </a:r>
            </a:p>
          </p:txBody>
        </p:sp>
        <p:sp>
          <p:nvSpPr>
            <p:cNvPr id="5" name="Freeform 5"/>
            <p:cNvSpPr/>
            <p:nvPr/>
          </p:nvSpPr>
          <p:spPr>
            <a:xfrm>
              <a:off x="0" y="0"/>
              <a:ext cx="640883" cy="467844"/>
            </a:xfrm>
            <a:custGeom>
              <a:avLst/>
              <a:gdLst/>
              <a:ahLst/>
              <a:cxnLst/>
              <a:rect l="l" t="t" r="r" b="b"/>
              <a:pathLst>
                <a:path w="640883" h="467844">
                  <a:moveTo>
                    <a:pt x="0" y="0"/>
                  </a:moveTo>
                  <a:lnTo>
                    <a:pt x="640883" y="0"/>
                  </a:lnTo>
                  <a:lnTo>
                    <a:pt x="640883" y="467844"/>
                  </a:lnTo>
                  <a:lnTo>
                    <a:pt x="0" y="467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815981" y="-47625"/>
              <a:ext cx="6226785" cy="525146"/>
            </a:xfrm>
            <a:prstGeom prst="rect">
              <a:avLst/>
            </a:prstGeom>
          </p:spPr>
          <p:txBody>
            <a:bodyPr lIns="0" tIns="0" rIns="0" bIns="0" rtlCol="0" anchor="t">
              <a:spAutoFit/>
            </a:bodyPr>
            <a:lstStyle/>
            <a:p>
              <a:pPr algn="l">
                <a:lnSpc>
                  <a:spcPts val="3359"/>
                </a:lnSpc>
              </a:pPr>
              <a:r>
                <a:rPr lang="en-US" sz="2399" b="1">
                  <a:solidFill>
                    <a:srgbClr val="C5882D"/>
                  </a:solidFill>
                  <a:latin typeface="Inter Bold"/>
                  <a:ea typeface="Inter Bold"/>
                  <a:cs typeface="Inter Bold"/>
                  <a:sym typeface="Inter Bold"/>
                </a:rPr>
                <a:t>Legal Business Name Change</a:t>
              </a:r>
            </a:p>
          </p:txBody>
        </p:sp>
      </p:grpSp>
      <p:sp>
        <p:nvSpPr>
          <p:cNvPr id="7" name="TextBox 7"/>
          <p:cNvSpPr txBox="1"/>
          <p:nvPr/>
        </p:nvSpPr>
        <p:spPr>
          <a:xfrm>
            <a:off x="231897" y="96743"/>
            <a:ext cx="16183970" cy="2609850"/>
          </a:xfrm>
          <a:prstGeom prst="rect">
            <a:avLst/>
          </a:prstGeom>
        </p:spPr>
        <p:txBody>
          <a:bodyPr lIns="0" tIns="0" rIns="0" bIns="0" rtlCol="0" anchor="t">
            <a:spAutoFit/>
          </a:bodyPr>
          <a:lstStyle/>
          <a:p>
            <a:pPr algn="l">
              <a:lnSpc>
                <a:spcPts val="10296"/>
              </a:lnSpc>
            </a:pPr>
            <a:r>
              <a:rPr lang="en-US" sz="8580">
                <a:solidFill>
                  <a:srgbClr val="FFFAEC"/>
                </a:solidFill>
                <a:latin typeface="Oswald"/>
                <a:ea typeface="Oswald"/>
                <a:cs typeface="Oswald"/>
                <a:sym typeface="Oswald"/>
              </a:rPr>
              <a:t>NOTIFYING THE NSCB</a:t>
            </a:r>
          </a:p>
          <a:p>
            <a:pPr algn="l">
              <a:lnSpc>
                <a:spcPts val="10296"/>
              </a:lnSpc>
            </a:pPr>
            <a:r>
              <a:rPr lang="en-US" sz="8580">
                <a:solidFill>
                  <a:srgbClr val="FFFAEC"/>
                </a:solidFill>
                <a:latin typeface="Oswald"/>
                <a:ea typeface="Oswald"/>
                <a:cs typeface="Oswald"/>
                <a:sym typeface="Oswald"/>
              </a:rPr>
              <a:t> OF CHANGES</a:t>
            </a:r>
          </a:p>
        </p:txBody>
      </p:sp>
      <p:sp>
        <p:nvSpPr>
          <p:cNvPr id="8" name="TextBox 8"/>
          <p:cNvSpPr txBox="1"/>
          <p:nvPr/>
        </p:nvSpPr>
        <p:spPr>
          <a:xfrm>
            <a:off x="1448040" y="9539812"/>
            <a:ext cx="13751685" cy="523875"/>
          </a:xfrm>
          <a:prstGeom prst="rect">
            <a:avLst/>
          </a:prstGeom>
        </p:spPr>
        <p:txBody>
          <a:bodyPr lIns="0" tIns="0" rIns="0" bIns="0" rtlCol="0" anchor="t">
            <a:spAutoFit/>
          </a:bodyPr>
          <a:lstStyle/>
          <a:p>
            <a:pPr algn="ctr">
              <a:lnSpc>
                <a:spcPts val="2040"/>
              </a:lnSpc>
            </a:pPr>
            <a:r>
              <a:rPr lang="en-US" sz="1700" b="1">
                <a:solidFill>
                  <a:srgbClr val="CC0000"/>
                </a:solidFill>
                <a:latin typeface="Inter Bold"/>
                <a:ea typeface="Inter Bold"/>
                <a:cs typeface="Inter Bold"/>
                <a:sym typeface="Inter Bold"/>
              </a:rPr>
              <a:t>PLEASE BE ADVISED</a:t>
            </a:r>
          </a:p>
          <a:p>
            <a:pPr algn="l">
              <a:lnSpc>
                <a:spcPts val="2040"/>
              </a:lnSpc>
            </a:pPr>
            <a:r>
              <a:rPr lang="en-US" sz="1700" b="1">
                <a:solidFill>
                  <a:srgbClr val="CC0000"/>
                </a:solidFill>
                <a:latin typeface="Inter Bold"/>
                <a:ea typeface="Inter Bold"/>
                <a:cs typeface="Inter Bold"/>
                <a:sym typeface="Inter Bold"/>
              </a:rPr>
              <a:t>ALL </a:t>
            </a:r>
            <a:r>
              <a:rPr lang="en-US" sz="1700" b="1">
                <a:solidFill>
                  <a:srgbClr val="0E243C"/>
                </a:solidFill>
                <a:latin typeface="Inter Bold"/>
                <a:ea typeface="Inter Bold"/>
                <a:cs typeface="Inter Bold"/>
                <a:sym typeface="Inter Bold"/>
              </a:rPr>
              <a:t>PRINCIPALS, CMS QUALIFIERS AND TRADE QUALIFIERS ARE RESPONSIBLE FOR </a:t>
            </a:r>
            <a:r>
              <a:rPr lang="en-US" sz="1700" b="1" i="1">
                <a:solidFill>
                  <a:srgbClr val="CC0000"/>
                </a:solidFill>
                <a:latin typeface="Inter Bold Italics"/>
                <a:ea typeface="Inter Bold Italics"/>
                <a:cs typeface="Inter Bold Italics"/>
                <a:sym typeface="Inter Bold Italics"/>
              </a:rPr>
              <a:t>ANY </a:t>
            </a:r>
            <a:r>
              <a:rPr lang="en-US" sz="1700" b="1">
                <a:solidFill>
                  <a:srgbClr val="0E243C"/>
                </a:solidFill>
                <a:latin typeface="Inter Bold"/>
                <a:ea typeface="Inter Bold"/>
                <a:cs typeface="Inter Bold"/>
                <a:sym typeface="Inter Bold"/>
              </a:rPr>
              <a:t>COMPLAINTS RECEIVED ON A LICENSE!</a:t>
            </a:r>
          </a:p>
        </p:txBody>
      </p:sp>
      <p:grpSp>
        <p:nvGrpSpPr>
          <p:cNvPr id="9" name="Group 9"/>
          <p:cNvGrpSpPr/>
          <p:nvPr/>
        </p:nvGrpSpPr>
        <p:grpSpPr>
          <a:xfrm>
            <a:off x="9420476" y="372134"/>
            <a:ext cx="6995391" cy="9096128"/>
            <a:chOff x="0" y="0"/>
            <a:chExt cx="9327188" cy="12128171"/>
          </a:xfrm>
        </p:grpSpPr>
        <p:sp>
          <p:nvSpPr>
            <p:cNvPr id="10" name="Freeform 10"/>
            <p:cNvSpPr/>
            <p:nvPr/>
          </p:nvSpPr>
          <p:spPr>
            <a:xfrm>
              <a:off x="0" y="0"/>
              <a:ext cx="9118094" cy="11919077"/>
            </a:xfrm>
            <a:custGeom>
              <a:avLst/>
              <a:gdLst/>
              <a:ahLst/>
              <a:cxnLst/>
              <a:rect l="l" t="t" r="r" b="b"/>
              <a:pathLst>
                <a:path w="9118094" h="11919077">
                  <a:moveTo>
                    <a:pt x="0" y="0"/>
                  </a:moveTo>
                  <a:lnTo>
                    <a:pt x="9118094" y="0"/>
                  </a:lnTo>
                  <a:lnTo>
                    <a:pt x="9118094" y="11919077"/>
                  </a:lnTo>
                  <a:lnTo>
                    <a:pt x="0" y="11919077"/>
                  </a:lnTo>
                  <a:lnTo>
                    <a:pt x="0" y="0"/>
                  </a:lnTo>
                  <a:close/>
                </a:path>
              </a:pathLst>
            </a:custGeom>
            <a:blipFill>
              <a:blip r:embed="rId10"/>
              <a:stretch>
                <a:fillRect/>
              </a:stretch>
            </a:blipFill>
          </p:spPr>
        </p:sp>
        <p:sp>
          <p:nvSpPr>
            <p:cNvPr id="11" name="Freeform 11"/>
            <p:cNvSpPr/>
            <p:nvPr/>
          </p:nvSpPr>
          <p:spPr>
            <a:xfrm>
              <a:off x="209094" y="209094"/>
              <a:ext cx="9118094" cy="11919077"/>
            </a:xfrm>
            <a:custGeom>
              <a:avLst/>
              <a:gdLst/>
              <a:ahLst/>
              <a:cxnLst/>
              <a:rect l="l" t="t" r="r" b="b"/>
              <a:pathLst>
                <a:path w="9118094" h="11919077">
                  <a:moveTo>
                    <a:pt x="0" y="0"/>
                  </a:moveTo>
                  <a:lnTo>
                    <a:pt x="9118094" y="0"/>
                  </a:lnTo>
                  <a:lnTo>
                    <a:pt x="9118094" y="11919077"/>
                  </a:lnTo>
                  <a:lnTo>
                    <a:pt x="0" y="11919077"/>
                  </a:lnTo>
                  <a:lnTo>
                    <a:pt x="0" y="0"/>
                  </a:lnTo>
                  <a:close/>
                </a:path>
              </a:pathLst>
            </a:custGeom>
            <a:blipFill>
              <a:blip r:embed="rId11"/>
              <a:stretch>
                <a:fillRect/>
              </a:stretch>
            </a:blipFill>
          </p:spPr>
        </p:sp>
      </p:grpSp>
      <p:grpSp>
        <p:nvGrpSpPr>
          <p:cNvPr id="12" name="Group 12"/>
          <p:cNvGrpSpPr/>
          <p:nvPr/>
        </p:nvGrpSpPr>
        <p:grpSpPr>
          <a:xfrm>
            <a:off x="16242133" y="8309219"/>
            <a:ext cx="2045867" cy="1977781"/>
            <a:chOff x="0" y="0"/>
            <a:chExt cx="2727823" cy="2637041"/>
          </a:xfrm>
        </p:grpSpPr>
        <p:sp>
          <p:nvSpPr>
            <p:cNvPr id="13" name="Freeform 13"/>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2"/>
              <a:stretch>
                <a:fillRect t="-1721" b="-1721"/>
              </a:stretch>
            </a:blipFill>
          </p:spPr>
        </p:sp>
        <p:sp>
          <p:nvSpPr>
            <p:cNvPr id="14" name="TextBox 14"/>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11</a:t>
              </a:r>
            </a:p>
          </p:txBody>
        </p:sp>
      </p:grpSp>
      <p:pic>
        <p:nvPicPr>
          <p:cNvPr id="31" name="Audio 30">
            <a:hlinkClick r:id="" action="ppaction://media"/>
            <a:extLst>
              <a:ext uri="{FF2B5EF4-FFF2-40B4-BE49-F238E27FC236}">
                <a16:creationId xmlns:a16="http://schemas.microsoft.com/office/drawing/2014/main" id="{1E390855-25B7-A971-D546-47876EA5DFFF}"/>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1390">
        <p:fade/>
      </p:transition>
    </mc:Choice>
    <mc:Fallback xmlns="">
      <p:transition spd="med" advTm="11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3" name="Freeform 3"/>
          <p:cNvSpPr/>
          <p:nvPr/>
        </p:nvSpPr>
        <p:spPr>
          <a:xfrm rot="-5400000">
            <a:off x="-3415066" y="3365834"/>
            <a:ext cx="10286101" cy="3554431"/>
          </a:xfrm>
          <a:custGeom>
            <a:avLst/>
            <a:gdLst/>
            <a:ahLst/>
            <a:cxnLst/>
            <a:rect l="l" t="t" r="r" b="b"/>
            <a:pathLst>
              <a:path w="21288901" h="6785837">
                <a:moveTo>
                  <a:pt x="0" y="0"/>
                </a:moveTo>
                <a:lnTo>
                  <a:pt x="21288901" y="0"/>
                </a:lnTo>
                <a:lnTo>
                  <a:pt x="21288901" y="6785838"/>
                </a:lnTo>
                <a:lnTo>
                  <a:pt x="0" y="6785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extBox 2"/>
          <p:cNvSpPr txBox="1"/>
          <p:nvPr/>
        </p:nvSpPr>
        <p:spPr>
          <a:xfrm>
            <a:off x="2695477" y="581847"/>
            <a:ext cx="108428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BROADENING</a:t>
            </a:r>
          </a:p>
        </p:txBody>
      </p:sp>
      <p:grpSp>
        <p:nvGrpSpPr>
          <p:cNvPr id="4" name="Group 4"/>
          <p:cNvGrpSpPr/>
          <p:nvPr/>
        </p:nvGrpSpPr>
        <p:grpSpPr>
          <a:xfrm>
            <a:off x="2734190" y="2171700"/>
            <a:ext cx="7264329" cy="2430671"/>
            <a:chOff x="0" y="0"/>
            <a:chExt cx="9685773" cy="3240895"/>
          </a:xfrm>
        </p:grpSpPr>
        <p:sp>
          <p:nvSpPr>
            <p:cNvPr id="5" name="Freeform 5"/>
            <p:cNvSpPr/>
            <p:nvPr/>
          </p:nvSpPr>
          <p:spPr>
            <a:xfrm>
              <a:off x="0" y="101600"/>
              <a:ext cx="284423" cy="284423"/>
            </a:xfrm>
            <a:custGeom>
              <a:avLst/>
              <a:gdLst/>
              <a:ahLst/>
              <a:cxnLst/>
              <a:rect l="l" t="t" r="r" b="b"/>
              <a:pathLst>
                <a:path w="284423" h="284423">
                  <a:moveTo>
                    <a:pt x="0" y="0"/>
                  </a:moveTo>
                  <a:lnTo>
                    <a:pt x="284423" y="0"/>
                  </a:lnTo>
                  <a:lnTo>
                    <a:pt x="284423" y="284423"/>
                  </a:lnTo>
                  <a:lnTo>
                    <a:pt x="0" y="2844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553154" y="0"/>
              <a:ext cx="9132619" cy="3035300"/>
            </a:xfrm>
            <a:prstGeom prst="rect">
              <a:avLst/>
            </a:prstGeom>
          </p:spPr>
          <p:txBody>
            <a:bodyPr lIns="0" tIns="0" rIns="0" bIns="0" rtlCol="0" anchor="t">
              <a:spAutoFit/>
            </a:bodyPr>
            <a:lstStyle/>
            <a:p>
              <a:pPr algn="l">
                <a:lnSpc>
                  <a:spcPts val="2879"/>
                </a:lnSpc>
                <a:spcBef>
                  <a:spcPct val="0"/>
                </a:spcBef>
              </a:pPr>
              <a:r>
                <a:rPr lang="en-US" sz="2399" b="1" dirty="0">
                  <a:solidFill>
                    <a:srgbClr val="C5882D"/>
                  </a:solidFill>
                  <a:latin typeface="Inter Bold"/>
                  <a:ea typeface="Inter Bold"/>
                  <a:cs typeface="Inter Bold"/>
                  <a:sym typeface="Inter Bold"/>
                </a:rPr>
                <a:t>Broadening of Classification </a:t>
              </a:r>
            </a:p>
            <a:p>
              <a:pPr algn="l">
                <a:lnSpc>
                  <a:spcPts val="2520"/>
                </a:lnSpc>
                <a:spcBef>
                  <a:spcPct val="0"/>
                </a:spcBef>
              </a:pPr>
              <a:endParaRPr lang="en-US" sz="2399" b="1" dirty="0">
                <a:solidFill>
                  <a:srgbClr val="C5882D"/>
                </a:solidFill>
                <a:latin typeface="Inter Bold"/>
                <a:ea typeface="Inter Bold"/>
                <a:cs typeface="Inter Bold"/>
                <a:sym typeface="Inter Bold"/>
              </a:endParaRPr>
            </a:p>
            <a:p>
              <a:pPr algn="l">
                <a:lnSpc>
                  <a:spcPts val="2160"/>
                </a:lnSpc>
                <a:spcBef>
                  <a:spcPct val="0"/>
                </a:spcBef>
              </a:pPr>
              <a:endParaRPr lang="en-US" sz="2399" b="1" dirty="0">
                <a:solidFill>
                  <a:srgbClr val="C5882D"/>
                </a:solidFill>
                <a:latin typeface="Inter Bold"/>
                <a:ea typeface="Inter Bold"/>
                <a:cs typeface="Inter Bold"/>
                <a:sym typeface="Inter Bold"/>
              </a:endParaRPr>
            </a:p>
            <a:p>
              <a:pPr algn="l">
                <a:lnSpc>
                  <a:spcPts val="2160"/>
                </a:lnSpc>
                <a:spcBef>
                  <a:spcPct val="0"/>
                </a:spcBef>
              </a:pPr>
              <a:endParaRPr lang="en-US" sz="2399" b="1" dirty="0">
                <a:solidFill>
                  <a:srgbClr val="C5882D"/>
                </a:solidFill>
                <a:latin typeface="Inter Bold"/>
                <a:ea typeface="Inter Bold"/>
                <a:cs typeface="Inter Bold"/>
                <a:sym typeface="Inter Bold"/>
              </a:endParaRPr>
            </a:p>
            <a:p>
              <a:pPr algn="l">
                <a:lnSpc>
                  <a:spcPts val="2160"/>
                </a:lnSpc>
                <a:spcBef>
                  <a:spcPct val="0"/>
                </a:spcBef>
              </a:pPr>
              <a:endParaRPr lang="en-US" sz="2399" b="1" dirty="0">
                <a:solidFill>
                  <a:srgbClr val="C5882D"/>
                </a:solidFill>
                <a:latin typeface="Inter Bold"/>
                <a:ea typeface="Inter Bold"/>
                <a:cs typeface="Inter Bold"/>
                <a:sym typeface="Inter Bold"/>
              </a:endParaRPr>
            </a:p>
            <a:p>
              <a:pPr algn="l">
                <a:lnSpc>
                  <a:spcPts val="2160"/>
                </a:lnSpc>
                <a:spcBef>
                  <a:spcPct val="0"/>
                </a:spcBef>
              </a:pPr>
              <a:endParaRPr lang="en-US" sz="2399" b="1" dirty="0">
                <a:solidFill>
                  <a:srgbClr val="C5882D"/>
                </a:solidFill>
                <a:latin typeface="Inter Bold"/>
                <a:ea typeface="Inter Bold"/>
                <a:cs typeface="Inter Bold"/>
                <a:sym typeface="Inter Bold"/>
              </a:endParaRPr>
            </a:p>
            <a:p>
              <a:pPr algn="l">
                <a:lnSpc>
                  <a:spcPts val="2160"/>
                </a:lnSpc>
                <a:spcBef>
                  <a:spcPct val="0"/>
                </a:spcBef>
              </a:pPr>
              <a:endParaRPr lang="en-US" sz="2399" b="1" dirty="0">
                <a:solidFill>
                  <a:srgbClr val="C5882D"/>
                </a:solidFill>
                <a:latin typeface="Inter Bold"/>
                <a:ea typeface="Inter Bold"/>
                <a:cs typeface="Inter Bold"/>
                <a:sym typeface="Inter Bold"/>
              </a:endParaRPr>
            </a:p>
            <a:p>
              <a:pPr algn="l">
                <a:lnSpc>
                  <a:spcPts val="2160"/>
                </a:lnSpc>
                <a:spcBef>
                  <a:spcPct val="0"/>
                </a:spcBef>
              </a:pPr>
              <a:endParaRPr lang="en-US" sz="2399" b="1" dirty="0">
                <a:solidFill>
                  <a:srgbClr val="C5882D"/>
                </a:solidFill>
                <a:latin typeface="Inter Bold"/>
                <a:ea typeface="Inter Bold"/>
                <a:cs typeface="Inter Bold"/>
                <a:sym typeface="Inter Bold"/>
              </a:endParaRPr>
            </a:p>
          </p:txBody>
        </p:sp>
        <p:sp>
          <p:nvSpPr>
            <p:cNvPr id="7" name="TextBox 7"/>
            <p:cNvSpPr txBox="1"/>
            <p:nvPr/>
          </p:nvSpPr>
          <p:spPr>
            <a:xfrm>
              <a:off x="553153" y="744485"/>
              <a:ext cx="9132620" cy="2496410"/>
            </a:xfrm>
            <a:prstGeom prst="rect">
              <a:avLst/>
            </a:prstGeom>
          </p:spPr>
          <p:txBody>
            <a:bodyPr lIns="0" tIns="0" rIns="0" bIns="0" rtlCol="0" anchor="t">
              <a:spAutoFit/>
            </a:bodyPr>
            <a:lstStyle/>
            <a:p>
              <a:pPr algn="l">
                <a:lnSpc>
                  <a:spcPts val="2331"/>
                </a:lnSpc>
              </a:pPr>
              <a:r>
                <a:rPr lang="en-US" sz="2100" dirty="0">
                  <a:solidFill>
                    <a:srgbClr val="0E243C"/>
                  </a:solidFill>
                  <a:latin typeface="Inter"/>
                  <a:ea typeface="Inter"/>
                  <a:cs typeface="Inter"/>
                  <a:sym typeface="Inter"/>
                </a:rPr>
                <a:t>Application:  </a:t>
              </a:r>
              <a:r>
                <a:rPr lang="en-US" sz="2100" u="sng" dirty="0">
                  <a:solidFill>
                    <a:srgbClr val="004AAD"/>
                  </a:solidFill>
                  <a:latin typeface="Inter"/>
                  <a:ea typeface="Inter"/>
                  <a:cs typeface="Inter"/>
                  <a:sym typeface="Inter"/>
                  <a:hlinkClick r:id="rId8"/>
                </a:rPr>
                <a:t>Broadening of Classification</a:t>
              </a:r>
              <a:endParaRPr lang="en-US" sz="2100" u="sng" dirty="0">
                <a:solidFill>
                  <a:srgbClr val="004AAD"/>
                </a:solidFill>
                <a:latin typeface="Inter"/>
                <a:ea typeface="Inter"/>
                <a:cs typeface="Inter"/>
                <a:sym typeface="Inter"/>
              </a:endParaRPr>
            </a:p>
            <a:p>
              <a:pPr algn="l">
                <a:lnSpc>
                  <a:spcPts val="2331"/>
                </a:lnSpc>
              </a:pPr>
              <a:endParaRPr lang="en-US" sz="2100" u="sng" dirty="0">
                <a:solidFill>
                  <a:srgbClr val="004AAD"/>
                </a:solidFill>
                <a:latin typeface="Inter"/>
                <a:ea typeface="Inter"/>
                <a:cs typeface="Inter"/>
                <a:sym typeface="Inter"/>
              </a:endParaRPr>
            </a:p>
            <a:p>
              <a:pPr marL="388622" lvl="1" indent="-194311" algn="l">
                <a:lnSpc>
                  <a:spcPts val="1998"/>
                </a:lnSpc>
                <a:buFont typeface="Arial"/>
                <a:buChar char="•"/>
              </a:pPr>
              <a:r>
                <a:rPr lang="en-US" sz="1800" dirty="0">
                  <a:solidFill>
                    <a:srgbClr val="0E243C"/>
                  </a:solidFill>
                  <a:latin typeface="Inter"/>
                  <a:ea typeface="Inter"/>
                  <a:cs typeface="Inter"/>
                  <a:sym typeface="Inter"/>
                </a:rPr>
                <a:t>Adds subclassifications to </a:t>
              </a:r>
              <a:r>
                <a:rPr lang="en-US" sz="1800" b="1" i="1" dirty="0">
                  <a:solidFill>
                    <a:srgbClr val="0E243C"/>
                  </a:solidFill>
                  <a:latin typeface="Inter Bold Italics"/>
                  <a:ea typeface="Inter Bold Italics"/>
                  <a:cs typeface="Inter Bold Italics"/>
                  <a:sym typeface="Inter Bold Italics"/>
                </a:rPr>
                <a:t>existing </a:t>
              </a:r>
              <a:r>
                <a:rPr lang="en-US" sz="1800" dirty="0">
                  <a:solidFill>
                    <a:srgbClr val="0E243C"/>
                  </a:solidFill>
                  <a:latin typeface="Inter"/>
                  <a:ea typeface="Inter"/>
                  <a:cs typeface="Inter"/>
                  <a:sym typeface="Inter"/>
                </a:rPr>
                <a:t>licenses</a:t>
              </a:r>
            </a:p>
            <a:p>
              <a:pPr algn="l">
                <a:lnSpc>
                  <a:spcPts val="1998"/>
                </a:lnSpc>
              </a:pPr>
              <a:endParaRPr lang="en-US" sz="1800" dirty="0">
                <a:solidFill>
                  <a:srgbClr val="0E243C"/>
                </a:solidFill>
                <a:latin typeface="Inter"/>
                <a:ea typeface="Inter"/>
                <a:cs typeface="Inter"/>
                <a:sym typeface="Inter"/>
              </a:endParaRPr>
            </a:p>
            <a:p>
              <a:pPr marL="388622" lvl="1" indent="-194311" algn="l">
                <a:lnSpc>
                  <a:spcPts val="1998"/>
                </a:lnSpc>
                <a:buFont typeface="Arial"/>
                <a:buChar char="•"/>
              </a:pPr>
              <a:r>
                <a:rPr lang="en-US" sz="1800" b="1" dirty="0">
                  <a:solidFill>
                    <a:srgbClr val="CC0000"/>
                  </a:solidFill>
                  <a:latin typeface="Inter Bold"/>
                  <a:ea typeface="Inter Bold"/>
                  <a:cs typeface="Inter Bold"/>
                  <a:sym typeface="Inter Bold"/>
                </a:rPr>
                <a:t>CANNOT </a:t>
              </a:r>
              <a:r>
                <a:rPr lang="en-US" sz="1800" dirty="0">
                  <a:solidFill>
                    <a:srgbClr val="0E243C"/>
                  </a:solidFill>
                  <a:latin typeface="Inter"/>
                  <a:ea typeface="Inter"/>
                  <a:cs typeface="Inter"/>
                  <a:sym typeface="Inter"/>
                </a:rPr>
                <a:t>be used to add a separate primary classification</a:t>
              </a:r>
            </a:p>
            <a:p>
              <a:pPr algn="l">
                <a:lnSpc>
                  <a:spcPts val="1998"/>
                </a:lnSpc>
              </a:pPr>
              <a:endParaRPr lang="en-US" sz="1800" dirty="0">
                <a:solidFill>
                  <a:srgbClr val="0E243C"/>
                </a:solidFill>
                <a:latin typeface="Inter"/>
                <a:ea typeface="Inter"/>
                <a:cs typeface="Inter"/>
                <a:sym typeface="Inter"/>
              </a:endParaRPr>
            </a:p>
            <a:p>
              <a:pPr marL="388622" lvl="1" indent="-194311" algn="l">
                <a:lnSpc>
                  <a:spcPts val="1998"/>
                </a:lnSpc>
                <a:buFont typeface="Arial"/>
                <a:buChar char="•"/>
              </a:pPr>
              <a:r>
                <a:rPr lang="en-US" sz="1800" dirty="0">
                  <a:solidFill>
                    <a:srgbClr val="0E243C"/>
                  </a:solidFill>
                  <a:latin typeface="Inter"/>
                  <a:ea typeface="Inter"/>
                  <a:cs typeface="Inter"/>
                  <a:sym typeface="Inter"/>
                </a:rPr>
                <a:t>$250 fee</a:t>
              </a:r>
            </a:p>
          </p:txBody>
        </p:sp>
      </p:grpSp>
      <p:grpSp>
        <p:nvGrpSpPr>
          <p:cNvPr id="8" name="Group 8"/>
          <p:cNvGrpSpPr/>
          <p:nvPr/>
        </p:nvGrpSpPr>
        <p:grpSpPr>
          <a:xfrm>
            <a:off x="9859050" y="0"/>
            <a:ext cx="8186566" cy="10477578"/>
            <a:chOff x="0" y="0"/>
            <a:chExt cx="10915421" cy="13970104"/>
          </a:xfrm>
        </p:grpSpPr>
        <p:sp>
          <p:nvSpPr>
            <p:cNvPr id="9" name="Freeform 9"/>
            <p:cNvSpPr/>
            <p:nvPr/>
          </p:nvSpPr>
          <p:spPr>
            <a:xfrm>
              <a:off x="0" y="0"/>
              <a:ext cx="9875192" cy="12929875"/>
            </a:xfrm>
            <a:custGeom>
              <a:avLst/>
              <a:gdLst/>
              <a:ahLst/>
              <a:cxnLst/>
              <a:rect l="l" t="t" r="r" b="b"/>
              <a:pathLst>
                <a:path w="9875192" h="12929875">
                  <a:moveTo>
                    <a:pt x="0" y="0"/>
                  </a:moveTo>
                  <a:lnTo>
                    <a:pt x="9875192" y="0"/>
                  </a:lnTo>
                  <a:lnTo>
                    <a:pt x="9875192" y="12929875"/>
                  </a:lnTo>
                  <a:lnTo>
                    <a:pt x="0" y="12929875"/>
                  </a:lnTo>
                  <a:lnTo>
                    <a:pt x="0" y="0"/>
                  </a:lnTo>
                  <a:close/>
                </a:path>
              </a:pathLst>
            </a:custGeom>
            <a:blipFill>
              <a:blip r:embed="rId9"/>
              <a:stretch>
                <a:fillRect/>
              </a:stretch>
            </a:blipFill>
          </p:spPr>
        </p:sp>
        <p:sp>
          <p:nvSpPr>
            <p:cNvPr id="10" name="Freeform 10"/>
            <p:cNvSpPr/>
            <p:nvPr/>
          </p:nvSpPr>
          <p:spPr>
            <a:xfrm>
              <a:off x="208046" y="208046"/>
              <a:ext cx="9875192" cy="12929875"/>
            </a:xfrm>
            <a:custGeom>
              <a:avLst/>
              <a:gdLst/>
              <a:ahLst/>
              <a:cxnLst/>
              <a:rect l="l" t="t" r="r" b="b"/>
              <a:pathLst>
                <a:path w="9875192" h="12929875">
                  <a:moveTo>
                    <a:pt x="0" y="0"/>
                  </a:moveTo>
                  <a:lnTo>
                    <a:pt x="9875192" y="0"/>
                  </a:lnTo>
                  <a:lnTo>
                    <a:pt x="9875192" y="12929875"/>
                  </a:lnTo>
                  <a:lnTo>
                    <a:pt x="0" y="12929875"/>
                  </a:lnTo>
                  <a:lnTo>
                    <a:pt x="0" y="0"/>
                  </a:lnTo>
                  <a:close/>
                </a:path>
              </a:pathLst>
            </a:custGeom>
            <a:blipFill>
              <a:blip r:embed="rId9"/>
              <a:stretch>
                <a:fillRect/>
              </a:stretch>
            </a:blipFill>
          </p:spPr>
        </p:sp>
        <p:sp>
          <p:nvSpPr>
            <p:cNvPr id="11" name="Freeform 11"/>
            <p:cNvSpPr/>
            <p:nvPr/>
          </p:nvSpPr>
          <p:spPr>
            <a:xfrm>
              <a:off x="416092" y="416092"/>
              <a:ext cx="9875192" cy="12929875"/>
            </a:xfrm>
            <a:custGeom>
              <a:avLst/>
              <a:gdLst/>
              <a:ahLst/>
              <a:cxnLst/>
              <a:rect l="l" t="t" r="r" b="b"/>
              <a:pathLst>
                <a:path w="9875192" h="12929875">
                  <a:moveTo>
                    <a:pt x="0" y="0"/>
                  </a:moveTo>
                  <a:lnTo>
                    <a:pt x="9875192" y="0"/>
                  </a:lnTo>
                  <a:lnTo>
                    <a:pt x="9875192" y="12929875"/>
                  </a:lnTo>
                  <a:lnTo>
                    <a:pt x="0" y="12929875"/>
                  </a:lnTo>
                  <a:lnTo>
                    <a:pt x="0" y="0"/>
                  </a:lnTo>
                  <a:close/>
                </a:path>
              </a:pathLst>
            </a:custGeom>
            <a:blipFill>
              <a:blip r:embed="rId9"/>
              <a:stretch>
                <a:fillRect/>
              </a:stretch>
            </a:blipFill>
          </p:spPr>
        </p:sp>
        <p:sp>
          <p:nvSpPr>
            <p:cNvPr id="12" name="Freeform 12"/>
            <p:cNvSpPr/>
            <p:nvPr/>
          </p:nvSpPr>
          <p:spPr>
            <a:xfrm>
              <a:off x="624138" y="624138"/>
              <a:ext cx="9875192" cy="12929875"/>
            </a:xfrm>
            <a:custGeom>
              <a:avLst/>
              <a:gdLst/>
              <a:ahLst/>
              <a:cxnLst/>
              <a:rect l="l" t="t" r="r" b="b"/>
              <a:pathLst>
                <a:path w="9875192" h="12929875">
                  <a:moveTo>
                    <a:pt x="0" y="0"/>
                  </a:moveTo>
                  <a:lnTo>
                    <a:pt x="9875191" y="0"/>
                  </a:lnTo>
                  <a:lnTo>
                    <a:pt x="9875191" y="12929874"/>
                  </a:lnTo>
                  <a:lnTo>
                    <a:pt x="0" y="12929874"/>
                  </a:lnTo>
                  <a:lnTo>
                    <a:pt x="0" y="0"/>
                  </a:lnTo>
                  <a:close/>
                </a:path>
              </a:pathLst>
            </a:custGeom>
            <a:blipFill>
              <a:blip r:embed="rId9"/>
              <a:stretch>
                <a:fillRect/>
              </a:stretch>
            </a:blipFill>
          </p:spPr>
        </p:sp>
        <p:sp>
          <p:nvSpPr>
            <p:cNvPr id="13" name="Freeform 13"/>
            <p:cNvSpPr/>
            <p:nvPr/>
          </p:nvSpPr>
          <p:spPr>
            <a:xfrm>
              <a:off x="832184" y="832184"/>
              <a:ext cx="9875192" cy="12929875"/>
            </a:xfrm>
            <a:custGeom>
              <a:avLst/>
              <a:gdLst/>
              <a:ahLst/>
              <a:cxnLst/>
              <a:rect l="l" t="t" r="r" b="b"/>
              <a:pathLst>
                <a:path w="9875192" h="12929875">
                  <a:moveTo>
                    <a:pt x="0" y="0"/>
                  </a:moveTo>
                  <a:lnTo>
                    <a:pt x="9875191" y="0"/>
                  </a:lnTo>
                  <a:lnTo>
                    <a:pt x="9875191" y="12929874"/>
                  </a:lnTo>
                  <a:lnTo>
                    <a:pt x="0" y="12929874"/>
                  </a:lnTo>
                  <a:lnTo>
                    <a:pt x="0" y="0"/>
                  </a:lnTo>
                  <a:close/>
                </a:path>
              </a:pathLst>
            </a:custGeom>
            <a:blipFill>
              <a:blip r:embed="rId9"/>
              <a:stretch>
                <a:fillRect/>
              </a:stretch>
            </a:blipFill>
          </p:spPr>
        </p:sp>
        <p:sp>
          <p:nvSpPr>
            <p:cNvPr id="14" name="Freeform 14"/>
            <p:cNvSpPr/>
            <p:nvPr/>
          </p:nvSpPr>
          <p:spPr>
            <a:xfrm>
              <a:off x="1040229" y="1040229"/>
              <a:ext cx="9875192" cy="12929875"/>
            </a:xfrm>
            <a:custGeom>
              <a:avLst/>
              <a:gdLst/>
              <a:ahLst/>
              <a:cxnLst/>
              <a:rect l="l" t="t" r="r" b="b"/>
              <a:pathLst>
                <a:path w="9875192" h="12929875">
                  <a:moveTo>
                    <a:pt x="0" y="0"/>
                  </a:moveTo>
                  <a:lnTo>
                    <a:pt x="9875192" y="0"/>
                  </a:lnTo>
                  <a:lnTo>
                    <a:pt x="9875192" y="12929875"/>
                  </a:lnTo>
                  <a:lnTo>
                    <a:pt x="0" y="12929875"/>
                  </a:lnTo>
                  <a:lnTo>
                    <a:pt x="0" y="0"/>
                  </a:lnTo>
                  <a:close/>
                </a:path>
              </a:pathLst>
            </a:custGeom>
            <a:blipFill>
              <a:blip r:embed="rId9"/>
              <a:stretch>
                <a:fillRect/>
              </a:stretch>
            </a:blipFill>
          </p:spPr>
        </p:sp>
      </p:grpSp>
      <p:grpSp>
        <p:nvGrpSpPr>
          <p:cNvPr id="15" name="Group 15"/>
          <p:cNvGrpSpPr/>
          <p:nvPr/>
        </p:nvGrpSpPr>
        <p:grpSpPr>
          <a:xfrm>
            <a:off x="5766" y="8309219"/>
            <a:ext cx="2045867" cy="1976880"/>
            <a:chOff x="0" y="0"/>
            <a:chExt cx="2727823" cy="2635840"/>
          </a:xfrm>
        </p:grpSpPr>
        <p:sp>
          <p:nvSpPr>
            <p:cNvPr id="16" name="Freeform 16"/>
            <p:cNvSpPr/>
            <p:nvPr/>
          </p:nvSpPr>
          <p:spPr>
            <a:xfrm>
              <a:off x="0" y="0"/>
              <a:ext cx="2727823" cy="2635840"/>
            </a:xfrm>
            <a:custGeom>
              <a:avLst/>
              <a:gdLst/>
              <a:ahLst/>
              <a:cxnLst/>
              <a:rect l="l" t="t" r="r" b="b"/>
              <a:pathLst>
                <a:path w="2727823" h="2635840">
                  <a:moveTo>
                    <a:pt x="0" y="0"/>
                  </a:moveTo>
                  <a:lnTo>
                    <a:pt x="2727823" y="0"/>
                  </a:lnTo>
                  <a:lnTo>
                    <a:pt x="2727823" y="2635840"/>
                  </a:lnTo>
                  <a:lnTo>
                    <a:pt x="0" y="2635840"/>
                  </a:lnTo>
                  <a:lnTo>
                    <a:pt x="0" y="0"/>
                  </a:lnTo>
                  <a:close/>
                </a:path>
              </a:pathLst>
            </a:custGeom>
            <a:blipFill>
              <a:blip r:embed="rId10"/>
              <a:stretch>
                <a:fillRect t="-1744" b="-1744"/>
              </a:stretch>
            </a:blipFill>
          </p:spPr>
        </p:sp>
        <p:sp>
          <p:nvSpPr>
            <p:cNvPr id="17" name="TextBox 17"/>
            <p:cNvSpPr txBox="1"/>
            <p:nvPr/>
          </p:nvSpPr>
          <p:spPr>
            <a:xfrm>
              <a:off x="1363911" y="972211"/>
              <a:ext cx="705040" cy="299718"/>
            </a:xfrm>
            <a:prstGeom prst="rect">
              <a:avLst/>
            </a:prstGeom>
          </p:spPr>
          <p:txBody>
            <a:bodyPr lIns="0" tIns="0" rIns="0" bIns="0" rtlCol="0" anchor="t">
              <a:spAutoFit/>
            </a:bodyPr>
            <a:lstStyle/>
            <a:p>
              <a:pPr algn="l">
                <a:lnSpc>
                  <a:spcPts val="1916"/>
                </a:lnSpc>
              </a:pPr>
              <a:r>
                <a:rPr lang="en-US" sz="1368" b="1">
                  <a:solidFill>
                    <a:srgbClr val="FFFAEC"/>
                  </a:solidFill>
                  <a:latin typeface="Inter Bold"/>
                  <a:ea typeface="Inter Bold"/>
                  <a:cs typeface="Inter Bold"/>
                  <a:sym typeface="Inter Bold"/>
                </a:rPr>
                <a:t>12</a:t>
              </a:r>
            </a:p>
          </p:txBody>
        </p:sp>
      </p:grpSp>
      <p:pic>
        <p:nvPicPr>
          <p:cNvPr id="74" name="Audio 73">
            <a:hlinkClick r:id="" action="ppaction://media"/>
            <a:extLst>
              <a:ext uri="{FF2B5EF4-FFF2-40B4-BE49-F238E27FC236}">
                <a16:creationId xmlns:a16="http://schemas.microsoft.com/office/drawing/2014/main" id="{18118DED-DA94-2A1F-882C-A00F636A20AB}"/>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8080">
        <p:fade/>
      </p:transition>
    </mc:Choice>
    <mc:Fallback xmlns="">
      <p:transition spd="med" advTm="18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7" name="Freeform 3">
            <a:extLst>
              <a:ext uri="{FF2B5EF4-FFF2-40B4-BE49-F238E27FC236}">
                <a16:creationId xmlns:a16="http://schemas.microsoft.com/office/drawing/2014/main" id="{50908577-FB48-4A78-85BD-9DFF4A548165}"/>
              </a:ext>
            </a:extLst>
          </p:cNvPr>
          <p:cNvSpPr/>
          <p:nvPr/>
        </p:nvSpPr>
        <p:spPr>
          <a:xfrm rot="-5400000">
            <a:off x="-3415066" y="3365834"/>
            <a:ext cx="10286101" cy="3554431"/>
          </a:xfrm>
          <a:custGeom>
            <a:avLst/>
            <a:gdLst/>
            <a:ahLst/>
            <a:cxnLst/>
            <a:rect l="l" t="t" r="r" b="b"/>
            <a:pathLst>
              <a:path w="21288901" h="6785837">
                <a:moveTo>
                  <a:pt x="0" y="0"/>
                </a:moveTo>
                <a:lnTo>
                  <a:pt x="21288901" y="0"/>
                </a:lnTo>
                <a:lnTo>
                  <a:pt x="21288901" y="6785838"/>
                </a:lnTo>
                <a:lnTo>
                  <a:pt x="0" y="6785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TextBox 2"/>
          <p:cNvSpPr txBox="1"/>
          <p:nvPr/>
        </p:nvSpPr>
        <p:spPr>
          <a:xfrm>
            <a:off x="2654898" y="520419"/>
            <a:ext cx="10842810" cy="130492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CONVERSION</a:t>
            </a:r>
          </a:p>
        </p:txBody>
      </p:sp>
      <p:grpSp>
        <p:nvGrpSpPr>
          <p:cNvPr id="4" name="Group 4"/>
          <p:cNvGrpSpPr/>
          <p:nvPr/>
        </p:nvGrpSpPr>
        <p:grpSpPr>
          <a:xfrm>
            <a:off x="2674776" y="2158469"/>
            <a:ext cx="7513991" cy="3426084"/>
            <a:chOff x="0" y="0"/>
            <a:chExt cx="10018654" cy="4568112"/>
          </a:xfrm>
        </p:grpSpPr>
        <p:sp>
          <p:nvSpPr>
            <p:cNvPr id="5" name="Freeform 5"/>
            <p:cNvSpPr/>
            <p:nvPr/>
          </p:nvSpPr>
          <p:spPr>
            <a:xfrm>
              <a:off x="0" y="101600"/>
              <a:ext cx="284423" cy="284423"/>
            </a:xfrm>
            <a:custGeom>
              <a:avLst/>
              <a:gdLst/>
              <a:ahLst/>
              <a:cxnLst/>
              <a:rect l="l" t="t" r="r" b="b"/>
              <a:pathLst>
                <a:path w="284423" h="284423">
                  <a:moveTo>
                    <a:pt x="0" y="0"/>
                  </a:moveTo>
                  <a:lnTo>
                    <a:pt x="284423" y="0"/>
                  </a:lnTo>
                  <a:lnTo>
                    <a:pt x="284423" y="284423"/>
                  </a:lnTo>
                  <a:lnTo>
                    <a:pt x="0" y="2844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551123" y="0"/>
              <a:ext cx="9467531" cy="482600"/>
            </a:xfrm>
            <a:prstGeom prst="rect">
              <a:avLst/>
            </a:prstGeom>
          </p:spPr>
          <p:txBody>
            <a:bodyPr lIns="0" tIns="0" rIns="0" bIns="0" rtlCol="0" anchor="t">
              <a:spAutoFit/>
            </a:bodyPr>
            <a:lstStyle/>
            <a:p>
              <a:pPr algn="just">
                <a:lnSpc>
                  <a:spcPts val="2879"/>
                </a:lnSpc>
              </a:pPr>
              <a:r>
                <a:rPr lang="en-US" sz="2399" b="1">
                  <a:solidFill>
                    <a:srgbClr val="C5882D"/>
                  </a:solidFill>
                  <a:latin typeface="Inter Bold"/>
                  <a:ea typeface="Inter Bold"/>
                  <a:cs typeface="Inter Bold"/>
                  <a:sym typeface="Inter Bold"/>
                </a:rPr>
                <a:t>Conversion of Entity</a:t>
              </a:r>
            </a:p>
          </p:txBody>
        </p:sp>
        <p:sp>
          <p:nvSpPr>
            <p:cNvPr id="7" name="TextBox 7"/>
            <p:cNvSpPr txBox="1"/>
            <p:nvPr/>
          </p:nvSpPr>
          <p:spPr>
            <a:xfrm>
              <a:off x="551123" y="725436"/>
              <a:ext cx="8199935" cy="3842676"/>
            </a:xfrm>
            <a:prstGeom prst="rect">
              <a:avLst/>
            </a:prstGeom>
          </p:spPr>
          <p:txBody>
            <a:bodyPr lIns="0" tIns="0" rIns="0" bIns="0" rtlCol="0" anchor="t">
              <a:spAutoFit/>
            </a:bodyPr>
            <a:lstStyle/>
            <a:p>
              <a:pPr algn="just">
                <a:lnSpc>
                  <a:spcPts val="2520"/>
                </a:lnSpc>
                <a:spcBef>
                  <a:spcPct val="0"/>
                </a:spcBef>
              </a:pPr>
              <a:r>
                <a:rPr lang="en-US" sz="2100" dirty="0">
                  <a:solidFill>
                    <a:srgbClr val="0E243C"/>
                  </a:solidFill>
                  <a:latin typeface="Inter"/>
                  <a:ea typeface="Inter"/>
                  <a:cs typeface="Inter"/>
                  <a:sym typeface="Inter"/>
                </a:rPr>
                <a:t>Application: </a:t>
              </a:r>
              <a:r>
                <a:rPr lang="en-US" sz="2100" u="sng" dirty="0">
                  <a:solidFill>
                    <a:srgbClr val="004AAD"/>
                  </a:solidFill>
                  <a:latin typeface="Inter"/>
                  <a:ea typeface="Inter"/>
                  <a:cs typeface="Inter"/>
                  <a:sym typeface="Inter"/>
                  <a:hlinkClick r:id="rId9"/>
                </a:rPr>
                <a:t>Conversion of Entity</a:t>
              </a:r>
              <a:endParaRPr lang="en-US" sz="2100" u="sng" dirty="0">
                <a:solidFill>
                  <a:srgbClr val="004AAD"/>
                </a:solidFill>
                <a:latin typeface="Inter"/>
                <a:ea typeface="Inter"/>
                <a:cs typeface="Inter"/>
                <a:sym typeface="Inter"/>
              </a:endParaRPr>
            </a:p>
            <a:p>
              <a:pPr algn="just">
                <a:lnSpc>
                  <a:spcPts val="2520"/>
                </a:lnSpc>
                <a:spcBef>
                  <a:spcPct val="0"/>
                </a:spcBef>
              </a:pPr>
              <a:endParaRPr lang="en-US" sz="2100" u="sng" dirty="0">
                <a:solidFill>
                  <a:srgbClr val="004AAD"/>
                </a:solidFill>
                <a:latin typeface="Inter"/>
                <a:ea typeface="Inter"/>
                <a:cs typeface="Inter"/>
                <a:sym typeface="Inter"/>
              </a:endParaRPr>
            </a:p>
            <a:p>
              <a:pPr marL="388622" lvl="1" indent="-194311" algn="just">
                <a:lnSpc>
                  <a:spcPts val="2160"/>
                </a:lnSpc>
                <a:buFont typeface="Arial"/>
                <a:buChar char="•"/>
              </a:pPr>
              <a:r>
                <a:rPr lang="en-US" sz="1800" dirty="0">
                  <a:solidFill>
                    <a:srgbClr val="0E243C"/>
                  </a:solidFill>
                  <a:latin typeface="Inter"/>
                  <a:ea typeface="Inter"/>
                  <a:cs typeface="Inter"/>
                  <a:sym typeface="Inter"/>
                </a:rPr>
                <a:t>$300 fee</a:t>
              </a:r>
            </a:p>
            <a:p>
              <a:pPr algn="just">
                <a:lnSpc>
                  <a:spcPts val="2160"/>
                </a:lnSpc>
              </a:pPr>
              <a:endParaRPr lang="en-US" sz="1800" dirty="0">
                <a:solidFill>
                  <a:srgbClr val="0E243C"/>
                </a:solidFill>
                <a:latin typeface="Inter"/>
                <a:ea typeface="Inter"/>
                <a:cs typeface="Inter"/>
                <a:sym typeface="Inter"/>
              </a:endParaRPr>
            </a:p>
            <a:p>
              <a:pPr marL="388622" lvl="1" indent="-194311" algn="just">
                <a:lnSpc>
                  <a:spcPts val="2160"/>
                </a:lnSpc>
                <a:buFont typeface="Arial"/>
                <a:buChar char="•"/>
              </a:pPr>
              <a:r>
                <a:rPr lang="en-US" sz="1800" b="1" dirty="0">
                  <a:solidFill>
                    <a:srgbClr val="0E243C"/>
                  </a:solidFill>
                  <a:latin typeface="Inter Bold"/>
                  <a:ea typeface="Inter Bold"/>
                  <a:cs typeface="Inter Bold"/>
                  <a:sym typeface="Inter Bold"/>
                </a:rPr>
                <a:t>NAC 624.667 Submission of application regarding conversion of business organization of licensee. </a:t>
              </a:r>
              <a:r>
                <a:rPr lang="en-US" sz="1800" dirty="0">
                  <a:solidFill>
                    <a:srgbClr val="0E243C"/>
                  </a:solidFill>
                  <a:latin typeface="Inter"/>
                  <a:ea typeface="Inter"/>
                  <a:cs typeface="Inter"/>
                  <a:sym typeface="Inter"/>
                </a:rPr>
                <a:t>(NRS 624.100) A licensee shall submit an application to the Board regarding a conversion of the licensee conducted pursuant to chapter 92A of NRS before or within 30 days after such a conversion is made.</a:t>
              </a:r>
            </a:p>
          </p:txBody>
        </p:sp>
      </p:grpSp>
      <p:grpSp>
        <p:nvGrpSpPr>
          <p:cNvPr id="8" name="Group 8"/>
          <p:cNvGrpSpPr/>
          <p:nvPr/>
        </p:nvGrpSpPr>
        <p:grpSpPr>
          <a:xfrm>
            <a:off x="9417977" y="187293"/>
            <a:ext cx="8039106" cy="10301145"/>
            <a:chOff x="0" y="0"/>
            <a:chExt cx="10718808" cy="13734860"/>
          </a:xfrm>
        </p:grpSpPr>
        <p:sp>
          <p:nvSpPr>
            <p:cNvPr id="9" name="Freeform 9"/>
            <p:cNvSpPr/>
            <p:nvPr/>
          </p:nvSpPr>
          <p:spPr>
            <a:xfrm>
              <a:off x="0" y="0"/>
              <a:ext cx="9818213" cy="12834265"/>
            </a:xfrm>
            <a:custGeom>
              <a:avLst/>
              <a:gdLst/>
              <a:ahLst/>
              <a:cxnLst/>
              <a:rect l="l" t="t" r="r" b="b"/>
              <a:pathLst>
                <a:path w="9818213" h="12834265">
                  <a:moveTo>
                    <a:pt x="0" y="0"/>
                  </a:moveTo>
                  <a:lnTo>
                    <a:pt x="9818213" y="0"/>
                  </a:lnTo>
                  <a:lnTo>
                    <a:pt x="9818213" y="12834265"/>
                  </a:lnTo>
                  <a:lnTo>
                    <a:pt x="0" y="12834265"/>
                  </a:lnTo>
                  <a:lnTo>
                    <a:pt x="0" y="0"/>
                  </a:lnTo>
                  <a:close/>
                </a:path>
              </a:pathLst>
            </a:custGeom>
            <a:blipFill>
              <a:blip r:embed="rId10"/>
              <a:stretch>
                <a:fillRect/>
              </a:stretch>
            </a:blipFill>
          </p:spPr>
        </p:sp>
        <p:sp>
          <p:nvSpPr>
            <p:cNvPr id="10" name="Freeform 10"/>
            <p:cNvSpPr/>
            <p:nvPr/>
          </p:nvSpPr>
          <p:spPr>
            <a:xfrm>
              <a:off x="225149" y="225149"/>
              <a:ext cx="9818213" cy="12834265"/>
            </a:xfrm>
            <a:custGeom>
              <a:avLst/>
              <a:gdLst/>
              <a:ahLst/>
              <a:cxnLst/>
              <a:rect l="l" t="t" r="r" b="b"/>
              <a:pathLst>
                <a:path w="9818213" h="12834265">
                  <a:moveTo>
                    <a:pt x="0" y="0"/>
                  </a:moveTo>
                  <a:lnTo>
                    <a:pt x="9818212" y="0"/>
                  </a:lnTo>
                  <a:lnTo>
                    <a:pt x="9818212" y="12834265"/>
                  </a:lnTo>
                  <a:lnTo>
                    <a:pt x="0" y="12834265"/>
                  </a:lnTo>
                  <a:lnTo>
                    <a:pt x="0" y="0"/>
                  </a:lnTo>
                  <a:close/>
                </a:path>
              </a:pathLst>
            </a:custGeom>
            <a:blipFill>
              <a:blip r:embed="rId10"/>
              <a:stretch>
                <a:fillRect/>
              </a:stretch>
            </a:blipFill>
          </p:spPr>
        </p:sp>
        <p:sp>
          <p:nvSpPr>
            <p:cNvPr id="11" name="Freeform 11"/>
            <p:cNvSpPr/>
            <p:nvPr/>
          </p:nvSpPr>
          <p:spPr>
            <a:xfrm>
              <a:off x="450298" y="450298"/>
              <a:ext cx="9818213" cy="12834265"/>
            </a:xfrm>
            <a:custGeom>
              <a:avLst/>
              <a:gdLst/>
              <a:ahLst/>
              <a:cxnLst/>
              <a:rect l="l" t="t" r="r" b="b"/>
              <a:pathLst>
                <a:path w="9818213" h="12834265">
                  <a:moveTo>
                    <a:pt x="0" y="0"/>
                  </a:moveTo>
                  <a:lnTo>
                    <a:pt x="9818212" y="0"/>
                  </a:lnTo>
                  <a:lnTo>
                    <a:pt x="9818212" y="12834265"/>
                  </a:lnTo>
                  <a:lnTo>
                    <a:pt x="0" y="12834265"/>
                  </a:lnTo>
                  <a:lnTo>
                    <a:pt x="0" y="0"/>
                  </a:lnTo>
                  <a:close/>
                </a:path>
              </a:pathLst>
            </a:custGeom>
            <a:blipFill>
              <a:blip r:embed="rId10"/>
              <a:stretch>
                <a:fillRect/>
              </a:stretch>
            </a:blipFill>
          </p:spPr>
        </p:sp>
        <p:sp>
          <p:nvSpPr>
            <p:cNvPr id="12" name="Freeform 12"/>
            <p:cNvSpPr/>
            <p:nvPr/>
          </p:nvSpPr>
          <p:spPr>
            <a:xfrm>
              <a:off x="675447" y="675447"/>
              <a:ext cx="9818213" cy="12834265"/>
            </a:xfrm>
            <a:custGeom>
              <a:avLst/>
              <a:gdLst/>
              <a:ahLst/>
              <a:cxnLst/>
              <a:rect l="l" t="t" r="r" b="b"/>
              <a:pathLst>
                <a:path w="9818213" h="12834265">
                  <a:moveTo>
                    <a:pt x="0" y="0"/>
                  </a:moveTo>
                  <a:lnTo>
                    <a:pt x="9818212" y="0"/>
                  </a:lnTo>
                  <a:lnTo>
                    <a:pt x="9818212" y="12834264"/>
                  </a:lnTo>
                  <a:lnTo>
                    <a:pt x="0" y="12834264"/>
                  </a:lnTo>
                  <a:lnTo>
                    <a:pt x="0" y="0"/>
                  </a:lnTo>
                  <a:close/>
                </a:path>
              </a:pathLst>
            </a:custGeom>
            <a:blipFill>
              <a:blip r:embed="rId10"/>
              <a:stretch>
                <a:fillRect/>
              </a:stretch>
            </a:blipFill>
          </p:spPr>
        </p:sp>
        <p:sp>
          <p:nvSpPr>
            <p:cNvPr id="13" name="Freeform 13"/>
            <p:cNvSpPr/>
            <p:nvPr/>
          </p:nvSpPr>
          <p:spPr>
            <a:xfrm>
              <a:off x="900595" y="900595"/>
              <a:ext cx="9818213" cy="12834265"/>
            </a:xfrm>
            <a:custGeom>
              <a:avLst/>
              <a:gdLst/>
              <a:ahLst/>
              <a:cxnLst/>
              <a:rect l="l" t="t" r="r" b="b"/>
              <a:pathLst>
                <a:path w="9818213" h="12834265">
                  <a:moveTo>
                    <a:pt x="0" y="0"/>
                  </a:moveTo>
                  <a:lnTo>
                    <a:pt x="9818213" y="0"/>
                  </a:lnTo>
                  <a:lnTo>
                    <a:pt x="9818213" y="12834265"/>
                  </a:lnTo>
                  <a:lnTo>
                    <a:pt x="0" y="12834265"/>
                  </a:lnTo>
                  <a:lnTo>
                    <a:pt x="0" y="0"/>
                  </a:lnTo>
                  <a:close/>
                </a:path>
              </a:pathLst>
            </a:custGeom>
            <a:blipFill>
              <a:blip r:embed="rId11"/>
              <a:stretch>
                <a:fillRect/>
              </a:stretch>
            </a:blipFill>
          </p:spPr>
        </p:sp>
      </p:grpSp>
      <p:grpSp>
        <p:nvGrpSpPr>
          <p:cNvPr id="14" name="Group 14"/>
          <p:cNvGrpSpPr/>
          <p:nvPr/>
        </p:nvGrpSpPr>
        <p:grpSpPr>
          <a:xfrm>
            <a:off x="0" y="8309219"/>
            <a:ext cx="2045867" cy="1976880"/>
            <a:chOff x="0" y="0"/>
            <a:chExt cx="2727823" cy="2635840"/>
          </a:xfrm>
        </p:grpSpPr>
        <p:sp>
          <p:nvSpPr>
            <p:cNvPr id="15" name="Freeform 15"/>
            <p:cNvSpPr/>
            <p:nvPr/>
          </p:nvSpPr>
          <p:spPr>
            <a:xfrm>
              <a:off x="0" y="0"/>
              <a:ext cx="2727823" cy="2635840"/>
            </a:xfrm>
            <a:custGeom>
              <a:avLst/>
              <a:gdLst/>
              <a:ahLst/>
              <a:cxnLst/>
              <a:rect l="l" t="t" r="r" b="b"/>
              <a:pathLst>
                <a:path w="2727823" h="2635840">
                  <a:moveTo>
                    <a:pt x="0" y="0"/>
                  </a:moveTo>
                  <a:lnTo>
                    <a:pt x="2727823" y="0"/>
                  </a:lnTo>
                  <a:lnTo>
                    <a:pt x="2727823" y="2635840"/>
                  </a:lnTo>
                  <a:lnTo>
                    <a:pt x="0" y="2635840"/>
                  </a:lnTo>
                  <a:lnTo>
                    <a:pt x="0" y="0"/>
                  </a:lnTo>
                  <a:close/>
                </a:path>
              </a:pathLst>
            </a:custGeom>
            <a:blipFill>
              <a:blip r:embed="rId12"/>
              <a:stretch>
                <a:fillRect t="-1744" b="-1744"/>
              </a:stretch>
            </a:blipFill>
          </p:spPr>
        </p:sp>
        <p:sp>
          <p:nvSpPr>
            <p:cNvPr id="16" name="TextBox 16"/>
            <p:cNvSpPr txBox="1"/>
            <p:nvPr/>
          </p:nvSpPr>
          <p:spPr>
            <a:xfrm>
              <a:off x="1363911" y="972211"/>
              <a:ext cx="705040" cy="299718"/>
            </a:xfrm>
            <a:prstGeom prst="rect">
              <a:avLst/>
            </a:prstGeom>
          </p:spPr>
          <p:txBody>
            <a:bodyPr lIns="0" tIns="0" rIns="0" bIns="0" rtlCol="0" anchor="t">
              <a:spAutoFit/>
            </a:bodyPr>
            <a:lstStyle/>
            <a:p>
              <a:pPr algn="l">
                <a:lnSpc>
                  <a:spcPts val="1916"/>
                </a:lnSpc>
              </a:pPr>
              <a:r>
                <a:rPr lang="en-US" sz="1368" b="1">
                  <a:solidFill>
                    <a:srgbClr val="FFFAEC"/>
                  </a:solidFill>
                  <a:latin typeface="Inter Bold"/>
                  <a:ea typeface="Inter Bold"/>
                  <a:cs typeface="Inter Bold"/>
                  <a:sym typeface="Inter Bold"/>
                </a:rPr>
                <a:t>13</a:t>
              </a:r>
            </a:p>
          </p:txBody>
        </p:sp>
      </p:grpSp>
      <p:pic>
        <p:nvPicPr>
          <p:cNvPr id="75" name="Audio 74">
            <a:hlinkClick r:id="" action="ppaction://media"/>
            <a:extLst>
              <a:ext uri="{FF2B5EF4-FFF2-40B4-BE49-F238E27FC236}">
                <a16:creationId xmlns:a16="http://schemas.microsoft.com/office/drawing/2014/main" id="{FF7967CC-5E7C-2371-F129-A10F1DFF9A82}"/>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31060">
        <p:fade/>
      </p:transition>
    </mc:Choice>
    <mc:Fallback xmlns="">
      <p:transition spd="med" advTm="310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1" y="0"/>
            <a:ext cx="18288001" cy="3663180"/>
          </a:xfrm>
          <a:custGeom>
            <a:avLst/>
            <a:gdLst/>
            <a:ahLst/>
            <a:cxnLst/>
            <a:rect l="l" t="t" r="r" b="b"/>
            <a:pathLst>
              <a:path w="21288901" h="6785837">
                <a:moveTo>
                  <a:pt x="0" y="0"/>
                </a:moveTo>
                <a:lnTo>
                  <a:pt x="21288901" y="0"/>
                </a:lnTo>
                <a:lnTo>
                  <a:pt x="21288901" y="6785837"/>
                </a:lnTo>
                <a:lnTo>
                  <a:pt x="0" y="67858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385749" y="233995"/>
            <a:ext cx="7069824" cy="1304925"/>
          </a:xfrm>
          <a:prstGeom prst="rect">
            <a:avLst/>
          </a:prstGeom>
        </p:spPr>
        <p:txBody>
          <a:bodyPr lIns="0" tIns="0" rIns="0" bIns="0" rtlCol="0" anchor="t">
            <a:spAutoFit/>
          </a:bodyPr>
          <a:lstStyle/>
          <a:p>
            <a:pPr algn="l">
              <a:lnSpc>
                <a:spcPts val="10296"/>
              </a:lnSpc>
            </a:pPr>
            <a:r>
              <a:rPr lang="en-US" sz="8580">
                <a:solidFill>
                  <a:srgbClr val="FFFAEC"/>
                </a:solidFill>
                <a:latin typeface="Oswald"/>
                <a:ea typeface="Oswald"/>
                <a:cs typeface="Oswald"/>
                <a:sym typeface="Oswald"/>
              </a:rPr>
              <a:t>MONETARY LIMIT</a:t>
            </a:r>
          </a:p>
        </p:txBody>
      </p:sp>
      <p:sp>
        <p:nvSpPr>
          <p:cNvPr id="4" name="TextBox 4"/>
          <p:cNvSpPr txBox="1"/>
          <p:nvPr/>
        </p:nvSpPr>
        <p:spPr>
          <a:xfrm>
            <a:off x="10202201" y="4831623"/>
            <a:ext cx="7827646" cy="971550"/>
          </a:xfrm>
          <a:prstGeom prst="rect">
            <a:avLst/>
          </a:prstGeom>
        </p:spPr>
        <p:txBody>
          <a:bodyPr lIns="0" tIns="0" rIns="0" bIns="0" rtlCol="0" anchor="t">
            <a:spAutoFit/>
          </a:bodyPr>
          <a:lstStyle/>
          <a:p>
            <a:pPr algn="l">
              <a:lnSpc>
                <a:spcPts val="7679"/>
              </a:lnSpc>
            </a:pPr>
            <a:r>
              <a:rPr lang="en-US" sz="6399">
                <a:solidFill>
                  <a:srgbClr val="0E243C"/>
                </a:solidFill>
                <a:latin typeface="Oswald"/>
                <a:ea typeface="Oswald"/>
                <a:cs typeface="Oswald"/>
                <a:sym typeface="Oswald"/>
              </a:rPr>
              <a:t>NEED TO MAKE CHANGES?</a:t>
            </a:r>
          </a:p>
        </p:txBody>
      </p:sp>
      <p:grpSp>
        <p:nvGrpSpPr>
          <p:cNvPr id="5" name="Group 5"/>
          <p:cNvGrpSpPr/>
          <p:nvPr/>
        </p:nvGrpSpPr>
        <p:grpSpPr>
          <a:xfrm>
            <a:off x="463854" y="3113034"/>
            <a:ext cx="9119941" cy="4846551"/>
            <a:chOff x="0" y="0"/>
            <a:chExt cx="12159922" cy="6462069"/>
          </a:xfrm>
        </p:grpSpPr>
        <p:sp>
          <p:nvSpPr>
            <p:cNvPr id="6" name="Freeform 6"/>
            <p:cNvSpPr/>
            <p:nvPr/>
          </p:nvSpPr>
          <p:spPr>
            <a:xfrm>
              <a:off x="0" y="0"/>
              <a:ext cx="649825" cy="649825"/>
            </a:xfrm>
            <a:custGeom>
              <a:avLst/>
              <a:gdLst/>
              <a:ahLst/>
              <a:cxnLst/>
              <a:rect l="l" t="t" r="r" b="b"/>
              <a:pathLst>
                <a:path w="649825" h="649825">
                  <a:moveTo>
                    <a:pt x="0" y="0"/>
                  </a:moveTo>
                  <a:lnTo>
                    <a:pt x="649825" y="0"/>
                  </a:lnTo>
                  <a:lnTo>
                    <a:pt x="649825" y="649825"/>
                  </a:lnTo>
                  <a:lnTo>
                    <a:pt x="0" y="6498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0" y="955647"/>
              <a:ext cx="649825" cy="649825"/>
            </a:xfrm>
            <a:custGeom>
              <a:avLst/>
              <a:gdLst/>
              <a:ahLst/>
              <a:cxnLst/>
              <a:rect l="l" t="t" r="r" b="b"/>
              <a:pathLst>
                <a:path w="649825" h="649825">
                  <a:moveTo>
                    <a:pt x="0" y="0"/>
                  </a:moveTo>
                  <a:lnTo>
                    <a:pt x="649825" y="0"/>
                  </a:lnTo>
                  <a:lnTo>
                    <a:pt x="649825" y="649825"/>
                  </a:lnTo>
                  <a:lnTo>
                    <a:pt x="0" y="6498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0" y="2267127"/>
              <a:ext cx="649825" cy="649825"/>
            </a:xfrm>
            <a:custGeom>
              <a:avLst/>
              <a:gdLst/>
              <a:ahLst/>
              <a:cxnLst/>
              <a:rect l="l" t="t" r="r" b="b"/>
              <a:pathLst>
                <a:path w="649825" h="649825">
                  <a:moveTo>
                    <a:pt x="0" y="0"/>
                  </a:moveTo>
                  <a:lnTo>
                    <a:pt x="649825" y="0"/>
                  </a:lnTo>
                  <a:lnTo>
                    <a:pt x="649825" y="649824"/>
                  </a:lnTo>
                  <a:lnTo>
                    <a:pt x="0" y="6498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0" y="3666251"/>
              <a:ext cx="649825" cy="649825"/>
            </a:xfrm>
            <a:custGeom>
              <a:avLst/>
              <a:gdLst/>
              <a:ahLst/>
              <a:cxnLst/>
              <a:rect l="l" t="t" r="r" b="b"/>
              <a:pathLst>
                <a:path w="649825" h="649825">
                  <a:moveTo>
                    <a:pt x="0" y="0"/>
                  </a:moveTo>
                  <a:lnTo>
                    <a:pt x="649825" y="0"/>
                  </a:lnTo>
                  <a:lnTo>
                    <a:pt x="649825" y="649825"/>
                  </a:lnTo>
                  <a:lnTo>
                    <a:pt x="0" y="6498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0" y="5061186"/>
              <a:ext cx="649825" cy="649825"/>
            </a:xfrm>
            <a:custGeom>
              <a:avLst/>
              <a:gdLst/>
              <a:ahLst/>
              <a:cxnLst/>
              <a:rect l="l" t="t" r="r" b="b"/>
              <a:pathLst>
                <a:path w="649825" h="649825">
                  <a:moveTo>
                    <a:pt x="0" y="0"/>
                  </a:moveTo>
                  <a:lnTo>
                    <a:pt x="649825" y="0"/>
                  </a:lnTo>
                  <a:lnTo>
                    <a:pt x="649825" y="649825"/>
                  </a:lnTo>
                  <a:lnTo>
                    <a:pt x="0" y="6498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864006" y="77356"/>
              <a:ext cx="11295916" cy="6384713"/>
            </a:xfrm>
            <a:prstGeom prst="rect">
              <a:avLst/>
            </a:prstGeom>
          </p:spPr>
          <p:txBody>
            <a:bodyPr lIns="0" tIns="0" rIns="0" bIns="0" rtlCol="0" anchor="t">
              <a:spAutoFit/>
            </a:bodyPr>
            <a:lstStyle/>
            <a:p>
              <a:pPr algn="just">
                <a:lnSpc>
                  <a:spcPts val="2720"/>
                </a:lnSpc>
              </a:pPr>
              <a:r>
                <a:rPr lang="en-US" sz="2000" dirty="0">
                  <a:solidFill>
                    <a:srgbClr val="0E243C"/>
                  </a:solidFill>
                  <a:latin typeface="Inter"/>
                  <a:ea typeface="Inter"/>
                  <a:cs typeface="Inter"/>
                  <a:sym typeface="Inter"/>
                </a:rPr>
                <a:t>Every contractor license has a </a:t>
              </a:r>
              <a:r>
                <a:rPr lang="en-US" sz="2000" b="1" dirty="0">
                  <a:solidFill>
                    <a:srgbClr val="0E243C"/>
                  </a:solidFill>
                  <a:latin typeface="Inter Bold"/>
                  <a:ea typeface="Inter Bold"/>
                  <a:cs typeface="Inter Bold"/>
                  <a:sym typeface="Inter Bold"/>
                </a:rPr>
                <a:t>MONETARY LIMIT</a:t>
              </a:r>
              <a:r>
                <a:rPr lang="en-US" sz="2000" dirty="0">
                  <a:solidFill>
                    <a:srgbClr val="0E243C"/>
                  </a:solidFill>
                  <a:latin typeface="Inter"/>
                  <a:ea typeface="Inter"/>
                  <a:cs typeface="Inter"/>
                  <a:sym typeface="Inter"/>
                </a:rPr>
                <a:t>.</a:t>
              </a:r>
            </a:p>
            <a:p>
              <a:pPr algn="just">
                <a:lnSpc>
                  <a:spcPts val="2720"/>
                </a:lnSpc>
              </a:pPr>
              <a:endParaRPr lang="en-US" sz="2000" dirty="0">
                <a:solidFill>
                  <a:srgbClr val="0E243C"/>
                </a:solidFill>
                <a:latin typeface="Inter"/>
                <a:ea typeface="Inter"/>
                <a:cs typeface="Inter"/>
                <a:sym typeface="Inter"/>
              </a:endParaRPr>
            </a:p>
            <a:p>
              <a:pPr algn="just">
                <a:lnSpc>
                  <a:spcPts val="2720"/>
                </a:lnSpc>
              </a:pPr>
              <a:r>
                <a:rPr lang="en-US" sz="2000" dirty="0">
                  <a:solidFill>
                    <a:srgbClr val="0E243C"/>
                  </a:solidFill>
                  <a:latin typeface="Inter"/>
                  <a:ea typeface="Inter"/>
                  <a:cs typeface="Inter"/>
                  <a:sym typeface="Inter"/>
                </a:rPr>
                <a:t>The monetary limit is the </a:t>
              </a:r>
              <a:r>
                <a:rPr lang="en-US" sz="2000" b="1" dirty="0">
                  <a:solidFill>
                    <a:srgbClr val="0E243C"/>
                  </a:solidFill>
                  <a:latin typeface="Inter Bold"/>
                  <a:ea typeface="Inter Bold"/>
                  <a:cs typeface="Inter Bold"/>
                  <a:sym typeface="Inter Bold"/>
                </a:rPr>
                <a:t>MAXIMUM </a:t>
              </a:r>
              <a:r>
                <a:rPr lang="en-US" sz="2000" dirty="0">
                  <a:solidFill>
                    <a:srgbClr val="0E243C"/>
                  </a:solidFill>
                  <a:latin typeface="Inter"/>
                  <a:ea typeface="Inter"/>
                  <a:cs typeface="Inter"/>
                  <a:sym typeface="Inter"/>
                </a:rPr>
                <a:t>value a contractor may charge their client </a:t>
              </a:r>
              <a:r>
                <a:rPr lang="en-US" sz="2000" i="1" u="sng" dirty="0">
                  <a:solidFill>
                    <a:srgbClr val="0E243C"/>
                  </a:solidFill>
                  <a:latin typeface="Inter Italics"/>
                  <a:ea typeface="Inter Italics"/>
                  <a:cs typeface="Inter Italics"/>
                  <a:sym typeface="Inter Italics"/>
                </a:rPr>
                <a:t>per contract</a:t>
              </a:r>
              <a:r>
                <a:rPr lang="en-US" sz="2000" dirty="0">
                  <a:solidFill>
                    <a:srgbClr val="0E243C"/>
                  </a:solidFill>
                  <a:latin typeface="Inter"/>
                  <a:ea typeface="Inter"/>
                  <a:cs typeface="Inter"/>
                  <a:sym typeface="Inter"/>
                </a:rPr>
                <a:t>.</a:t>
              </a:r>
            </a:p>
            <a:p>
              <a:pPr algn="just">
                <a:lnSpc>
                  <a:spcPts val="2720"/>
                </a:lnSpc>
              </a:pPr>
              <a:endParaRPr lang="en-US" sz="2000" dirty="0">
                <a:solidFill>
                  <a:srgbClr val="0E243C"/>
                </a:solidFill>
                <a:latin typeface="Inter"/>
                <a:ea typeface="Inter"/>
                <a:cs typeface="Inter"/>
                <a:sym typeface="Inter"/>
              </a:endParaRPr>
            </a:p>
            <a:p>
              <a:pPr algn="just">
                <a:lnSpc>
                  <a:spcPts val="2720"/>
                </a:lnSpc>
              </a:pPr>
              <a:r>
                <a:rPr lang="en-US" sz="2000" dirty="0">
                  <a:solidFill>
                    <a:srgbClr val="0E243C"/>
                  </a:solidFill>
                  <a:latin typeface="Inter"/>
                  <a:ea typeface="Inter"/>
                  <a:cs typeface="Inter"/>
                  <a:sym typeface="Inter"/>
                </a:rPr>
                <a:t>You may </a:t>
              </a:r>
              <a:r>
                <a:rPr lang="en-US" sz="2000" b="1" dirty="0">
                  <a:solidFill>
                    <a:srgbClr val="CC0000"/>
                  </a:solidFill>
                  <a:latin typeface="Inter Bold"/>
                  <a:ea typeface="Inter Bold"/>
                  <a:cs typeface="Inter Bold"/>
                  <a:sym typeface="Inter Bold"/>
                </a:rPr>
                <a:t>NOT </a:t>
              </a:r>
              <a:r>
                <a:rPr lang="en-US" sz="2000" dirty="0">
                  <a:solidFill>
                    <a:srgbClr val="0E243C"/>
                  </a:solidFill>
                  <a:latin typeface="Inter"/>
                  <a:ea typeface="Inter"/>
                  <a:cs typeface="Inter"/>
                  <a:sym typeface="Inter"/>
                </a:rPr>
                <a:t>bid or contract for any amount that exceeds your monetary limit or the contract will be void. (NRS 624.640)</a:t>
              </a:r>
            </a:p>
            <a:p>
              <a:pPr algn="just">
                <a:lnSpc>
                  <a:spcPts val="2720"/>
                </a:lnSpc>
              </a:pPr>
              <a:endParaRPr lang="en-US" sz="2000" dirty="0">
                <a:solidFill>
                  <a:srgbClr val="0E243C"/>
                </a:solidFill>
                <a:latin typeface="Inter"/>
                <a:ea typeface="Inter"/>
                <a:cs typeface="Inter"/>
                <a:sym typeface="Inter"/>
              </a:endParaRPr>
            </a:p>
            <a:p>
              <a:pPr algn="just">
                <a:lnSpc>
                  <a:spcPts val="2720"/>
                </a:lnSpc>
              </a:pPr>
              <a:r>
                <a:rPr lang="en-US" sz="2000" dirty="0">
                  <a:solidFill>
                    <a:srgbClr val="0E243C"/>
                  </a:solidFill>
                  <a:latin typeface="Inter"/>
                  <a:ea typeface="Inter"/>
                  <a:cs typeface="Inter"/>
                  <a:sym typeface="Inter"/>
                </a:rPr>
                <a:t>Upon approval for a raise in limit, a bond amount adjustment may be required.</a:t>
              </a:r>
            </a:p>
            <a:p>
              <a:pPr algn="just">
                <a:lnSpc>
                  <a:spcPts val="2720"/>
                </a:lnSpc>
              </a:pPr>
              <a:endParaRPr lang="en-US" sz="2000" dirty="0">
                <a:solidFill>
                  <a:srgbClr val="0E243C"/>
                </a:solidFill>
                <a:latin typeface="Inter"/>
                <a:ea typeface="Inter"/>
                <a:cs typeface="Inter"/>
                <a:sym typeface="Inter"/>
              </a:endParaRPr>
            </a:p>
            <a:p>
              <a:pPr algn="just">
                <a:lnSpc>
                  <a:spcPts val="2720"/>
                </a:lnSpc>
              </a:pPr>
              <a:r>
                <a:rPr lang="en-US" sz="2000" dirty="0">
                  <a:solidFill>
                    <a:srgbClr val="0E243C"/>
                  </a:solidFill>
                  <a:latin typeface="Inter"/>
                  <a:ea typeface="Inter"/>
                  <a:cs typeface="Inter"/>
                  <a:sym typeface="Inter"/>
                </a:rPr>
                <a:t>If you have questions about NRS 624.640 regarding monetary limits on a license, you are welcome to call our customer service line and request to speak with a compliance officer.</a:t>
              </a:r>
            </a:p>
          </p:txBody>
        </p:sp>
      </p:grpSp>
      <p:grpSp>
        <p:nvGrpSpPr>
          <p:cNvPr id="12" name="Group 12"/>
          <p:cNvGrpSpPr/>
          <p:nvPr/>
        </p:nvGrpSpPr>
        <p:grpSpPr>
          <a:xfrm>
            <a:off x="5766" y="8324164"/>
            <a:ext cx="2045867" cy="1977781"/>
            <a:chOff x="0" y="0"/>
            <a:chExt cx="2727823" cy="2637041"/>
          </a:xfrm>
        </p:grpSpPr>
        <p:sp>
          <p:nvSpPr>
            <p:cNvPr id="13" name="Freeform 13"/>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sp>
        <p:sp>
          <p:nvSpPr>
            <p:cNvPr id="14" name="TextBox 14"/>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14</a:t>
              </a:r>
            </a:p>
          </p:txBody>
        </p:sp>
      </p:grpSp>
      <p:sp>
        <p:nvSpPr>
          <p:cNvPr id="15" name="Freeform 15"/>
          <p:cNvSpPr/>
          <p:nvPr/>
        </p:nvSpPr>
        <p:spPr>
          <a:xfrm>
            <a:off x="16429181" y="5966109"/>
            <a:ext cx="1600666" cy="1600666"/>
          </a:xfrm>
          <a:custGeom>
            <a:avLst/>
            <a:gdLst/>
            <a:ahLst/>
            <a:cxnLst/>
            <a:rect l="l" t="t" r="r" b="b"/>
            <a:pathLst>
              <a:path w="1600666" h="1600666">
                <a:moveTo>
                  <a:pt x="0" y="0"/>
                </a:moveTo>
                <a:lnTo>
                  <a:pt x="1600666" y="0"/>
                </a:lnTo>
                <a:lnTo>
                  <a:pt x="1600666" y="1600667"/>
                </a:lnTo>
                <a:lnTo>
                  <a:pt x="0" y="16006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41" name="Audio 40">
            <a:hlinkClick r:id="" action="ppaction://media"/>
            <a:extLst>
              <a:ext uri="{FF2B5EF4-FFF2-40B4-BE49-F238E27FC236}">
                <a16:creationId xmlns:a16="http://schemas.microsoft.com/office/drawing/2014/main" id="{B3FC3DC6-8821-2D25-765E-4547FB711FE8}"/>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9770">
        <p:fade/>
      </p:transition>
    </mc:Choice>
    <mc:Fallback xmlns="">
      <p:transition spd="med" advTm="29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7" name="Freeform 2">
            <a:extLst>
              <a:ext uri="{FF2B5EF4-FFF2-40B4-BE49-F238E27FC236}">
                <a16:creationId xmlns:a16="http://schemas.microsoft.com/office/drawing/2014/main" id="{FD09E5AF-83C3-4D88-9DAE-D24E25B60D3C}"/>
              </a:ext>
            </a:extLst>
          </p:cNvPr>
          <p:cNvSpPr/>
          <p:nvPr/>
        </p:nvSpPr>
        <p:spPr>
          <a:xfrm>
            <a:off x="-1" y="0"/>
            <a:ext cx="18288001" cy="3663180"/>
          </a:xfrm>
          <a:custGeom>
            <a:avLst/>
            <a:gdLst/>
            <a:ahLst/>
            <a:cxnLst/>
            <a:rect l="l" t="t" r="r" b="b"/>
            <a:pathLst>
              <a:path w="21288901" h="6785837">
                <a:moveTo>
                  <a:pt x="0" y="0"/>
                </a:moveTo>
                <a:lnTo>
                  <a:pt x="21288901" y="0"/>
                </a:lnTo>
                <a:lnTo>
                  <a:pt x="21288901" y="6785837"/>
                </a:lnTo>
                <a:lnTo>
                  <a:pt x="0" y="67858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385749" y="233995"/>
            <a:ext cx="7069824" cy="1304925"/>
          </a:xfrm>
          <a:prstGeom prst="rect">
            <a:avLst/>
          </a:prstGeom>
        </p:spPr>
        <p:txBody>
          <a:bodyPr lIns="0" tIns="0" rIns="0" bIns="0" rtlCol="0" anchor="t">
            <a:spAutoFit/>
          </a:bodyPr>
          <a:lstStyle/>
          <a:p>
            <a:pPr algn="l">
              <a:lnSpc>
                <a:spcPts val="10296"/>
              </a:lnSpc>
            </a:pPr>
            <a:r>
              <a:rPr lang="en-US" sz="8580">
                <a:solidFill>
                  <a:srgbClr val="FFFAEC"/>
                </a:solidFill>
                <a:latin typeface="Oswald"/>
                <a:ea typeface="Oswald"/>
                <a:cs typeface="Oswald"/>
                <a:sym typeface="Oswald"/>
              </a:rPr>
              <a:t>MONETARY LIMIT</a:t>
            </a:r>
          </a:p>
        </p:txBody>
      </p:sp>
      <p:grpSp>
        <p:nvGrpSpPr>
          <p:cNvPr id="18" name="Group 17">
            <a:extLst>
              <a:ext uri="{FF2B5EF4-FFF2-40B4-BE49-F238E27FC236}">
                <a16:creationId xmlns:a16="http://schemas.microsoft.com/office/drawing/2014/main" id="{F12AFA72-1FA3-4E9B-8EFA-7DFD477E6FDF}"/>
              </a:ext>
            </a:extLst>
          </p:cNvPr>
          <p:cNvGrpSpPr/>
          <p:nvPr/>
        </p:nvGrpSpPr>
        <p:grpSpPr>
          <a:xfrm>
            <a:off x="395095" y="3105766"/>
            <a:ext cx="11036493" cy="3076952"/>
            <a:chOff x="527877" y="2758408"/>
            <a:chExt cx="11036493" cy="3076952"/>
          </a:xfrm>
        </p:grpSpPr>
        <p:sp>
          <p:nvSpPr>
            <p:cNvPr id="3" name="Freeform 3"/>
            <p:cNvSpPr/>
            <p:nvPr/>
          </p:nvSpPr>
          <p:spPr>
            <a:xfrm>
              <a:off x="527877" y="2758408"/>
              <a:ext cx="487368" cy="487368"/>
            </a:xfrm>
            <a:custGeom>
              <a:avLst/>
              <a:gdLst/>
              <a:ahLst/>
              <a:cxnLst/>
              <a:rect l="l" t="t" r="r" b="b"/>
              <a:pathLst>
                <a:path w="487368" h="487368">
                  <a:moveTo>
                    <a:pt x="0" y="0"/>
                  </a:moveTo>
                  <a:lnTo>
                    <a:pt x="487368" y="0"/>
                  </a:lnTo>
                  <a:lnTo>
                    <a:pt x="487368" y="487368"/>
                  </a:lnTo>
                  <a:lnTo>
                    <a:pt x="0" y="4873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1146917" y="2833115"/>
              <a:ext cx="7094477" cy="332333"/>
            </a:xfrm>
            <a:prstGeom prst="rect">
              <a:avLst/>
            </a:prstGeom>
          </p:spPr>
          <p:txBody>
            <a:bodyPr lIns="0" tIns="0" rIns="0" bIns="0" rtlCol="0" anchor="t">
              <a:spAutoFit/>
            </a:bodyPr>
            <a:lstStyle/>
            <a:p>
              <a:pPr algn="l">
                <a:lnSpc>
                  <a:spcPts val="2594"/>
                </a:lnSpc>
              </a:pPr>
              <a:r>
                <a:rPr lang="en-US" sz="2337" b="1">
                  <a:solidFill>
                    <a:srgbClr val="C5882D"/>
                  </a:solidFill>
                  <a:latin typeface="Inter Bold"/>
                  <a:ea typeface="Inter Bold"/>
                  <a:cs typeface="Inter Bold"/>
                  <a:sym typeface="Inter Bold"/>
                </a:rPr>
                <a:t>Permanent Raise in Limit</a:t>
              </a:r>
            </a:p>
          </p:txBody>
        </p:sp>
        <p:sp>
          <p:nvSpPr>
            <p:cNvPr id="6" name="TextBox 6"/>
            <p:cNvSpPr txBox="1"/>
            <p:nvPr/>
          </p:nvSpPr>
          <p:spPr>
            <a:xfrm>
              <a:off x="1015245" y="3342429"/>
              <a:ext cx="10549125" cy="828487"/>
            </a:xfrm>
            <a:prstGeom prst="rect">
              <a:avLst/>
            </a:prstGeom>
          </p:spPr>
          <p:txBody>
            <a:bodyPr lIns="0" tIns="0" rIns="0" bIns="0" rtlCol="0" anchor="t">
              <a:spAutoFit/>
            </a:bodyPr>
            <a:lstStyle/>
            <a:p>
              <a:pPr algn="l">
                <a:lnSpc>
                  <a:spcPts val="2270"/>
                </a:lnSpc>
              </a:pPr>
              <a:r>
                <a:rPr lang="en-US" sz="2045" dirty="0">
                  <a:solidFill>
                    <a:srgbClr val="0E243C"/>
                  </a:solidFill>
                  <a:latin typeface="Inter"/>
                  <a:ea typeface="Inter"/>
                  <a:cs typeface="Inter"/>
                  <a:sym typeface="Inter"/>
                </a:rPr>
                <a:t>Application:  </a:t>
              </a:r>
              <a:r>
                <a:rPr lang="en-US" sz="2045" u="sng" dirty="0">
                  <a:solidFill>
                    <a:srgbClr val="004AAD"/>
                  </a:solidFill>
                  <a:latin typeface="Inter"/>
                  <a:ea typeface="Inter"/>
                  <a:cs typeface="Inter"/>
                  <a:sym typeface="Inter"/>
                  <a:hlinkClick r:id="rId9"/>
                </a:rPr>
                <a:t>Permanent Raise in Limit</a:t>
              </a:r>
              <a:endParaRPr lang="en-US" sz="2045" u="sng" dirty="0">
                <a:solidFill>
                  <a:srgbClr val="004AAD"/>
                </a:solidFill>
                <a:latin typeface="Inter"/>
                <a:ea typeface="Inter"/>
                <a:cs typeface="Inter"/>
                <a:sym typeface="Inter"/>
              </a:endParaRPr>
            </a:p>
            <a:p>
              <a:pPr algn="l">
                <a:lnSpc>
                  <a:spcPts val="2270"/>
                </a:lnSpc>
              </a:pPr>
              <a:endParaRPr lang="en-US" sz="2045" u="sng" dirty="0">
                <a:solidFill>
                  <a:srgbClr val="004AAD"/>
                </a:solidFill>
                <a:latin typeface="Inter"/>
                <a:ea typeface="Inter"/>
                <a:cs typeface="Inter"/>
                <a:sym typeface="Inter"/>
              </a:endParaRPr>
            </a:p>
            <a:p>
              <a:pPr marL="378471" lvl="1" indent="-189235" algn="l">
                <a:lnSpc>
                  <a:spcPts val="1945"/>
                </a:lnSpc>
                <a:buFont typeface="Arial"/>
                <a:buChar char="•"/>
              </a:pPr>
              <a:r>
                <a:rPr lang="en-US" sz="1752" dirty="0">
                  <a:solidFill>
                    <a:srgbClr val="0E243C"/>
                  </a:solidFill>
                  <a:latin typeface="Inter"/>
                  <a:ea typeface="Inter"/>
                  <a:cs typeface="Inter"/>
                  <a:sym typeface="Inter"/>
                </a:rPr>
                <a:t>$250 fee</a:t>
              </a:r>
            </a:p>
          </p:txBody>
        </p:sp>
        <p:grpSp>
          <p:nvGrpSpPr>
            <p:cNvPr id="7" name="Group 7"/>
            <p:cNvGrpSpPr/>
            <p:nvPr/>
          </p:nvGrpSpPr>
          <p:grpSpPr>
            <a:xfrm>
              <a:off x="527877" y="4555962"/>
              <a:ext cx="7656990" cy="1279398"/>
              <a:chOff x="0" y="0"/>
              <a:chExt cx="10209320" cy="1705864"/>
            </a:xfrm>
          </p:grpSpPr>
          <p:sp>
            <p:nvSpPr>
              <p:cNvPr id="8" name="TextBox 8"/>
              <p:cNvSpPr txBox="1"/>
              <p:nvPr/>
            </p:nvSpPr>
            <p:spPr>
              <a:xfrm>
                <a:off x="188146" y="19050"/>
                <a:ext cx="1654826" cy="338582"/>
              </a:xfrm>
              <a:prstGeom prst="rect">
                <a:avLst/>
              </a:prstGeom>
            </p:spPr>
            <p:txBody>
              <a:bodyPr lIns="0" tIns="0" rIns="0" bIns="0" rtlCol="0" anchor="t">
                <a:spAutoFit/>
              </a:bodyPr>
              <a:lstStyle/>
              <a:p>
                <a:pPr algn="just">
                  <a:lnSpc>
                    <a:spcPts val="1998"/>
                  </a:lnSpc>
                </a:pPr>
                <a:r>
                  <a:rPr lang="en-US" sz="1800" b="1">
                    <a:solidFill>
                      <a:srgbClr val="CC0000"/>
                    </a:solidFill>
                    <a:latin typeface="Inter Bold"/>
                    <a:ea typeface="Inter Bold"/>
                    <a:cs typeface="Inter Bold"/>
                    <a:sym typeface="Inter Bold"/>
                  </a:rPr>
                  <a:t>NOTE:</a:t>
                </a:r>
              </a:p>
            </p:txBody>
          </p:sp>
          <p:sp>
            <p:nvSpPr>
              <p:cNvPr id="9" name="TextBox 9"/>
              <p:cNvSpPr txBox="1"/>
              <p:nvPr/>
            </p:nvSpPr>
            <p:spPr>
              <a:xfrm>
                <a:off x="0" y="376682"/>
                <a:ext cx="10209320" cy="1329182"/>
              </a:xfrm>
              <a:prstGeom prst="rect">
                <a:avLst/>
              </a:prstGeom>
            </p:spPr>
            <p:txBody>
              <a:bodyPr lIns="0" tIns="0" rIns="0" bIns="0" rtlCol="0" anchor="t">
                <a:spAutoFit/>
              </a:bodyPr>
              <a:lstStyle/>
              <a:p>
                <a:pPr marL="388620" lvl="1" indent="-194310" algn="just">
                  <a:lnSpc>
                    <a:spcPts val="1998"/>
                  </a:lnSpc>
                  <a:buFont typeface="Arial"/>
                  <a:buChar char="•"/>
                </a:pPr>
                <a:r>
                  <a:rPr lang="en-US" sz="1800">
                    <a:solidFill>
                      <a:srgbClr val="0E243C"/>
                    </a:solidFill>
                    <a:latin typeface="Inter"/>
                    <a:ea typeface="Inter"/>
                    <a:cs typeface="Inter"/>
                    <a:sym typeface="Inter"/>
                  </a:rPr>
                  <a:t>a financial statement </a:t>
                </a:r>
                <a:r>
                  <a:rPr lang="en-US" sz="1800" b="1">
                    <a:solidFill>
                      <a:srgbClr val="0E243C"/>
                    </a:solidFill>
                    <a:latin typeface="Inter Bold"/>
                    <a:ea typeface="Inter Bold"/>
                    <a:cs typeface="Inter Bold"/>
                    <a:sym typeface="Inter Bold"/>
                  </a:rPr>
                  <a:t>WILL </a:t>
                </a:r>
                <a:r>
                  <a:rPr lang="en-US" sz="1800">
                    <a:solidFill>
                      <a:srgbClr val="0E243C"/>
                    </a:solidFill>
                    <a:latin typeface="Inter"/>
                    <a:ea typeface="Inter"/>
                    <a:cs typeface="Inter"/>
                    <a:sym typeface="Inter"/>
                  </a:rPr>
                  <a:t>be required for each application</a:t>
                </a:r>
              </a:p>
              <a:p>
                <a:pPr marL="388620" lvl="1" indent="-194310" algn="just">
                  <a:lnSpc>
                    <a:spcPts val="1998"/>
                  </a:lnSpc>
                  <a:buFont typeface="Arial"/>
                  <a:buChar char="•"/>
                </a:pPr>
                <a:r>
                  <a:rPr lang="en-US" sz="1800">
                    <a:solidFill>
                      <a:srgbClr val="0E243C"/>
                    </a:solidFill>
                    <a:latin typeface="Inter"/>
                    <a:ea typeface="Inter"/>
                    <a:cs typeface="Inter"/>
                    <a:sym typeface="Inter"/>
                  </a:rPr>
                  <a:t>the financial statement required is based on the limit requested</a:t>
                </a:r>
              </a:p>
              <a:p>
                <a:pPr marL="388620" lvl="1" indent="-194310" algn="just">
                  <a:lnSpc>
                    <a:spcPts val="1998"/>
                  </a:lnSpc>
                  <a:buFont typeface="Arial"/>
                  <a:buChar char="•"/>
                </a:pPr>
                <a:r>
                  <a:rPr lang="en-US" sz="1800">
                    <a:solidFill>
                      <a:srgbClr val="0E243C"/>
                    </a:solidFill>
                    <a:latin typeface="Inter"/>
                    <a:ea typeface="Inter"/>
                    <a:cs typeface="Inter"/>
                    <a:sym typeface="Inter"/>
                  </a:rPr>
                  <a:t>Indemnification </a:t>
                </a:r>
                <a:r>
                  <a:rPr lang="en-US" sz="1800" b="1">
                    <a:solidFill>
                      <a:srgbClr val="0E243C"/>
                    </a:solidFill>
                    <a:latin typeface="Inter Bold"/>
                    <a:ea typeface="Inter Bold"/>
                    <a:cs typeface="Inter Bold"/>
                    <a:sym typeface="Inter Bold"/>
                  </a:rPr>
                  <a:t>CAN </a:t>
                </a:r>
                <a:r>
                  <a:rPr lang="en-US" sz="1800">
                    <a:solidFill>
                      <a:srgbClr val="0E243C"/>
                    </a:solidFill>
                    <a:latin typeface="Inter"/>
                    <a:ea typeface="Inter"/>
                    <a:cs typeface="Inter"/>
                    <a:sym typeface="Inter"/>
                  </a:rPr>
                  <a:t>be used</a:t>
                </a:r>
              </a:p>
              <a:p>
                <a:pPr marL="388620" lvl="1" indent="-194310" algn="just">
                  <a:lnSpc>
                    <a:spcPts val="1998"/>
                  </a:lnSpc>
                  <a:buFont typeface="Arial"/>
                  <a:buChar char="•"/>
                </a:pPr>
                <a:r>
                  <a:rPr lang="en-US" sz="1800">
                    <a:solidFill>
                      <a:srgbClr val="0E243C"/>
                    </a:solidFill>
                    <a:latin typeface="Inter"/>
                    <a:ea typeface="Inter"/>
                    <a:cs typeface="Inter"/>
                    <a:sym typeface="Inter"/>
                  </a:rPr>
                  <a:t>a Bank Verification Form is no longer required</a:t>
                </a:r>
              </a:p>
            </p:txBody>
          </p:sp>
        </p:grpSp>
      </p:grpSp>
      <p:grpSp>
        <p:nvGrpSpPr>
          <p:cNvPr id="10" name="Group 10"/>
          <p:cNvGrpSpPr/>
          <p:nvPr/>
        </p:nvGrpSpPr>
        <p:grpSpPr>
          <a:xfrm>
            <a:off x="9144000" y="121689"/>
            <a:ext cx="8073367" cy="10391042"/>
            <a:chOff x="0" y="0"/>
            <a:chExt cx="10764489" cy="13854723"/>
          </a:xfrm>
        </p:grpSpPr>
        <p:sp>
          <p:nvSpPr>
            <p:cNvPr id="11" name="Freeform 11"/>
            <p:cNvSpPr/>
            <p:nvPr/>
          </p:nvSpPr>
          <p:spPr>
            <a:xfrm>
              <a:off x="0" y="0"/>
              <a:ext cx="10272939" cy="13363173"/>
            </a:xfrm>
            <a:custGeom>
              <a:avLst/>
              <a:gdLst/>
              <a:ahLst/>
              <a:cxnLst/>
              <a:rect l="l" t="t" r="r" b="b"/>
              <a:pathLst>
                <a:path w="10272939" h="13363173">
                  <a:moveTo>
                    <a:pt x="0" y="0"/>
                  </a:moveTo>
                  <a:lnTo>
                    <a:pt x="10272939" y="0"/>
                  </a:lnTo>
                  <a:lnTo>
                    <a:pt x="10272939" y="13363173"/>
                  </a:lnTo>
                  <a:lnTo>
                    <a:pt x="0" y="13363173"/>
                  </a:lnTo>
                  <a:lnTo>
                    <a:pt x="0" y="0"/>
                  </a:lnTo>
                  <a:close/>
                </a:path>
              </a:pathLst>
            </a:custGeom>
            <a:blipFill>
              <a:blip r:embed="rId10"/>
              <a:stretch>
                <a:fillRect/>
              </a:stretch>
            </a:blipFill>
          </p:spPr>
        </p:sp>
        <p:sp>
          <p:nvSpPr>
            <p:cNvPr id="12" name="Freeform 12"/>
            <p:cNvSpPr/>
            <p:nvPr/>
          </p:nvSpPr>
          <p:spPr>
            <a:xfrm>
              <a:off x="245775" y="245775"/>
              <a:ext cx="10272939" cy="13363173"/>
            </a:xfrm>
            <a:custGeom>
              <a:avLst/>
              <a:gdLst/>
              <a:ahLst/>
              <a:cxnLst/>
              <a:rect l="l" t="t" r="r" b="b"/>
              <a:pathLst>
                <a:path w="10272939" h="13363173">
                  <a:moveTo>
                    <a:pt x="0" y="0"/>
                  </a:moveTo>
                  <a:lnTo>
                    <a:pt x="10272939" y="0"/>
                  </a:lnTo>
                  <a:lnTo>
                    <a:pt x="10272939" y="13363173"/>
                  </a:lnTo>
                  <a:lnTo>
                    <a:pt x="0" y="13363173"/>
                  </a:lnTo>
                  <a:lnTo>
                    <a:pt x="0" y="0"/>
                  </a:lnTo>
                  <a:close/>
                </a:path>
              </a:pathLst>
            </a:custGeom>
            <a:blipFill>
              <a:blip r:embed="rId10"/>
              <a:stretch>
                <a:fillRect/>
              </a:stretch>
            </a:blipFill>
          </p:spPr>
        </p:sp>
        <p:sp>
          <p:nvSpPr>
            <p:cNvPr id="13" name="Freeform 13"/>
            <p:cNvSpPr/>
            <p:nvPr/>
          </p:nvSpPr>
          <p:spPr>
            <a:xfrm>
              <a:off x="491550" y="491550"/>
              <a:ext cx="10272939" cy="13363173"/>
            </a:xfrm>
            <a:custGeom>
              <a:avLst/>
              <a:gdLst/>
              <a:ahLst/>
              <a:cxnLst/>
              <a:rect l="l" t="t" r="r" b="b"/>
              <a:pathLst>
                <a:path w="10272939" h="13363173">
                  <a:moveTo>
                    <a:pt x="0" y="0"/>
                  </a:moveTo>
                  <a:lnTo>
                    <a:pt x="10272939" y="0"/>
                  </a:lnTo>
                  <a:lnTo>
                    <a:pt x="10272939" y="13363173"/>
                  </a:lnTo>
                  <a:lnTo>
                    <a:pt x="0" y="13363173"/>
                  </a:lnTo>
                  <a:lnTo>
                    <a:pt x="0" y="0"/>
                  </a:lnTo>
                  <a:close/>
                </a:path>
              </a:pathLst>
            </a:custGeom>
            <a:blipFill>
              <a:blip r:embed="rId10"/>
              <a:stretch>
                <a:fillRect/>
              </a:stretch>
            </a:blipFill>
          </p:spPr>
        </p:sp>
      </p:grpSp>
      <p:grpSp>
        <p:nvGrpSpPr>
          <p:cNvPr id="14" name="Group 14"/>
          <p:cNvGrpSpPr/>
          <p:nvPr/>
        </p:nvGrpSpPr>
        <p:grpSpPr>
          <a:xfrm>
            <a:off x="5766" y="8309219"/>
            <a:ext cx="2045867" cy="1977781"/>
            <a:chOff x="0" y="0"/>
            <a:chExt cx="2727823" cy="2637041"/>
          </a:xfrm>
        </p:grpSpPr>
        <p:sp>
          <p:nvSpPr>
            <p:cNvPr id="15" name="Freeform 15"/>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sp>
        <p:sp>
          <p:nvSpPr>
            <p:cNvPr id="16" name="TextBox 16"/>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15</a:t>
              </a:r>
            </a:p>
          </p:txBody>
        </p:sp>
      </p:grpSp>
      <p:pic>
        <p:nvPicPr>
          <p:cNvPr id="47" name="Audio 46">
            <a:hlinkClick r:id="" action="ppaction://media"/>
            <a:extLst>
              <a:ext uri="{FF2B5EF4-FFF2-40B4-BE49-F238E27FC236}">
                <a16:creationId xmlns:a16="http://schemas.microsoft.com/office/drawing/2014/main" id="{E1C138F3-9CA3-CC57-72FE-EAF429583285}"/>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1810">
        <p:fade/>
      </p:transition>
    </mc:Choice>
    <mc:Fallback xmlns="">
      <p:transition spd="med" advTm="218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A0109CD6-A80B-4024-9D70-C1C016349399}"/>
              </a:ext>
            </a:extLst>
          </p:cNvPr>
          <p:cNvSpPr/>
          <p:nvPr/>
        </p:nvSpPr>
        <p:spPr>
          <a:xfrm>
            <a:off x="-1" y="0"/>
            <a:ext cx="18288001" cy="3663180"/>
          </a:xfrm>
          <a:custGeom>
            <a:avLst/>
            <a:gdLst/>
            <a:ahLst/>
            <a:cxnLst/>
            <a:rect l="l" t="t" r="r" b="b"/>
            <a:pathLst>
              <a:path w="21288901" h="6785837">
                <a:moveTo>
                  <a:pt x="0" y="0"/>
                </a:moveTo>
                <a:lnTo>
                  <a:pt x="21288901" y="0"/>
                </a:lnTo>
                <a:lnTo>
                  <a:pt x="21288901" y="6785837"/>
                </a:lnTo>
                <a:lnTo>
                  <a:pt x="0" y="67858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385749" y="233995"/>
            <a:ext cx="7069824" cy="1304925"/>
          </a:xfrm>
          <a:prstGeom prst="rect">
            <a:avLst/>
          </a:prstGeom>
        </p:spPr>
        <p:txBody>
          <a:bodyPr lIns="0" tIns="0" rIns="0" bIns="0" rtlCol="0" anchor="t">
            <a:spAutoFit/>
          </a:bodyPr>
          <a:lstStyle/>
          <a:p>
            <a:pPr algn="l">
              <a:lnSpc>
                <a:spcPts val="10296"/>
              </a:lnSpc>
            </a:pPr>
            <a:r>
              <a:rPr lang="en-US" sz="8580">
                <a:solidFill>
                  <a:srgbClr val="FFFAEC"/>
                </a:solidFill>
                <a:latin typeface="Oswald"/>
                <a:ea typeface="Oswald"/>
                <a:cs typeface="Oswald"/>
                <a:sym typeface="Oswald"/>
              </a:rPr>
              <a:t>MONETARY LIMIT</a:t>
            </a:r>
          </a:p>
        </p:txBody>
      </p:sp>
      <p:grpSp>
        <p:nvGrpSpPr>
          <p:cNvPr id="4" name="Group 4"/>
          <p:cNvGrpSpPr/>
          <p:nvPr/>
        </p:nvGrpSpPr>
        <p:grpSpPr>
          <a:xfrm>
            <a:off x="481495" y="4796239"/>
            <a:ext cx="7656990" cy="1279398"/>
            <a:chOff x="0" y="0"/>
            <a:chExt cx="10209320" cy="1705864"/>
          </a:xfrm>
        </p:grpSpPr>
        <p:sp>
          <p:nvSpPr>
            <p:cNvPr id="5" name="TextBox 5"/>
            <p:cNvSpPr txBox="1"/>
            <p:nvPr/>
          </p:nvSpPr>
          <p:spPr>
            <a:xfrm>
              <a:off x="188146" y="19050"/>
              <a:ext cx="1654826" cy="338582"/>
            </a:xfrm>
            <a:prstGeom prst="rect">
              <a:avLst/>
            </a:prstGeom>
          </p:spPr>
          <p:txBody>
            <a:bodyPr lIns="0" tIns="0" rIns="0" bIns="0" rtlCol="0" anchor="t">
              <a:spAutoFit/>
            </a:bodyPr>
            <a:lstStyle/>
            <a:p>
              <a:pPr algn="just">
                <a:lnSpc>
                  <a:spcPts val="1998"/>
                </a:lnSpc>
              </a:pPr>
              <a:r>
                <a:rPr lang="en-US" sz="1800" b="1">
                  <a:solidFill>
                    <a:srgbClr val="CC0000"/>
                  </a:solidFill>
                  <a:latin typeface="Inter Bold"/>
                  <a:ea typeface="Inter Bold"/>
                  <a:cs typeface="Inter Bold"/>
                  <a:sym typeface="Inter Bold"/>
                </a:rPr>
                <a:t>NOTE:</a:t>
              </a:r>
            </a:p>
          </p:txBody>
        </p:sp>
        <p:sp>
          <p:nvSpPr>
            <p:cNvPr id="6" name="TextBox 6"/>
            <p:cNvSpPr txBox="1"/>
            <p:nvPr/>
          </p:nvSpPr>
          <p:spPr>
            <a:xfrm>
              <a:off x="0" y="376682"/>
              <a:ext cx="10209320" cy="1329182"/>
            </a:xfrm>
            <a:prstGeom prst="rect">
              <a:avLst/>
            </a:prstGeom>
          </p:spPr>
          <p:txBody>
            <a:bodyPr lIns="0" tIns="0" rIns="0" bIns="0" rtlCol="0" anchor="t">
              <a:spAutoFit/>
            </a:bodyPr>
            <a:lstStyle/>
            <a:p>
              <a:pPr marL="388620" lvl="1" indent="-194310" algn="just">
                <a:lnSpc>
                  <a:spcPts val="1998"/>
                </a:lnSpc>
                <a:buFont typeface="Arial"/>
                <a:buChar char="•"/>
              </a:pPr>
              <a:r>
                <a:rPr lang="en-US" sz="1800">
                  <a:solidFill>
                    <a:srgbClr val="0E243C"/>
                  </a:solidFill>
                  <a:latin typeface="Inter"/>
                  <a:ea typeface="Inter"/>
                  <a:cs typeface="Inter"/>
                  <a:sym typeface="Inter"/>
                </a:rPr>
                <a:t>a financial statement </a:t>
              </a:r>
              <a:r>
                <a:rPr lang="en-US" sz="1800" b="1">
                  <a:solidFill>
                    <a:srgbClr val="0E243C"/>
                  </a:solidFill>
                  <a:latin typeface="Inter Bold"/>
                  <a:ea typeface="Inter Bold"/>
                  <a:cs typeface="Inter Bold"/>
                  <a:sym typeface="Inter Bold"/>
                </a:rPr>
                <a:t>WILL </a:t>
              </a:r>
              <a:r>
                <a:rPr lang="en-US" sz="1800">
                  <a:solidFill>
                    <a:srgbClr val="0E243C"/>
                  </a:solidFill>
                  <a:latin typeface="Inter"/>
                  <a:ea typeface="Inter"/>
                  <a:cs typeface="Inter"/>
                  <a:sym typeface="Inter"/>
                </a:rPr>
                <a:t>be required for each application</a:t>
              </a:r>
            </a:p>
            <a:p>
              <a:pPr marL="388620" lvl="1" indent="-194310" algn="just">
                <a:lnSpc>
                  <a:spcPts val="1998"/>
                </a:lnSpc>
                <a:buFont typeface="Arial"/>
                <a:buChar char="•"/>
              </a:pPr>
              <a:r>
                <a:rPr lang="en-US" sz="1800">
                  <a:solidFill>
                    <a:srgbClr val="0E243C"/>
                  </a:solidFill>
                  <a:latin typeface="Inter"/>
                  <a:ea typeface="Inter"/>
                  <a:cs typeface="Inter"/>
                  <a:sym typeface="Inter"/>
                </a:rPr>
                <a:t>the financial statement required is based on the limit requested</a:t>
              </a:r>
            </a:p>
            <a:p>
              <a:pPr marL="388620" lvl="1" indent="-194310" algn="just">
                <a:lnSpc>
                  <a:spcPts val="1998"/>
                </a:lnSpc>
                <a:buFont typeface="Arial"/>
                <a:buChar char="•"/>
              </a:pPr>
              <a:r>
                <a:rPr lang="en-US" sz="1800">
                  <a:solidFill>
                    <a:srgbClr val="0E243C"/>
                  </a:solidFill>
                  <a:latin typeface="Inter"/>
                  <a:ea typeface="Inter"/>
                  <a:cs typeface="Inter"/>
                  <a:sym typeface="Inter"/>
                </a:rPr>
                <a:t>Indemnification </a:t>
              </a:r>
              <a:r>
                <a:rPr lang="en-US" sz="1800" b="1">
                  <a:solidFill>
                    <a:srgbClr val="0E243C"/>
                  </a:solidFill>
                  <a:latin typeface="Inter Bold"/>
                  <a:ea typeface="Inter Bold"/>
                  <a:cs typeface="Inter Bold"/>
                  <a:sym typeface="Inter Bold"/>
                </a:rPr>
                <a:t>CAN </a:t>
              </a:r>
              <a:r>
                <a:rPr lang="en-US" sz="1800">
                  <a:solidFill>
                    <a:srgbClr val="0E243C"/>
                  </a:solidFill>
                  <a:latin typeface="Inter"/>
                  <a:ea typeface="Inter"/>
                  <a:cs typeface="Inter"/>
                  <a:sym typeface="Inter"/>
                </a:rPr>
                <a:t>be used</a:t>
              </a:r>
            </a:p>
            <a:p>
              <a:pPr marL="388620" lvl="1" indent="-194310" algn="just">
                <a:lnSpc>
                  <a:spcPts val="1998"/>
                </a:lnSpc>
                <a:buFont typeface="Arial"/>
                <a:buChar char="•"/>
              </a:pPr>
              <a:r>
                <a:rPr lang="en-US" sz="1800">
                  <a:solidFill>
                    <a:srgbClr val="0E243C"/>
                  </a:solidFill>
                  <a:latin typeface="Inter"/>
                  <a:ea typeface="Inter"/>
                  <a:cs typeface="Inter"/>
                  <a:sym typeface="Inter"/>
                </a:rPr>
                <a:t>a Bank Verification Form is no longer required</a:t>
              </a:r>
            </a:p>
          </p:txBody>
        </p:sp>
      </p:grpSp>
      <p:grpSp>
        <p:nvGrpSpPr>
          <p:cNvPr id="7" name="Group 7"/>
          <p:cNvGrpSpPr/>
          <p:nvPr/>
        </p:nvGrpSpPr>
        <p:grpSpPr>
          <a:xfrm>
            <a:off x="481495" y="2997333"/>
            <a:ext cx="11036494" cy="1657024"/>
            <a:chOff x="0" y="0"/>
            <a:chExt cx="14715325" cy="2209366"/>
          </a:xfrm>
        </p:grpSpPr>
        <p:sp>
          <p:nvSpPr>
            <p:cNvPr id="8" name="Freeform 8"/>
            <p:cNvSpPr/>
            <p:nvPr/>
          </p:nvSpPr>
          <p:spPr>
            <a:xfrm>
              <a:off x="0" y="0"/>
              <a:ext cx="649825" cy="649825"/>
            </a:xfrm>
            <a:custGeom>
              <a:avLst/>
              <a:gdLst/>
              <a:ahLst/>
              <a:cxnLst/>
              <a:rect l="l" t="t" r="r" b="b"/>
              <a:pathLst>
                <a:path w="649825" h="649825">
                  <a:moveTo>
                    <a:pt x="0" y="0"/>
                  </a:moveTo>
                  <a:lnTo>
                    <a:pt x="649825" y="0"/>
                  </a:lnTo>
                  <a:lnTo>
                    <a:pt x="649825" y="649825"/>
                  </a:lnTo>
                  <a:lnTo>
                    <a:pt x="0" y="6498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852009" y="98352"/>
              <a:ext cx="11293221" cy="449460"/>
            </a:xfrm>
            <a:prstGeom prst="rect">
              <a:avLst/>
            </a:prstGeom>
          </p:spPr>
          <p:txBody>
            <a:bodyPr lIns="0" tIns="0" rIns="0" bIns="0" rtlCol="0" anchor="t">
              <a:spAutoFit/>
            </a:bodyPr>
            <a:lstStyle/>
            <a:p>
              <a:pPr algn="l">
                <a:lnSpc>
                  <a:spcPts val="2594"/>
                </a:lnSpc>
              </a:pPr>
              <a:r>
                <a:rPr lang="en-US" sz="2337" b="1">
                  <a:solidFill>
                    <a:srgbClr val="C5882D"/>
                  </a:solidFill>
                  <a:latin typeface="Inter Bold"/>
                  <a:ea typeface="Inter Bold"/>
                  <a:cs typeface="Inter Bold"/>
                  <a:sym typeface="Inter Bold"/>
                </a:rPr>
                <a:t>Single Project Limit Increase</a:t>
              </a:r>
            </a:p>
          </p:txBody>
        </p:sp>
        <p:sp>
          <p:nvSpPr>
            <p:cNvPr id="10" name="TextBox 10"/>
            <p:cNvSpPr txBox="1"/>
            <p:nvPr/>
          </p:nvSpPr>
          <p:spPr>
            <a:xfrm>
              <a:off x="649825" y="779966"/>
              <a:ext cx="14065501" cy="1429400"/>
            </a:xfrm>
            <a:prstGeom prst="rect">
              <a:avLst/>
            </a:prstGeom>
          </p:spPr>
          <p:txBody>
            <a:bodyPr lIns="0" tIns="0" rIns="0" bIns="0" rtlCol="0" anchor="t">
              <a:spAutoFit/>
            </a:bodyPr>
            <a:lstStyle/>
            <a:p>
              <a:pPr algn="l">
                <a:lnSpc>
                  <a:spcPts val="2270"/>
                </a:lnSpc>
              </a:pPr>
              <a:r>
                <a:rPr lang="en-US" sz="2045" dirty="0">
                  <a:solidFill>
                    <a:srgbClr val="0E243C"/>
                  </a:solidFill>
                  <a:latin typeface="Inter"/>
                  <a:ea typeface="Inter"/>
                  <a:cs typeface="Inter"/>
                  <a:sym typeface="Inter"/>
                </a:rPr>
                <a:t>Application:  </a:t>
              </a:r>
              <a:r>
                <a:rPr lang="en-US" sz="2045" u="sng" dirty="0">
                  <a:solidFill>
                    <a:srgbClr val="004AAD"/>
                  </a:solidFill>
                  <a:latin typeface="Inter"/>
                  <a:ea typeface="Inter"/>
                  <a:cs typeface="Inter"/>
                  <a:sym typeface="Inter"/>
                  <a:hlinkClick r:id="rId9"/>
                </a:rPr>
                <a:t>Single Project Limit Increase</a:t>
              </a:r>
              <a:endParaRPr lang="en-US" sz="2045" u="sng" dirty="0">
                <a:solidFill>
                  <a:srgbClr val="004AAD"/>
                </a:solidFill>
                <a:latin typeface="Inter"/>
                <a:ea typeface="Inter"/>
                <a:cs typeface="Inter"/>
                <a:sym typeface="Inter"/>
              </a:endParaRPr>
            </a:p>
            <a:p>
              <a:pPr algn="l">
                <a:lnSpc>
                  <a:spcPts val="2270"/>
                </a:lnSpc>
              </a:pPr>
              <a:endParaRPr lang="en-US" sz="2045" u="sng" dirty="0">
                <a:solidFill>
                  <a:srgbClr val="004AAD"/>
                </a:solidFill>
                <a:latin typeface="Inter"/>
                <a:ea typeface="Inter"/>
                <a:cs typeface="Inter"/>
                <a:sym typeface="Inter"/>
              </a:endParaRPr>
            </a:p>
            <a:p>
              <a:pPr marL="378471" lvl="1" indent="-189235" algn="l">
                <a:lnSpc>
                  <a:spcPts val="1945"/>
                </a:lnSpc>
                <a:buFont typeface="Arial"/>
                <a:buChar char="•"/>
              </a:pPr>
              <a:r>
                <a:rPr lang="en-US" sz="1752" dirty="0">
                  <a:solidFill>
                    <a:srgbClr val="0E243C"/>
                  </a:solidFill>
                  <a:latin typeface="Inter"/>
                  <a:ea typeface="Inter"/>
                  <a:cs typeface="Inter"/>
                  <a:sym typeface="Inter"/>
                </a:rPr>
                <a:t>$75 fee</a:t>
              </a:r>
            </a:p>
            <a:p>
              <a:pPr marL="378471" lvl="1" indent="-189235" algn="l">
                <a:lnSpc>
                  <a:spcPts val="1945"/>
                </a:lnSpc>
                <a:buFont typeface="Arial"/>
                <a:buChar char="•"/>
              </a:pPr>
              <a:r>
                <a:rPr lang="en-US" sz="1752" dirty="0">
                  <a:solidFill>
                    <a:srgbClr val="0E243C"/>
                  </a:solidFill>
                  <a:latin typeface="Inter"/>
                  <a:ea typeface="Inter"/>
                  <a:cs typeface="Inter"/>
                  <a:sym typeface="Inter"/>
                </a:rPr>
                <a:t>Limited to five (5) per calendar year</a:t>
              </a:r>
            </a:p>
          </p:txBody>
        </p:sp>
      </p:grpSp>
      <p:grpSp>
        <p:nvGrpSpPr>
          <p:cNvPr id="11" name="Group 11"/>
          <p:cNvGrpSpPr/>
          <p:nvPr/>
        </p:nvGrpSpPr>
        <p:grpSpPr>
          <a:xfrm>
            <a:off x="9244688" y="110305"/>
            <a:ext cx="7901745" cy="10176695"/>
            <a:chOff x="0" y="0"/>
            <a:chExt cx="10535660" cy="13568926"/>
          </a:xfrm>
        </p:grpSpPr>
        <p:sp>
          <p:nvSpPr>
            <p:cNvPr id="12" name="Freeform 12"/>
            <p:cNvSpPr/>
            <p:nvPr/>
          </p:nvSpPr>
          <p:spPr>
            <a:xfrm>
              <a:off x="0" y="0"/>
              <a:ext cx="10083560" cy="13116826"/>
            </a:xfrm>
            <a:custGeom>
              <a:avLst/>
              <a:gdLst/>
              <a:ahLst/>
              <a:cxnLst/>
              <a:rect l="l" t="t" r="r" b="b"/>
              <a:pathLst>
                <a:path w="10083560" h="13116826">
                  <a:moveTo>
                    <a:pt x="0" y="0"/>
                  </a:moveTo>
                  <a:lnTo>
                    <a:pt x="10083560" y="0"/>
                  </a:lnTo>
                  <a:lnTo>
                    <a:pt x="10083560" y="13116826"/>
                  </a:lnTo>
                  <a:lnTo>
                    <a:pt x="0" y="13116826"/>
                  </a:lnTo>
                  <a:lnTo>
                    <a:pt x="0" y="0"/>
                  </a:lnTo>
                  <a:close/>
                </a:path>
              </a:pathLst>
            </a:custGeom>
            <a:blipFill>
              <a:blip r:embed="rId10"/>
              <a:stretch>
                <a:fillRect/>
              </a:stretch>
            </a:blipFill>
          </p:spPr>
        </p:sp>
        <p:sp>
          <p:nvSpPr>
            <p:cNvPr id="13" name="Freeform 13"/>
            <p:cNvSpPr/>
            <p:nvPr/>
          </p:nvSpPr>
          <p:spPr>
            <a:xfrm>
              <a:off x="226050" y="226050"/>
              <a:ext cx="10083560" cy="13116826"/>
            </a:xfrm>
            <a:custGeom>
              <a:avLst/>
              <a:gdLst/>
              <a:ahLst/>
              <a:cxnLst/>
              <a:rect l="l" t="t" r="r" b="b"/>
              <a:pathLst>
                <a:path w="10083560" h="13116826">
                  <a:moveTo>
                    <a:pt x="0" y="0"/>
                  </a:moveTo>
                  <a:lnTo>
                    <a:pt x="10083560" y="0"/>
                  </a:lnTo>
                  <a:lnTo>
                    <a:pt x="10083560" y="13116826"/>
                  </a:lnTo>
                  <a:lnTo>
                    <a:pt x="0" y="13116826"/>
                  </a:lnTo>
                  <a:lnTo>
                    <a:pt x="0" y="0"/>
                  </a:lnTo>
                  <a:close/>
                </a:path>
              </a:pathLst>
            </a:custGeom>
            <a:blipFill>
              <a:blip r:embed="rId10"/>
              <a:stretch>
                <a:fillRect/>
              </a:stretch>
            </a:blipFill>
          </p:spPr>
        </p:sp>
        <p:sp>
          <p:nvSpPr>
            <p:cNvPr id="14" name="Freeform 14"/>
            <p:cNvSpPr/>
            <p:nvPr/>
          </p:nvSpPr>
          <p:spPr>
            <a:xfrm>
              <a:off x="452100" y="452100"/>
              <a:ext cx="10083560" cy="13116826"/>
            </a:xfrm>
            <a:custGeom>
              <a:avLst/>
              <a:gdLst/>
              <a:ahLst/>
              <a:cxnLst/>
              <a:rect l="l" t="t" r="r" b="b"/>
              <a:pathLst>
                <a:path w="10083560" h="13116826">
                  <a:moveTo>
                    <a:pt x="0" y="0"/>
                  </a:moveTo>
                  <a:lnTo>
                    <a:pt x="10083560" y="0"/>
                  </a:lnTo>
                  <a:lnTo>
                    <a:pt x="10083560" y="13116826"/>
                  </a:lnTo>
                  <a:lnTo>
                    <a:pt x="0" y="13116826"/>
                  </a:lnTo>
                  <a:lnTo>
                    <a:pt x="0" y="0"/>
                  </a:lnTo>
                  <a:close/>
                </a:path>
              </a:pathLst>
            </a:custGeom>
            <a:blipFill>
              <a:blip r:embed="rId10"/>
              <a:stretch>
                <a:fillRect/>
              </a:stretch>
            </a:blipFill>
          </p:spPr>
        </p:sp>
      </p:grpSp>
      <p:grpSp>
        <p:nvGrpSpPr>
          <p:cNvPr id="15" name="Group 15"/>
          <p:cNvGrpSpPr/>
          <p:nvPr/>
        </p:nvGrpSpPr>
        <p:grpSpPr>
          <a:xfrm>
            <a:off x="5766" y="8309219"/>
            <a:ext cx="2045867" cy="1977781"/>
            <a:chOff x="0" y="0"/>
            <a:chExt cx="2727823" cy="2637041"/>
          </a:xfrm>
        </p:grpSpPr>
        <p:sp>
          <p:nvSpPr>
            <p:cNvPr id="16" name="Freeform 1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sp>
        <p:sp>
          <p:nvSpPr>
            <p:cNvPr id="17" name="TextBox 17"/>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16</a:t>
              </a:r>
            </a:p>
          </p:txBody>
        </p:sp>
      </p:grpSp>
      <p:pic>
        <p:nvPicPr>
          <p:cNvPr id="79" name="Audio 78">
            <a:hlinkClick r:id="" action="ppaction://media"/>
            <a:extLst>
              <a:ext uri="{FF2B5EF4-FFF2-40B4-BE49-F238E27FC236}">
                <a16:creationId xmlns:a16="http://schemas.microsoft.com/office/drawing/2014/main" id="{4A950370-5F8C-FE4F-7DE2-4801B669A860}"/>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5900">
        <p:fade/>
      </p:transition>
    </mc:Choice>
    <mc:Fallback xmlns="">
      <p:transition spd="med" advTm="25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7" name="Freeform 2">
            <a:extLst>
              <a:ext uri="{FF2B5EF4-FFF2-40B4-BE49-F238E27FC236}">
                <a16:creationId xmlns:a16="http://schemas.microsoft.com/office/drawing/2014/main" id="{F96071FD-09EB-43F7-9926-2F111EC8E835}"/>
              </a:ext>
            </a:extLst>
          </p:cNvPr>
          <p:cNvSpPr/>
          <p:nvPr/>
        </p:nvSpPr>
        <p:spPr>
          <a:xfrm>
            <a:off x="-1" y="0"/>
            <a:ext cx="18288001" cy="3663180"/>
          </a:xfrm>
          <a:custGeom>
            <a:avLst/>
            <a:gdLst/>
            <a:ahLst/>
            <a:cxnLst/>
            <a:rect l="l" t="t" r="r" b="b"/>
            <a:pathLst>
              <a:path w="21288901" h="6785837">
                <a:moveTo>
                  <a:pt x="0" y="0"/>
                </a:moveTo>
                <a:lnTo>
                  <a:pt x="21288901" y="0"/>
                </a:lnTo>
                <a:lnTo>
                  <a:pt x="21288901" y="6785837"/>
                </a:lnTo>
                <a:lnTo>
                  <a:pt x="0" y="67858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5766" y="8309219"/>
            <a:ext cx="2045867" cy="1977781"/>
            <a:chOff x="0" y="0"/>
            <a:chExt cx="2727823" cy="2637041"/>
          </a:xfrm>
        </p:grpSpPr>
        <p:sp>
          <p:nvSpPr>
            <p:cNvPr id="4" name="Freeform 4"/>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7"/>
              <a:stretch>
                <a:fillRect t="-1721" b="-1721"/>
              </a:stretch>
            </a:blipFill>
          </p:spPr>
        </p:sp>
        <p:sp>
          <p:nvSpPr>
            <p:cNvPr id="5" name="TextBox 5"/>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17</a:t>
              </a:r>
            </a:p>
          </p:txBody>
        </p:sp>
      </p:grpSp>
      <p:grpSp>
        <p:nvGrpSpPr>
          <p:cNvPr id="6" name="Group 6"/>
          <p:cNvGrpSpPr/>
          <p:nvPr/>
        </p:nvGrpSpPr>
        <p:grpSpPr>
          <a:xfrm>
            <a:off x="552394" y="3101564"/>
            <a:ext cx="11036494" cy="1495342"/>
            <a:chOff x="0" y="0"/>
            <a:chExt cx="14715325" cy="1993789"/>
          </a:xfrm>
        </p:grpSpPr>
        <p:sp>
          <p:nvSpPr>
            <p:cNvPr id="7" name="TextBox 7"/>
            <p:cNvSpPr txBox="1"/>
            <p:nvPr/>
          </p:nvSpPr>
          <p:spPr>
            <a:xfrm>
              <a:off x="852009" y="125360"/>
              <a:ext cx="11293221" cy="449460"/>
            </a:xfrm>
            <a:prstGeom prst="rect">
              <a:avLst/>
            </a:prstGeom>
          </p:spPr>
          <p:txBody>
            <a:bodyPr lIns="0" tIns="0" rIns="0" bIns="0" rtlCol="0" anchor="t">
              <a:spAutoFit/>
            </a:bodyPr>
            <a:lstStyle/>
            <a:p>
              <a:pPr algn="l">
                <a:lnSpc>
                  <a:spcPts val="2594"/>
                </a:lnSpc>
              </a:pPr>
              <a:r>
                <a:rPr lang="en-US" sz="2337" b="1">
                  <a:solidFill>
                    <a:srgbClr val="C5882D"/>
                  </a:solidFill>
                  <a:latin typeface="Inter Bold"/>
                  <a:ea typeface="Inter Bold"/>
                  <a:cs typeface="Inter Bold"/>
                  <a:sym typeface="Inter Bold"/>
                </a:rPr>
                <a:t>Lower Limit Request</a:t>
              </a:r>
            </a:p>
          </p:txBody>
        </p:sp>
        <p:sp>
          <p:nvSpPr>
            <p:cNvPr id="8" name="TextBox 8"/>
            <p:cNvSpPr txBox="1"/>
            <p:nvPr/>
          </p:nvSpPr>
          <p:spPr>
            <a:xfrm>
              <a:off x="649825" y="759349"/>
              <a:ext cx="14065501" cy="1234440"/>
            </a:xfrm>
            <a:prstGeom prst="rect">
              <a:avLst/>
            </a:prstGeom>
          </p:spPr>
          <p:txBody>
            <a:bodyPr lIns="0" tIns="0" rIns="0" bIns="0" rtlCol="0" anchor="t">
              <a:spAutoFit/>
            </a:bodyPr>
            <a:lstStyle/>
            <a:p>
              <a:pPr marL="388620" lvl="1" indent="-194310" algn="l">
                <a:lnSpc>
                  <a:spcPts val="2520"/>
                </a:lnSpc>
                <a:buFont typeface="Arial"/>
                <a:buChar char="•"/>
              </a:pPr>
              <a:r>
                <a:rPr lang="en-US" sz="1800" dirty="0">
                  <a:solidFill>
                    <a:srgbClr val="0E243C"/>
                  </a:solidFill>
                  <a:latin typeface="Inter"/>
                  <a:ea typeface="Inter"/>
                  <a:cs typeface="Inter"/>
                  <a:sym typeface="Inter"/>
                </a:rPr>
                <a:t>No application; however ...</a:t>
              </a:r>
            </a:p>
            <a:p>
              <a:pPr marL="388620" lvl="1" indent="-194310" algn="l">
                <a:lnSpc>
                  <a:spcPts val="2520"/>
                </a:lnSpc>
                <a:buFont typeface="Arial"/>
                <a:buChar char="•"/>
              </a:pPr>
              <a:r>
                <a:rPr lang="en-US" sz="1800" b="1" dirty="0">
                  <a:solidFill>
                    <a:srgbClr val="CC0000"/>
                  </a:solidFill>
                  <a:latin typeface="Inter Bold"/>
                  <a:ea typeface="Inter Bold"/>
                  <a:cs typeface="Inter Bold"/>
                  <a:sym typeface="Inter Bold"/>
                </a:rPr>
                <a:t>MUST </a:t>
              </a:r>
              <a:r>
                <a:rPr lang="en-US" sz="1800" dirty="0">
                  <a:solidFill>
                    <a:srgbClr val="0E243C"/>
                  </a:solidFill>
                  <a:latin typeface="Inter"/>
                  <a:ea typeface="Inter"/>
                  <a:cs typeface="Inter"/>
                  <a:sym typeface="Inter"/>
                </a:rPr>
                <a:t>submit a </a:t>
              </a:r>
              <a:r>
                <a:rPr lang="en-US" sz="1800" b="1" dirty="0">
                  <a:solidFill>
                    <a:srgbClr val="0E243C"/>
                  </a:solidFill>
                  <a:latin typeface="Inter Bold"/>
                  <a:ea typeface="Inter Bold"/>
                  <a:cs typeface="Inter Bold"/>
                  <a:sym typeface="Inter Bold"/>
                </a:rPr>
                <a:t>WRITTEN </a:t>
              </a:r>
              <a:r>
                <a:rPr lang="en-US" sz="1800" dirty="0">
                  <a:solidFill>
                    <a:srgbClr val="0E243C"/>
                  </a:solidFill>
                  <a:latin typeface="Inter"/>
                  <a:ea typeface="Inter"/>
                  <a:cs typeface="Inter"/>
                  <a:sym typeface="Inter"/>
                </a:rPr>
                <a:t>and </a:t>
              </a:r>
              <a:r>
                <a:rPr lang="en-US" sz="1800" b="1" dirty="0">
                  <a:solidFill>
                    <a:srgbClr val="0E243C"/>
                  </a:solidFill>
                  <a:latin typeface="Inter Bold"/>
                  <a:ea typeface="Inter Bold"/>
                  <a:cs typeface="Inter Bold"/>
                  <a:sym typeface="Inter Bold"/>
                </a:rPr>
                <a:t>SIGNED </a:t>
              </a:r>
              <a:r>
                <a:rPr lang="en-US" sz="1800" dirty="0">
                  <a:solidFill>
                    <a:srgbClr val="0E243C"/>
                  </a:solidFill>
                  <a:latin typeface="Inter"/>
                  <a:ea typeface="Inter"/>
                  <a:cs typeface="Inter"/>
                  <a:sym typeface="Inter"/>
                </a:rPr>
                <a:t>request</a:t>
              </a:r>
            </a:p>
            <a:p>
              <a:pPr marL="388620" lvl="1" indent="-194310" algn="l">
                <a:lnSpc>
                  <a:spcPts val="2520"/>
                </a:lnSpc>
                <a:buFont typeface="Arial"/>
                <a:buChar char="•"/>
              </a:pPr>
              <a:r>
                <a:rPr lang="en-US" sz="1800" dirty="0">
                  <a:solidFill>
                    <a:srgbClr val="0E243C"/>
                  </a:solidFill>
                  <a:latin typeface="Inter"/>
                  <a:ea typeface="Inter"/>
                  <a:cs typeface="Inter"/>
                  <a:sym typeface="Inter"/>
                </a:rPr>
                <a:t>$250 fee</a:t>
              </a:r>
            </a:p>
          </p:txBody>
        </p:sp>
        <p:sp>
          <p:nvSpPr>
            <p:cNvPr id="9" name="Freeform 9"/>
            <p:cNvSpPr/>
            <p:nvPr/>
          </p:nvSpPr>
          <p:spPr>
            <a:xfrm>
              <a:off x="0" y="0"/>
              <a:ext cx="649825" cy="649825"/>
            </a:xfrm>
            <a:custGeom>
              <a:avLst/>
              <a:gdLst/>
              <a:ahLst/>
              <a:cxnLst/>
              <a:rect l="l" t="t" r="r" b="b"/>
              <a:pathLst>
                <a:path w="649825" h="649825">
                  <a:moveTo>
                    <a:pt x="0" y="0"/>
                  </a:moveTo>
                  <a:lnTo>
                    <a:pt x="649825" y="0"/>
                  </a:lnTo>
                  <a:lnTo>
                    <a:pt x="649825" y="649825"/>
                  </a:lnTo>
                  <a:lnTo>
                    <a:pt x="0" y="6498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0" name="Group 10"/>
          <p:cNvGrpSpPr/>
          <p:nvPr/>
        </p:nvGrpSpPr>
        <p:grpSpPr>
          <a:xfrm>
            <a:off x="10537429" y="3090636"/>
            <a:ext cx="4114800" cy="4114800"/>
            <a:chOff x="0" y="0"/>
            <a:chExt cx="5486400" cy="5486400"/>
          </a:xfrm>
        </p:grpSpPr>
        <p:sp>
          <p:nvSpPr>
            <p:cNvPr id="11" name="Freeform 11"/>
            <p:cNvSpPr/>
            <p:nvPr/>
          </p:nvSpPr>
          <p:spPr>
            <a:xfrm>
              <a:off x="1057283" y="757822"/>
              <a:ext cx="3970756" cy="3970756"/>
            </a:xfrm>
            <a:custGeom>
              <a:avLst/>
              <a:gdLst/>
              <a:ahLst/>
              <a:cxnLst/>
              <a:rect l="l" t="t" r="r" b="b"/>
              <a:pathLst>
                <a:path w="3970756" h="3970756">
                  <a:moveTo>
                    <a:pt x="0" y="0"/>
                  </a:moveTo>
                  <a:lnTo>
                    <a:pt x="3970756" y="0"/>
                  </a:lnTo>
                  <a:lnTo>
                    <a:pt x="3970756" y="3970756"/>
                  </a:lnTo>
                  <a:lnTo>
                    <a:pt x="0" y="39707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3" name="TextBox 13"/>
          <p:cNvSpPr txBox="1"/>
          <p:nvPr/>
        </p:nvSpPr>
        <p:spPr>
          <a:xfrm>
            <a:off x="385749" y="233995"/>
            <a:ext cx="7069824" cy="1304925"/>
          </a:xfrm>
          <a:prstGeom prst="rect">
            <a:avLst/>
          </a:prstGeom>
        </p:spPr>
        <p:txBody>
          <a:bodyPr lIns="0" tIns="0" rIns="0" bIns="0" rtlCol="0" anchor="t">
            <a:spAutoFit/>
          </a:bodyPr>
          <a:lstStyle/>
          <a:p>
            <a:pPr algn="l">
              <a:lnSpc>
                <a:spcPts val="10296"/>
              </a:lnSpc>
            </a:pPr>
            <a:r>
              <a:rPr lang="en-US" sz="8580">
                <a:solidFill>
                  <a:srgbClr val="FFFAEC"/>
                </a:solidFill>
                <a:latin typeface="Oswald"/>
                <a:ea typeface="Oswald"/>
                <a:cs typeface="Oswald"/>
                <a:sym typeface="Oswald"/>
              </a:rPr>
              <a:t>MONETARY LIMIT</a:t>
            </a:r>
          </a:p>
        </p:txBody>
      </p:sp>
      <p:grpSp>
        <p:nvGrpSpPr>
          <p:cNvPr id="14" name="Group 14"/>
          <p:cNvGrpSpPr/>
          <p:nvPr/>
        </p:nvGrpSpPr>
        <p:grpSpPr>
          <a:xfrm>
            <a:off x="552394" y="4899059"/>
            <a:ext cx="7656990" cy="1279398"/>
            <a:chOff x="0" y="0"/>
            <a:chExt cx="10209320" cy="1705864"/>
          </a:xfrm>
        </p:grpSpPr>
        <p:sp>
          <p:nvSpPr>
            <p:cNvPr id="15" name="TextBox 15"/>
            <p:cNvSpPr txBox="1"/>
            <p:nvPr/>
          </p:nvSpPr>
          <p:spPr>
            <a:xfrm>
              <a:off x="188146" y="19050"/>
              <a:ext cx="1654826" cy="338582"/>
            </a:xfrm>
            <a:prstGeom prst="rect">
              <a:avLst/>
            </a:prstGeom>
          </p:spPr>
          <p:txBody>
            <a:bodyPr lIns="0" tIns="0" rIns="0" bIns="0" rtlCol="0" anchor="t">
              <a:spAutoFit/>
            </a:bodyPr>
            <a:lstStyle/>
            <a:p>
              <a:pPr algn="just">
                <a:lnSpc>
                  <a:spcPts val="1998"/>
                </a:lnSpc>
              </a:pPr>
              <a:r>
                <a:rPr lang="en-US" sz="1800" b="1">
                  <a:solidFill>
                    <a:srgbClr val="CC0000"/>
                  </a:solidFill>
                  <a:latin typeface="Inter Bold"/>
                  <a:ea typeface="Inter Bold"/>
                  <a:cs typeface="Inter Bold"/>
                  <a:sym typeface="Inter Bold"/>
                </a:rPr>
                <a:t>NOTE:</a:t>
              </a:r>
            </a:p>
          </p:txBody>
        </p:sp>
        <p:sp>
          <p:nvSpPr>
            <p:cNvPr id="16" name="TextBox 16"/>
            <p:cNvSpPr txBox="1"/>
            <p:nvPr/>
          </p:nvSpPr>
          <p:spPr>
            <a:xfrm>
              <a:off x="0" y="376682"/>
              <a:ext cx="10209320" cy="1329182"/>
            </a:xfrm>
            <a:prstGeom prst="rect">
              <a:avLst/>
            </a:prstGeom>
          </p:spPr>
          <p:txBody>
            <a:bodyPr lIns="0" tIns="0" rIns="0" bIns="0" rtlCol="0" anchor="t">
              <a:spAutoFit/>
            </a:bodyPr>
            <a:lstStyle/>
            <a:p>
              <a:pPr marL="388620" lvl="1" indent="-194310" algn="just">
                <a:lnSpc>
                  <a:spcPts val="1998"/>
                </a:lnSpc>
                <a:buFont typeface="Arial"/>
                <a:buChar char="•"/>
              </a:pPr>
              <a:r>
                <a:rPr lang="en-US" sz="1800" dirty="0">
                  <a:solidFill>
                    <a:srgbClr val="0E243C"/>
                  </a:solidFill>
                  <a:latin typeface="Inter"/>
                  <a:ea typeface="Inter"/>
                  <a:cs typeface="Inter"/>
                  <a:sym typeface="Inter"/>
                </a:rPr>
                <a:t>a financial statement </a:t>
              </a:r>
              <a:r>
                <a:rPr lang="en-US" sz="1800" b="1" dirty="0">
                  <a:solidFill>
                    <a:srgbClr val="0E243C"/>
                  </a:solidFill>
                  <a:latin typeface="Inter Bold"/>
                  <a:ea typeface="Inter Bold"/>
                  <a:cs typeface="Inter Bold"/>
                  <a:sym typeface="Inter Bold"/>
                </a:rPr>
                <a:t>WILL </a:t>
              </a:r>
              <a:r>
                <a:rPr lang="en-US" sz="1800" dirty="0">
                  <a:solidFill>
                    <a:srgbClr val="0E243C"/>
                  </a:solidFill>
                  <a:latin typeface="Inter"/>
                  <a:ea typeface="Inter"/>
                  <a:cs typeface="Inter"/>
                  <a:sym typeface="Inter"/>
                </a:rPr>
                <a:t>be required for each application</a:t>
              </a:r>
            </a:p>
            <a:p>
              <a:pPr marL="388620" lvl="1" indent="-194310" algn="just">
                <a:lnSpc>
                  <a:spcPts val="1998"/>
                </a:lnSpc>
                <a:buFont typeface="Arial"/>
                <a:buChar char="•"/>
              </a:pPr>
              <a:r>
                <a:rPr lang="en-US" sz="1800" dirty="0">
                  <a:solidFill>
                    <a:srgbClr val="0E243C"/>
                  </a:solidFill>
                  <a:latin typeface="Inter"/>
                  <a:ea typeface="Inter"/>
                  <a:cs typeface="Inter"/>
                  <a:sym typeface="Inter"/>
                </a:rPr>
                <a:t>the financial statement required is based on the limit requested</a:t>
              </a:r>
            </a:p>
            <a:p>
              <a:pPr marL="388620" lvl="1" indent="-194310" algn="just">
                <a:lnSpc>
                  <a:spcPts val="1998"/>
                </a:lnSpc>
                <a:buFont typeface="Arial"/>
                <a:buChar char="•"/>
              </a:pPr>
              <a:r>
                <a:rPr lang="en-US" sz="1800" dirty="0">
                  <a:solidFill>
                    <a:srgbClr val="0E243C"/>
                  </a:solidFill>
                  <a:latin typeface="Inter"/>
                  <a:ea typeface="Inter"/>
                  <a:cs typeface="Inter"/>
                  <a:sym typeface="Inter"/>
                </a:rPr>
                <a:t>Indemnification </a:t>
              </a:r>
              <a:r>
                <a:rPr lang="en-US" sz="1800" b="1" dirty="0">
                  <a:solidFill>
                    <a:srgbClr val="0E243C"/>
                  </a:solidFill>
                  <a:latin typeface="Inter Bold"/>
                  <a:ea typeface="Inter Bold"/>
                  <a:cs typeface="Inter Bold"/>
                  <a:sym typeface="Inter Bold"/>
                </a:rPr>
                <a:t>CAN </a:t>
              </a:r>
              <a:r>
                <a:rPr lang="en-US" sz="1800" dirty="0">
                  <a:solidFill>
                    <a:srgbClr val="0E243C"/>
                  </a:solidFill>
                  <a:latin typeface="Inter"/>
                  <a:ea typeface="Inter"/>
                  <a:cs typeface="Inter"/>
                  <a:sym typeface="Inter"/>
                </a:rPr>
                <a:t>be used</a:t>
              </a:r>
            </a:p>
            <a:p>
              <a:pPr marL="388620" lvl="1" indent="-194310" algn="just">
                <a:lnSpc>
                  <a:spcPts val="1998"/>
                </a:lnSpc>
                <a:buFont typeface="Arial"/>
                <a:buChar char="•"/>
              </a:pPr>
              <a:r>
                <a:rPr lang="en-US" sz="1800" dirty="0">
                  <a:solidFill>
                    <a:srgbClr val="0E243C"/>
                  </a:solidFill>
                  <a:latin typeface="Inter"/>
                  <a:ea typeface="Inter"/>
                  <a:cs typeface="Inter"/>
                  <a:sym typeface="Inter"/>
                </a:rPr>
                <a:t>a Bank Verification Form is no longer required</a:t>
              </a:r>
            </a:p>
          </p:txBody>
        </p:sp>
      </p:grpSp>
      <p:pic>
        <p:nvPicPr>
          <p:cNvPr id="37" name="Audio 36">
            <a:hlinkClick r:id="" action="ppaction://media"/>
            <a:extLst>
              <a:ext uri="{FF2B5EF4-FFF2-40B4-BE49-F238E27FC236}">
                <a16:creationId xmlns:a16="http://schemas.microsoft.com/office/drawing/2014/main" id="{F6DB926F-C4C1-57F5-58DB-67132D290E67}"/>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5320">
        <p:fade/>
      </p:transition>
    </mc:Choice>
    <mc:Fallback xmlns="">
      <p:transition spd="med" advTm="25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a:off x="-3859543" y="3784835"/>
            <a:ext cx="10305263" cy="2697265"/>
          </a:xfrm>
          <a:custGeom>
            <a:avLst/>
            <a:gdLst/>
            <a:ahLst/>
            <a:cxnLst/>
            <a:rect l="l" t="t" r="r" b="b"/>
            <a:pathLst>
              <a:path w="22005570" h="8472144">
                <a:moveTo>
                  <a:pt x="0" y="0"/>
                </a:moveTo>
                <a:lnTo>
                  <a:pt x="22005570" y="0"/>
                </a:lnTo>
                <a:lnTo>
                  <a:pt x="22005570" y="8472144"/>
                </a:lnTo>
                <a:lnTo>
                  <a:pt x="0" y="8472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2380335" y="2901342"/>
            <a:ext cx="5448576" cy="7099122"/>
          </a:xfrm>
          <a:custGeom>
            <a:avLst/>
            <a:gdLst/>
            <a:ahLst/>
            <a:cxnLst/>
            <a:rect l="l" t="t" r="r" b="b"/>
            <a:pathLst>
              <a:path w="5448576" h="7099122">
                <a:moveTo>
                  <a:pt x="0" y="0"/>
                </a:moveTo>
                <a:lnTo>
                  <a:pt x="5448576" y="0"/>
                </a:lnTo>
                <a:lnTo>
                  <a:pt x="5448576" y="7099122"/>
                </a:lnTo>
                <a:lnTo>
                  <a:pt x="0" y="7099122"/>
                </a:lnTo>
                <a:lnTo>
                  <a:pt x="0" y="0"/>
                </a:lnTo>
                <a:close/>
              </a:path>
            </a:pathLst>
          </a:custGeom>
          <a:blipFill>
            <a:blip r:embed="rId7"/>
            <a:stretch>
              <a:fillRect/>
            </a:stretch>
          </a:blipFill>
        </p:spPr>
      </p:sp>
      <p:grpSp>
        <p:nvGrpSpPr>
          <p:cNvPr id="4" name="Group 4"/>
          <p:cNvGrpSpPr/>
          <p:nvPr/>
        </p:nvGrpSpPr>
        <p:grpSpPr>
          <a:xfrm>
            <a:off x="2225724" y="2384623"/>
            <a:ext cx="13636155" cy="6221334"/>
            <a:chOff x="0" y="0"/>
            <a:chExt cx="18181540" cy="8295112"/>
          </a:xfrm>
        </p:grpSpPr>
        <p:sp>
          <p:nvSpPr>
            <p:cNvPr id="5" name="Freeform 5"/>
            <p:cNvSpPr/>
            <p:nvPr/>
          </p:nvSpPr>
          <p:spPr>
            <a:xfrm>
              <a:off x="0" y="0"/>
              <a:ext cx="974424" cy="788065"/>
            </a:xfrm>
            <a:custGeom>
              <a:avLst/>
              <a:gdLst/>
              <a:ahLst/>
              <a:cxnLst/>
              <a:rect l="l" t="t" r="r" b="b"/>
              <a:pathLst>
                <a:path w="974424" h="788065">
                  <a:moveTo>
                    <a:pt x="0" y="0"/>
                  </a:moveTo>
                  <a:lnTo>
                    <a:pt x="974424" y="0"/>
                  </a:lnTo>
                  <a:lnTo>
                    <a:pt x="974424" y="788065"/>
                  </a:lnTo>
                  <a:lnTo>
                    <a:pt x="0" y="7880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098015" y="797589"/>
              <a:ext cx="12185405" cy="7497523"/>
            </a:xfrm>
            <a:prstGeom prst="rect">
              <a:avLst/>
            </a:prstGeom>
          </p:spPr>
          <p:txBody>
            <a:bodyPr lIns="0" tIns="0" rIns="0" bIns="0" rtlCol="0" anchor="t">
              <a:spAutoFit/>
            </a:bodyPr>
            <a:lstStyle/>
            <a:p>
              <a:pPr algn="l">
                <a:lnSpc>
                  <a:spcPts val="2331"/>
                </a:lnSpc>
              </a:pPr>
              <a:r>
                <a:rPr lang="en-US" sz="2100" dirty="0">
                  <a:solidFill>
                    <a:srgbClr val="0E243C"/>
                  </a:solidFill>
                  <a:latin typeface="Inter"/>
                  <a:ea typeface="Inter"/>
                  <a:cs typeface="Inter"/>
                  <a:sym typeface="Inter"/>
                </a:rPr>
                <a:t>Application:  </a:t>
              </a:r>
              <a:r>
                <a:rPr lang="en-US" sz="2100" u="sng" dirty="0">
                  <a:solidFill>
                    <a:srgbClr val="004AAD"/>
                  </a:solidFill>
                  <a:latin typeface="Inter"/>
                  <a:ea typeface="Inter"/>
                  <a:cs typeface="Inter"/>
                  <a:sym typeface="Inter"/>
                  <a:hlinkClick r:id="rId10"/>
                </a:rPr>
                <a:t>Certificate of Eligibility to Receive Preference in Bidding on </a:t>
              </a:r>
            </a:p>
            <a:p>
              <a:pPr algn="l">
                <a:lnSpc>
                  <a:spcPts val="2331"/>
                </a:lnSpc>
              </a:pPr>
              <a:r>
                <a:rPr lang="en-US" sz="2100" u="sng" dirty="0">
                  <a:solidFill>
                    <a:srgbClr val="004AAD"/>
                  </a:solidFill>
                  <a:latin typeface="Inter"/>
                  <a:ea typeface="Inter"/>
                  <a:cs typeface="Inter"/>
                  <a:sym typeface="Inter"/>
                  <a:hlinkClick r:id="rId10"/>
                </a:rPr>
                <a:t>Public Works (New Certificates)</a:t>
              </a:r>
              <a:endParaRPr lang="en-US" sz="2100" u="sng" dirty="0">
                <a:solidFill>
                  <a:srgbClr val="004AAD"/>
                </a:solidFill>
                <a:latin typeface="Inter"/>
                <a:ea typeface="Inter"/>
                <a:cs typeface="Inter"/>
                <a:sym typeface="Inter"/>
              </a:endParaRPr>
            </a:p>
            <a:p>
              <a:pPr algn="l">
                <a:lnSpc>
                  <a:spcPts val="2625"/>
                </a:lnSpc>
              </a:pPr>
              <a:endParaRPr lang="en-US" sz="2100" u="sng" dirty="0">
                <a:solidFill>
                  <a:srgbClr val="004AAD"/>
                </a:solidFill>
                <a:latin typeface="Inter"/>
                <a:ea typeface="Inter"/>
                <a:cs typeface="Inter"/>
                <a:sym typeface="Inter"/>
              </a:endParaRPr>
            </a:p>
            <a:p>
              <a:pPr marL="388622" lvl="1" indent="-194311" algn="l">
                <a:lnSpc>
                  <a:spcPts val="2250"/>
                </a:lnSpc>
                <a:buFont typeface="Arial"/>
                <a:buChar char="•"/>
              </a:pPr>
              <a:r>
                <a:rPr lang="en-US" sz="1800" dirty="0">
                  <a:solidFill>
                    <a:srgbClr val="0E243C"/>
                  </a:solidFill>
                  <a:latin typeface="Inter"/>
                  <a:ea typeface="Inter"/>
                  <a:cs typeface="Inter"/>
                  <a:sym typeface="Inter"/>
                </a:rPr>
                <a:t>$500 fee</a:t>
              </a:r>
            </a:p>
            <a:p>
              <a:pPr algn="l">
                <a:lnSpc>
                  <a:spcPts val="2250"/>
                </a:lnSpc>
              </a:pPr>
              <a:endParaRPr lang="en-US" sz="1800" dirty="0">
                <a:solidFill>
                  <a:srgbClr val="0E243C"/>
                </a:solidFill>
                <a:latin typeface="Inter"/>
                <a:ea typeface="Inter"/>
                <a:cs typeface="Inter"/>
                <a:sym typeface="Inter"/>
              </a:endParaRPr>
            </a:p>
            <a:p>
              <a:pPr marL="388622" lvl="1" indent="-194311" algn="l">
                <a:lnSpc>
                  <a:spcPts val="2250"/>
                </a:lnSpc>
                <a:buFont typeface="Arial"/>
                <a:buChar char="•"/>
              </a:pPr>
              <a:r>
                <a:rPr lang="en-US" sz="1800" dirty="0">
                  <a:solidFill>
                    <a:srgbClr val="0E243C"/>
                  </a:solidFill>
                  <a:latin typeface="Inter"/>
                  <a:ea typeface="Inter"/>
                  <a:cs typeface="Inter"/>
                  <a:sym typeface="Inter"/>
                </a:rPr>
                <a:t>$300 </a:t>
              </a:r>
              <a:r>
                <a:rPr lang="en-US" sz="1800" i="1" dirty="0">
                  <a:solidFill>
                    <a:srgbClr val="0E243C"/>
                  </a:solidFill>
                  <a:latin typeface="Inter Italics"/>
                  <a:ea typeface="Inter Italics"/>
                  <a:cs typeface="Inter Italics"/>
                  <a:sym typeface="Inter Italics"/>
                </a:rPr>
                <a:t>renewal </a:t>
              </a:r>
              <a:r>
                <a:rPr lang="en-US" sz="1800" dirty="0">
                  <a:solidFill>
                    <a:srgbClr val="0E243C"/>
                  </a:solidFill>
                  <a:latin typeface="Inter"/>
                  <a:ea typeface="Inter"/>
                  <a:cs typeface="Inter"/>
                  <a:sym typeface="Inter"/>
                </a:rPr>
                <a:t>fee</a:t>
              </a:r>
            </a:p>
            <a:p>
              <a:pPr algn="l">
                <a:lnSpc>
                  <a:spcPts val="2250"/>
                </a:lnSpc>
              </a:pPr>
              <a:endParaRPr lang="en-US" sz="1800" dirty="0">
                <a:solidFill>
                  <a:srgbClr val="0E243C"/>
                </a:solidFill>
                <a:latin typeface="Inter"/>
                <a:ea typeface="Inter"/>
                <a:cs typeface="Inter"/>
                <a:sym typeface="Inter"/>
              </a:endParaRPr>
            </a:p>
            <a:p>
              <a:pPr marL="388622" lvl="1" indent="-194311" algn="l">
                <a:lnSpc>
                  <a:spcPts val="2250"/>
                </a:lnSpc>
                <a:buFont typeface="Arial"/>
                <a:buChar char="•"/>
              </a:pPr>
              <a:r>
                <a:rPr lang="en-US" sz="1800" dirty="0">
                  <a:solidFill>
                    <a:srgbClr val="0E243C"/>
                  </a:solidFill>
                  <a:latin typeface="Inter"/>
                  <a:ea typeface="Inter"/>
                  <a:cs typeface="Inter"/>
                  <a:sym typeface="Inter"/>
                </a:rPr>
                <a:t>Valid for one (1) year</a:t>
              </a:r>
            </a:p>
            <a:p>
              <a:pPr algn="l">
                <a:lnSpc>
                  <a:spcPts val="2250"/>
                </a:lnSpc>
              </a:pPr>
              <a:endParaRPr lang="en-US" sz="1800" dirty="0">
                <a:solidFill>
                  <a:srgbClr val="0E243C"/>
                </a:solidFill>
                <a:latin typeface="Inter"/>
                <a:ea typeface="Inter"/>
                <a:cs typeface="Inter"/>
                <a:sym typeface="Inter"/>
              </a:endParaRPr>
            </a:p>
            <a:p>
              <a:pPr algn="l">
                <a:lnSpc>
                  <a:spcPts val="2250"/>
                </a:lnSpc>
              </a:pPr>
              <a:r>
                <a:rPr lang="en-US" sz="1800" b="1" dirty="0">
                  <a:solidFill>
                    <a:srgbClr val="CC0000"/>
                  </a:solidFill>
                  <a:latin typeface="Inter Bold"/>
                  <a:ea typeface="Inter Bold"/>
                  <a:cs typeface="Inter Bold"/>
                  <a:sym typeface="Inter Bold"/>
                </a:rPr>
                <a:t>IMPORTANT </a:t>
              </a:r>
              <a:r>
                <a:rPr lang="en-US" sz="1800" dirty="0">
                  <a:solidFill>
                    <a:srgbClr val="0E243C"/>
                  </a:solidFill>
                  <a:latin typeface="Inter"/>
                  <a:ea typeface="Inter"/>
                  <a:cs typeface="Inter"/>
                  <a:sym typeface="Inter"/>
                </a:rPr>
                <a:t>- Pursuant to </a:t>
              </a:r>
              <a:r>
                <a:rPr lang="en-US" sz="1800" b="1" u="sng" dirty="0">
                  <a:solidFill>
                    <a:srgbClr val="0E243C"/>
                  </a:solidFill>
                  <a:latin typeface="Inter Bold"/>
                  <a:ea typeface="Inter Bold"/>
                  <a:cs typeface="Inter Bold"/>
                  <a:sym typeface="Inter Bold"/>
                </a:rPr>
                <a:t>NRS 338.147</a:t>
              </a:r>
              <a:r>
                <a:rPr lang="en-US" sz="1800" dirty="0">
                  <a:solidFill>
                    <a:srgbClr val="0E243C"/>
                  </a:solidFill>
                  <a:latin typeface="Inter"/>
                  <a:ea typeface="Inter"/>
                  <a:cs typeface="Inter"/>
                  <a:sym typeface="Inter"/>
                </a:rPr>
                <a:t> and </a:t>
              </a:r>
              <a:r>
                <a:rPr lang="en-US" sz="1800" b="1" u="sng" dirty="0">
                  <a:solidFill>
                    <a:srgbClr val="0E243C"/>
                  </a:solidFill>
                  <a:latin typeface="Inter Bold"/>
                  <a:ea typeface="Inter Bold"/>
                  <a:cs typeface="Inter Bold"/>
                  <a:sym typeface="Inter Bold"/>
                </a:rPr>
                <a:t>NRS 338.1389</a:t>
              </a:r>
              <a:r>
                <a:rPr lang="en-US" sz="1800" dirty="0">
                  <a:solidFill>
                    <a:srgbClr val="0E243C"/>
                  </a:solidFill>
                  <a:latin typeface="Inter"/>
                  <a:ea typeface="Inter"/>
                  <a:cs typeface="Inter"/>
                  <a:sym typeface="Inter"/>
                </a:rPr>
                <a:t>:</a:t>
              </a:r>
            </a:p>
            <a:p>
              <a:pPr algn="l">
                <a:lnSpc>
                  <a:spcPts val="2250"/>
                </a:lnSpc>
              </a:pPr>
              <a:endParaRPr lang="en-US" sz="1800" dirty="0">
                <a:solidFill>
                  <a:srgbClr val="0E243C"/>
                </a:solidFill>
                <a:latin typeface="Inter"/>
                <a:ea typeface="Inter"/>
                <a:cs typeface="Inter"/>
                <a:sym typeface="Inter"/>
              </a:endParaRPr>
            </a:p>
            <a:p>
              <a:pPr marL="388622" lvl="1" indent="-194311" algn="l">
                <a:lnSpc>
                  <a:spcPts val="2250"/>
                </a:lnSpc>
                <a:buFont typeface="Arial"/>
                <a:buChar char="•"/>
              </a:pPr>
              <a:r>
                <a:rPr lang="en-US" sz="1800" dirty="0">
                  <a:solidFill>
                    <a:srgbClr val="0E243C"/>
                  </a:solidFill>
                  <a:latin typeface="Inter"/>
                  <a:ea typeface="Inter"/>
                  <a:cs typeface="Inter"/>
                  <a:sym typeface="Inter"/>
                </a:rPr>
                <a:t>Available </a:t>
              </a:r>
              <a:r>
                <a:rPr lang="en-US" sz="1800" b="1" u="sng" dirty="0">
                  <a:solidFill>
                    <a:srgbClr val="0E243C"/>
                  </a:solidFill>
                  <a:latin typeface="Inter Bold"/>
                  <a:ea typeface="Inter Bold"/>
                  <a:cs typeface="Inter Bold"/>
                  <a:sym typeface="Inter Bold"/>
                </a:rPr>
                <a:t>AFTER</a:t>
              </a:r>
              <a:r>
                <a:rPr lang="en-US" sz="1800" dirty="0">
                  <a:solidFill>
                    <a:srgbClr val="0E243C"/>
                  </a:solidFill>
                  <a:latin typeface="Inter"/>
                  <a:ea typeface="Inter"/>
                  <a:cs typeface="Inter"/>
                  <a:sym typeface="Inter"/>
                </a:rPr>
                <a:t>:</a:t>
              </a:r>
            </a:p>
            <a:p>
              <a:pPr algn="l">
                <a:lnSpc>
                  <a:spcPts val="2250"/>
                </a:lnSpc>
              </a:pPr>
              <a:r>
                <a:rPr lang="en-US" sz="1800" dirty="0">
                  <a:solidFill>
                    <a:srgbClr val="0E243C"/>
                  </a:solidFill>
                  <a:latin typeface="Inter"/>
                  <a:ea typeface="Inter"/>
                  <a:cs typeface="Inter"/>
                  <a:sym typeface="Inter"/>
                </a:rPr>
                <a:t>           - five (5) years of </a:t>
              </a:r>
              <a:r>
                <a:rPr lang="en-US" sz="1800" b="1" dirty="0">
                  <a:solidFill>
                    <a:srgbClr val="0E243C"/>
                  </a:solidFill>
                  <a:latin typeface="Inter Bold"/>
                  <a:ea typeface="Inter Bold"/>
                  <a:cs typeface="Inter Bold"/>
                  <a:sym typeface="Inter Bold"/>
                </a:rPr>
                <a:t>ACTIVE </a:t>
              </a:r>
              <a:r>
                <a:rPr lang="en-US" sz="1800" dirty="0">
                  <a:solidFill>
                    <a:srgbClr val="0E243C"/>
                  </a:solidFill>
                  <a:latin typeface="Inter"/>
                  <a:ea typeface="Inter"/>
                  <a:cs typeface="Inter"/>
                  <a:sym typeface="Inter"/>
                </a:rPr>
                <a:t>licensure; and </a:t>
              </a:r>
            </a:p>
            <a:p>
              <a:pPr algn="l">
                <a:lnSpc>
                  <a:spcPts val="2250"/>
                </a:lnSpc>
              </a:pPr>
              <a:r>
                <a:rPr lang="en-US" sz="1800" dirty="0">
                  <a:solidFill>
                    <a:srgbClr val="0E243C"/>
                  </a:solidFill>
                  <a:latin typeface="Inter"/>
                  <a:ea typeface="Inter"/>
                  <a:cs typeface="Inter"/>
                  <a:sym typeface="Inter"/>
                </a:rPr>
                <a:t>           - five (5) years of paying </a:t>
              </a:r>
              <a:r>
                <a:rPr lang="en-US" sz="1800" b="1" dirty="0">
                  <a:solidFill>
                    <a:srgbClr val="0E243C"/>
                  </a:solidFill>
                  <a:latin typeface="Inter Bold"/>
                  <a:ea typeface="Inter Bold"/>
                  <a:cs typeface="Inter Bold"/>
                  <a:sym typeface="Inter Bold"/>
                </a:rPr>
                <a:t>NEVADA </a:t>
              </a:r>
              <a:r>
                <a:rPr lang="en-US" sz="1800" dirty="0">
                  <a:solidFill>
                    <a:srgbClr val="0E243C"/>
                  </a:solidFill>
                  <a:latin typeface="Inter"/>
                  <a:ea typeface="Inter"/>
                  <a:cs typeface="Inter"/>
                  <a:sym typeface="Inter"/>
                </a:rPr>
                <a:t>Sales &amp; Use Tax and/or Governmental </a:t>
              </a:r>
            </a:p>
            <a:p>
              <a:pPr algn="l">
                <a:lnSpc>
                  <a:spcPts val="2250"/>
                </a:lnSpc>
              </a:pPr>
              <a:r>
                <a:rPr lang="en-US" sz="1800" dirty="0">
                  <a:solidFill>
                    <a:srgbClr val="0E243C"/>
                  </a:solidFill>
                  <a:latin typeface="Inter"/>
                  <a:ea typeface="Inter"/>
                  <a:cs typeface="Inter"/>
                  <a:sym typeface="Inter"/>
                </a:rPr>
                <a:t>              Service Tax; or</a:t>
              </a:r>
            </a:p>
            <a:p>
              <a:pPr algn="l">
                <a:lnSpc>
                  <a:spcPts val="2250"/>
                </a:lnSpc>
              </a:pPr>
              <a:r>
                <a:rPr lang="en-US" sz="1800" dirty="0">
                  <a:solidFill>
                    <a:srgbClr val="0E243C"/>
                  </a:solidFill>
                  <a:latin typeface="Inter"/>
                  <a:ea typeface="Inter"/>
                  <a:cs typeface="Inter"/>
                  <a:sym typeface="Inter"/>
                </a:rPr>
                <a:t>           - obtainment of a viable, operating construction firm (see application for </a:t>
              </a:r>
            </a:p>
            <a:p>
              <a:pPr algn="l">
                <a:lnSpc>
                  <a:spcPts val="2250"/>
                </a:lnSpc>
              </a:pPr>
              <a:r>
                <a:rPr lang="en-US" sz="1800" dirty="0">
                  <a:solidFill>
                    <a:srgbClr val="0E243C"/>
                  </a:solidFill>
                  <a:latin typeface="Inter"/>
                  <a:ea typeface="Inter"/>
                  <a:cs typeface="Inter"/>
                  <a:sym typeface="Inter"/>
                </a:rPr>
                <a:t>              details)</a:t>
              </a:r>
            </a:p>
            <a:p>
              <a:pPr algn="l">
                <a:lnSpc>
                  <a:spcPts val="2250"/>
                </a:lnSpc>
              </a:pPr>
              <a:endParaRPr lang="en-US" sz="1800" dirty="0">
                <a:solidFill>
                  <a:srgbClr val="0E243C"/>
                </a:solidFill>
                <a:latin typeface="Inter"/>
                <a:ea typeface="Inter"/>
                <a:cs typeface="Inter"/>
                <a:sym typeface="Inter"/>
              </a:endParaRPr>
            </a:p>
            <a:p>
              <a:pPr marL="388622" lvl="1" indent="-194311" algn="l">
                <a:lnSpc>
                  <a:spcPts val="2250"/>
                </a:lnSpc>
                <a:buFont typeface="Arial"/>
                <a:buChar char="•"/>
              </a:pPr>
              <a:r>
                <a:rPr lang="en-US" sz="1800" dirty="0">
                  <a:solidFill>
                    <a:srgbClr val="0E243C"/>
                  </a:solidFill>
                  <a:latin typeface="Inter"/>
                  <a:ea typeface="Inter"/>
                  <a:cs typeface="Inter"/>
                  <a:sym typeface="Inter"/>
                </a:rPr>
                <a:t>Requires CPA affidavit</a:t>
              </a:r>
            </a:p>
          </p:txBody>
        </p:sp>
        <p:sp>
          <p:nvSpPr>
            <p:cNvPr id="7" name="Freeform 7"/>
            <p:cNvSpPr/>
            <p:nvPr/>
          </p:nvSpPr>
          <p:spPr>
            <a:xfrm>
              <a:off x="137040" y="4236505"/>
              <a:ext cx="700343" cy="566403"/>
            </a:xfrm>
            <a:custGeom>
              <a:avLst/>
              <a:gdLst/>
              <a:ahLst/>
              <a:cxnLst/>
              <a:rect l="l" t="t" r="r" b="b"/>
              <a:pathLst>
                <a:path w="700343" h="566403">
                  <a:moveTo>
                    <a:pt x="0" y="0"/>
                  </a:moveTo>
                  <a:lnTo>
                    <a:pt x="700343" y="0"/>
                  </a:lnTo>
                  <a:lnTo>
                    <a:pt x="700343" y="566402"/>
                  </a:lnTo>
                  <a:lnTo>
                    <a:pt x="0" y="5664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098014" y="86778"/>
              <a:ext cx="17083526" cy="525146"/>
            </a:xfrm>
            <a:prstGeom prst="rect">
              <a:avLst/>
            </a:prstGeom>
          </p:spPr>
          <p:txBody>
            <a:bodyPr lIns="0" tIns="0" rIns="0" bIns="0" rtlCol="0" anchor="t">
              <a:spAutoFit/>
            </a:bodyPr>
            <a:lstStyle/>
            <a:p>
              <a:pPr algn="l">
                <a:lnSpc>
                  <a:spcPts val="3359"/>
                </a:lnSpc>
              </a:pPr>
              <a:r>
                <a:rPr lang="en-US" sz="2399" b="1">
                  <a:solidFill>
                    <a:srgbClr val="C5882D"/>
                  </a:solidFill>
                  <a:latin typeface="Inter Bold"/>
                  <a:ea typeface="Inter Bold"/>
                  <a:cs typeface="Inter Bold"/>
                  <a:sym typeface="Inter Bold"/>
                </a:rPr>
                <a:t>Certificate of Eligibility to Receive Preference in Bidding on Public Works</a:t>
              </a:r>
            </a:p>
          </p:txBody>
        </p:sp>
      </p:grpSp>
      <p:grpSp>
        <p:nvGrpSpPr>
          <p:cNvPr id="9" name="Group 9"/>
          <p:cNvGrpSpPr/>
          <p:nvPr/>
        </p:nvGrpSpPr>
        <p:grpSpPr>
          <a:xfrm>
            <a:off x="2549363" y="0"/>
            <a:ext cx="16313048" cy="2206440"/>
            <a:chOff x="0" y="0"/>
            <a:chExt cx="21750730" cy="2941920"/>
          </a:xfrm>
        </p:grpSpPr>
        <p:sp>
          <p:nvSpPr>
            <p:cNvPr id="10" name="TextBox 10"/>
            <p:cNvSpPr txBox="1"/>
            <p:nvPr/>
          </p:nvSpPr>
          <p:spPr>
            <a:xfrm>
              <a:off x="0" y="-9525"/>
              <a:ext cx="21084361" cy="1621697"/>
            </a:xfrm>
            <a:prstGeom prst="rect">
              <a:avLst/>
            </a:prstGeom>
          </p:spPr>
          <p:txBody>
            <a:bodyPr lIns="0" tIns="0" rIns="0" bIns="0" rtlCol="0" anchor="t">
              <a:spAutoFit/>
            </a:bodyPr>
            <a:lstStyle/>
            <a:p>
              <a:pPr algn="l">
                <a:lnSpc>
                  <a:spcPts val="9540"/>
                </a:lnSpc>
              </a:pPr>
              <a:r>
                <a:rPr lang="en-US" sz="7950">
                  <a:solidFill>
                    <a:srgbClr val="0E243C"/>
                  </a:solidFill>
                  <a:latin typeface="Oswald"/>
                  <a:ea typeface="Oswald"/>
                  <a:cs typeface="Oswald"/>
                  <a:sym typeface="Oswald"/>
                </a:rPr>
                <a:t>CERTIFICATE OF ELIGIBILITY </a:t>
              </a:r>
            </a:p>
          </p:txBody>
        </p:sp>
        <p:sp>
          <p:nvSpPr>
            <p:cNvPr id="11" name="TextBox 11"/>
            <p:cNvSpPr txBox="1"/>
            <p:nvPr/>
          </p:nvSpPr>
          <p:spPr>
            <a:xfrm>
              <a:off x="13744988" y="272899"/>
              <a:ext cx="6164077" cy="1056849"/>
            </a:xfrm>
            <a:prstGeom prst="rect">
              <a:avLst/>
            </a:prstGeom>
          </p:spPr>
          <p:txBody>
            <a:bodyPr lIns="0" tIns="0" rIns="0" bIns="0" rtlCol="0" anchor="t">
              <a:spAutoFit/>
            </a:bodyPr>
            <a:lstStyle/>
            <a:p>
              <a:pPr algn="l">
                <a:lnSpc>
                  <a:spcPts val="6204"/>
                </a:lnSpc>
              </a:pPr>
              <a:r>
                <a:rPr lang="en-US" sz="5170">
                  <a:solidFill>
                    <a:srgbClr val="0E243C"/>
                  </a:solidFill>
                  <a:latin typeface="Oswald"/>
                  <a:ea typeface="Oswald"/>
                  <a:cs typeface="Oswald"/>
                  <a:sym typeface="Oswald"/>
                </a:rPr>
                <a:t>TO</a:t>
              </a:r>
            </a:p>
          </p:txBody>
        </p:sp>
        <p:sp>
          <p:nvSpPr>
            <p:cNvPr id="12" name="TextBox 12"/>
            <p:cNvSpPr txBox="1"/>
            <p:nvPr/>
          </p:nvSpPr>
          <p:spPr>
            <a:xfrm>
              <a:off x="0" y="1320223"/>
              <a:ext cx="6522642" cy="1621697"/>
            </a:xfrm>
            <a:prstGeom prst="rect">
              <a:avLst/>
            </a:prstGeom>
          </p:spPr>
          <p:txBody>
            <a:bodyPr lIns="0" tIns="0" rIns="0" bIns="0" rtlCol="0" anchor="t">
              <a:spAutoFit/>
            </a:bodyPr>
            <a:lstStyle/>
            <a:p>
              <a:pPr algn="l">
                <a:lnSpc>
                  <a:spcPts val="9540"/>
                </a:lnSpc>
              </a:pPr>
              <a:r>
                <a:rPr lang="en-US" sz="7950">
                  <a:solidFill>
                    <a:srgbClr val="0E243C"/>
                  </a:solidFill>
                  <a:latin typeface="Oswald"/>
                  <a:ea typeface="Oswald"/>
                  <a:cs typeface="Oswald"/>
                  <a:sym typeface="Oswald"/>
                </a:rPr>
                <a:t>PREFERENCE </a:t>
              </a:r>
            </a:p>
          </p:txBody>
        </p:sp>
        <p:sp>
          <p:nvSpPr>
            <p:cNvPr id="13" name="TextBox 13"/>
            <p:cNvSpPr txBox="1"/>
            <p:nvPr/>
          </p:nvSpPr>
          <p:spPr>
            <a:xfrm>
              <a:off x="6522642" y="1602647"/>
              <a:ext cx="6164077" cy="1056849"/>
            </a:xfrm>
            <a:prstGeom prst="rect">
              <a:avLst/>
            </a:prstGeom>
          </p:spPr>
          <p:txBody>
            <a:bodyPr lIns="0" tIns="0" rIns="0" bIns="0" rtlCol="0" anchor="t">
              <a:spAutoFit/>
            </a:bodyPr>
            <a:lstStyle/>
            <a:p>
              <a:pPr algn="l">
                <a:lnSpc>
                  <a:spcPts val="6204"/>
                </a:lnSpc>
              </a:pPr>
              <a:r>
                <a:rPr lang="en-US" sz="5170">
                  <a:solidFill>
                    <a:srgbClr val="0E243C"/>
                  </a:solidFill>
                  <a:latin typeface="Oswald"/>
                  <a:ea typeface="Oswald"/>
                  <a:cs typeface="Oswald"/>
                  <a:sym typeface="Oswald"/>
                </a:rPr>
                <a:t>IN</a:t>
              </a:r>
            </a:p>
          </p:txBody>
        </p:sp>
        <p:sp>
          <p:nvSpPr>
            <p:cNvPr id="14" name="TextBox 14"/>
            <p:cNvSpPr txBox="1"/>
            <p:nvPr/>
          </p:nvSpPr>
          <p:spPr>
            <a:xfrm>
              <a:off x="11941244" y="1602647"/>
              <a:ext cx="6164077" cy="1056849"/>
            </a:xfrm>
            <a:prstGeom prst="rect">
              <a:avLst/>
            </a:prstGeom>
          </p:spPr>
          <p:txBody>
            <a:bodyPr lIns="0" tIns="0" rIns="0" bIns="0" rtlCol="0" anchor="t">
              <a:spAutoFit/>
            </a:bodyPr>
            <a:lstStyle/>
            <a:p>
              <a:pPr algn="l">
                <a:lnSpc>
                  <a:spcPts val="6204"/>
                </a:lnSpc>
              </a:pPr>
              <a:r>
                <a:rPr lang="en-US" sz="5170">
                  <a:solidFill>
                    <a:srgbClr val="0E243C"/>
                  </a:solidFill>
                  <a:latin typeface="Oswald"/>
                  <a:ea typeface="Oswald"/>
                  <a:cs typeface="Oswald"/>
                  <a:sym typeface="Oswald"/>
                </a:rPr>
                <a:t>ON</a:t>
              </a:r>
            </a:p>
          </p:txBody>
        </p:sp>
        <p:sp>
          <p:nvSpPr>
            <p:cNvPr id="15" name="TextBox 15"/>
            <p:cNvSpPr txBox="1"/>
            <p:nvPr/>
          </p:nvSpPr>
          <p:spPr>
            <a:xfrm>
              <a:off x="7419342" y="1320223"/>
              <a:ext cx="6522642" cy="1621697"/>
            </a:xfrm>
            <a:prstGeom prst="rect">
              <a:avLst/>
            </a:prstGeom>
          </p:spPr>
          <p:txBody>
            <a:bodyPr lIns="0" tIns="0" rIns="0" bIns="0" rtlCol="0" anchor="t">
              <a:spAutoFit/>
            </a:bodyPr>
            <a:lstStyle/>
            <a:p>
              <a:pPr algn="l">
                <a:lnSpc>
                  <a:spcPts val="9540"/>
                </a:lnSpc>
              </a:pPr>
              <a:r>
                <a:rPr lang="en-US" sz="7950">
                  <a:solidFill>
                    <a:srgbClr val="0E243C"/>
                  </a:solidFill>
                  <a:latin typeface="Oswald"/>
                  <a:ea typeface="Oswald"/>
                  <a:cs typeface="Oswald"/>
                  <a:sym typeface="Oswald"/>
                </a:rPr>
                <a:t>BIDDING</a:t>
              </a:r>
            </a:p>
          </p:txBody>
        </p:sp>
        <p:sp>
          <p:nvSpPr>
            <p:cNvPr id="16" name="TextBox 16"/>
            <p:cNvSpPr txBox="1"/>
            <p:nvPr/>
          </p:nvSpPr>
          <p:spPr>
            <a:xfrm>
              <a:off x="13056779" y="1320223"/>
              <a:ext cx="8693951" cy="1621697"/>
            </a:xfrm>
            <a:prstGeom prst="rect">
              <a:avLst/>
            </a:prstGeom>
          </p:spPr>
          <p:txBody>
            <a:bodyPr lIns="0" tIns="0" rIns="0" bIns="0" rtlCol="0" anchor="t">
              <a:spAutoFit/>
            </a:bodyPr>
            <a:lstStyle/>
            <a:p>
              <a:pPr algn="l">
                <a:lnSpc>
                  <a:spcPts val="9540"/>
                </a:lnSpc>
              </a:pPr>
              <a:r>
                <a:rPr lang="en-US" sz="7950">
                  <a:solidFill>
                    <a:srgbClr val="0E243C"/>
                  </a:solidFill>
                  <a:latin typeface="Oswald"/>
                  <a:ea typeface="Oswald"/>
                  <a:cs typeface="Oswald"/>
                  <a:sym typeface="Oswald"/>
                </a:rPr>
                <a:t>PUBLIC WORKS</a:t>
              </a:r>
            </a:p>
          </p:txBody>
        </p:sp>
        <p:sp>
          <p:nvSpPr>
            <p:cNvPr id="17" name="TextBox 17"/>
            <p:cNvSpPr txBox="1"/>
            <p:nvPr/>
          </p:nvSpPr>
          <p:spPr>
            <a:xfrm>
              <a:off x="14800680" y="-9525"/>
              <a:ext cx="6522642" cy="1621697"/>
            </a:xfrm>
            <a:prstGeom prst="rect">
              <a:avLst/>
            </a:prstGeom>
          </p:spPr>
          <p:txBody>
            <a:bodyPr lIns="0" tIns="0" rIns="0" bIns="0" rtlCol="0" anchor="t">
              <a:spAutoFit/>
            </a:bodyPr>
            <a:lstStyle/>
            <a:p>
              <a:pPr algn="l">
                <a:lnSpc>
                  <a:spcPts val="9540"/>
                </a:lnSpc>
              </a:pPr>
              <a:r>
                <a:rPr lang="en-US" sz="7950">
                  <a:solidFill>
                    <a:srgbClr val="0E243C"/>
                  </a:solidFill>
                  <a:latin typeface="Oswald"/>
                  <a:ea typeface="Oswald"/>
                  <a:cs typeface="Oswald"/>
                  <a:sym typeface="Oswald"/>
                </a:rPr>
                <a:t>RECEIVE</a:t>
              </a:r>
            </a:p>
          </p:txBody>
        </p:sp>
      </p:grpSp>
      <p:sp>
        <p:nvSpPr>
          <p:cNvPr id="18" name="Freeform 18"/>
          <p:cNvSpPr/>
          <p:nvPr/>
        </p:nvSpPr>
        <p:spPr>
          <a:xfrm>
            <a:off x="12532735" y="3053742"/>
            <a:ext cx="5448576" cy="7099122"/>
          </a:xfrm>
          <a:custGeom>
            <a:avLst/>
            <a:gdLst/>
            <a:ahLst/>
            <a:cxnLst/>
            <a:rect l="l" t="t" r="r" b="b"/>
            <a:pathLst>
              <a:path w="5448576" h="7099122">
                <a:moveTo>
                  <a:pt x="0" y="0"/>
                </a:moveTo>
                <a:lnTo>
                  <a:pt x="5448576" y="0"/>
                </a:lnTo>
                <a:lnTo>
                  <a:pt x="5448576" y="7099122"/>
                </a:lnTo>
                <a:lnTo>
                  <a:pt x="0" y="7099122"/>
                </a:lnTo>
                <a:lnTo>
                  <a:pt x="0" y="0"/>
                </a:lnTo>
                <a:close/>
              </a:path>
            </a:pathLst>
          </a:custGeom>
          <a:blipFill>
            <a:blip r:embed="rId7"/>
            <a:stretch>
              <a:fillRect/>
            </a:stretch>
          </a:blipFill>
        </p:spPr>
      </p:sp>
      <p:sp>
        <p:nvSpPr>
          <p:cNvPr id="19" name="Freeform 19"/>
          <p:cNvSpPr/>
          <p:nvPr/>
        </p:nvSpPr>
        <p:spPr>
          <a:xfrm>
            <a:off x="12685135" y="3206142"/>
            <a:ext cx="5448576" cy="7099122"/>
          </a:xfrm>
          <a:custGeom>
            <a:avLst/>
            <a:gdLst/>
            <a:ahLst/>
            <a:cxnLst/>
            <a:rect l="l" t="t" r="r" b="b"/>
            <a:pathLst>
              <a:path w="5448576" h="7099122">
                <a:moveTo>
                  <a:pt x="0" y="0"/>
                </a:moveTo>
                <a:lnTo>
                  <a:pt x="5448576" y="0"/>
                </a:lnTo>
                <a:lnTo>
                  <a:pt x="5448576" y="7099122"/>
                </a:lnTo>
                <a:lnTo>
                  <a:pt x="0" y="7099122"/>
                </a:lnTo>
                <a:lnTo>
                  <a:pt x="0" y="0"/>
                </a:lnTo>
                <a:close/>
              </a:path>
            </a:pathLst>
          </a:custGeom>
          <a:blipFill>
            <a:blip r:embed="rId7"/>
            <a:stretch>
              <a:fillRect/>
            </a:stretch>
          </a:blipFill>
        </p:spPr>
      </p:sp>
      <p:grpSp>
        <p:nvGrpSpPr>
          <p:cNvPr id="20" name="Group 20"/>
          <p:cNvGrpSpPr/>
          <p:nvPr/>
        </p:nvGrpSpPr>
        <p:grpSpPr>
          <a:xfrm>
            <a:off x="5766" y="8309219"/>
            <a:ext cx="2045867" cy="1976880"/>
            <a:chOff x="0" y="0"/>
            <a:chExt cx="2727823" cy="2635840"/>
          </a:xfrm>
        </p:grpSpPr>
        <p:sp>
          <p:nvSpPr>
            <p:cNvPr id="21" name="Freeform 21"/>
            <p:cNvSpPr/>
            <p:nvPr/>
          </p:nvSpPr>
          <p:spPr>
            <a:xfrm>
              <a:off x="0" y="0"/>
              <a:ext cx="2727823" cy="2635840"/>
            </a:xfrm>
            <a:custGeom>
              <a:avLst/>
              <a:gdLst/>
              <a:ahLst/>
              <a:cxnLst/>
              <a:rect l="l" t="t" r="r" b="b"/>
              <a:pathLst>
                <a:path w="2727823" h="2635840">
                  <a:moveTo>
                    <a:pt x="0" y="0"/>
                  </a:moveTo>
                  <a:lnTo>
                    <a:pt x="2727823" y="0"/>
                  </a:lnTo>
                  <a:lnTo>
                    <a:pt x="2727823" y="2635840"/>
                  </a:lnTo>
                  <a:lnTo>
                    <a:pt x="0" y="2635840"/>
                  </a:lnTo>
                  <a:lnTo>
                    <a:pt x="0" y="0"/>
                  </a:lnTo>
                  <a:close/>
                </a:path>
              </a:pathLst>
            </a:custGeom>
            <a:blipFill>
              <a:blip r:embed="rId11"/>
              <a:stretch>
                <a:fillRect t="-1744" b="-1744"/>
              </a:stretch>
            </a:blipFill>
          </p:spPr>
        </p:sp>
        <p:sp>
          <p:nvSpPr>
            <p:cNvPr id="22" name="TextBox 22"/>
            <p:cNvSpPr txBox="1"/>
            <p:nvPr/>
          </p:nvSpPr>
          <p:spPr>
            <a:xfrm>
              <a:off x="1363911" y="972211"/>
              <a:ext cx="705040" cy="299718"/>
            </a:xfrm>
            <a:prstGeom prst="rect">
              <a:avLst/>
            </a:prstGeom>
          </p:spPr>
          <p:txBody>
            <a:bodyPr lIns="0" tIns="0" rIns="0" bIns="0" rtlCol="0" anchor="t">
              <a:spAutoFit/>
            </a:bodyPr>
            <a:lstStyle/>
            <a:p>
              <a:pPr algn="l">
                <a:lnSpc>
                  <a:spcPts val="1916"/>
                </a:lnSpc>
              </a:pPr>
              <a:r>
                <a:rPr lang="en-US" sz="1368" b="1">
                  <a:solidFill>
                    <a:srgbClr val="FFFAEC"/>
                  </a:solidFill>
                  <a:latin typeface="Inter Bold"/>
                  <a:ea typeface="Inter Bold"/>
                  <a:cs typeface="Inter Bold"/>
                  <a:sym typeface="Inter Bold"/>
                </a:rPr>
                <a:t>18</a:t>
              </a:r>
            </a:p>
          </p:txBody>
        </p:sp>
      </p:grpSp>
      <p:pic>
        <p:nvPicPr>
          <p:cNvPr id="58" name="Audio 57">
            <a:hlinkClick r:id="" action="ppaction://media"/>
            <a:extLst>
              <a:ext uri="{FF2B5EF4-FFF2-40B4-BE49-F238E27FC236}">
                <a16:creationId xmlns:a16="http://schemas.microsoft.com/office/drawing/2014/main" id="{927E3B54-8207-528A-69FB-77B87B867650}"/>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34540">
        <p:fade/>
      </p:transition>
    </mc:Choice>
    <mc:Fallback xmlns="">
      <p:transition spd="med" advTm="345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E38EAB46-C5DD-4326-A89D-AACD61A3EA6C}"/>
              </a:ext>
            </a:extLst>
          </p:cNvPr>
          <p:cNvSpPr/>
          <p:nvPr/>
        </p:nvSpPr>
        <p:spPr>
          <a:xfrm rot="-5400000">
            <a:off x="-3840442" y="3784835"/>
            <a:ext cx="10305263" cy="2697265"/>
          </a:xfrm>
          <a:custGeom>
            <a:avLst/>
            <a:gdLst/>
            <a:ahLst/>
            <a:cxnLst/>
            <a:rect l="l" t="t" r="r" b="b"/>
            <a:pathLst>
              <a:path w="22005570" h="8472144">
                <a:moveTo>
                  <a:pt x="0" y="0"/>
                </a:moveTo>
                <a:lnTo>
                  <a:pt x="22005570" y="0"/>
                </a:lnTo>
                <a:lnTo>
                  <a:pt x="22005570" y="8472144"/>
                </a:lnTo>
                <a:lnTo>
                  <a:pt x="0" y="8472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 name="Group 2"/>
          <p:cNvGrpSpPr/>
          <p:nvPr/>
        </p:nvGrpSpPr>
        <p:grpSpPr>
          <a:xfrm>
            <a:off x="2062632" y="3247732"/>
            <a:ext cx="10052407" cy="4389942"/>
            <a:chOff x="0" y="0"/>
            <a:chExt cx="13403209" cy="5853257"/>
          </a:xfrm>
        </p:grpSpPr>
        <p:sp>
          <p:nvSpPr>
            <p:cNvPr id="3" name="Freeform 3"/>
            <p:cNvSpPr/>
            <p:nvPr/>
          </p:nvSpPr>
          <p:spPr>
            <a:xfrm>
              <a:off x="0" y="0"/>
              <a:ext cx="974424" cy="788065"/>
            </a:xfrm>
            <a:custGeom>
              <a:avLst/>
              <a:gdLst/>
              <a:ahLst/>
              <a:cxnLst/>
              <a:rect l="l" t="t" r="r" b="b"/>
              <a:pathLst>
                <a:path w="974424" h="788065">
                  <a:moveTo>
                    <a:pt x="0" y="0"/>
                  </a:moveTo>
                  <a:lnTo>
                    <a:pt x="974424" y="0"/>
                  </a:lnTo>
                  <a:lnTo>
                    <a:pt x="974424" y="788065"/>
                  </a:lnTo>
                  <a:lnTo>
                    <a:pt x="0" y="7880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TextBox 4"/>
            <p:cNvSpPr txBox="1"/>
            <p:nvPr/>
          </p:nvSpPr>
          <p:spPr>
            <a:xfrm>
              <a:off x="1178343" y="85634"/>
              <a:ext cx="12224866" cy="525146"/>
            </a:xfrm>
            <a:prstGeom prst="rect">
              <a:avLst/>
            </a:prstGeom>
          </p:spPr>
          <p:txBody>
            <a:bodyPr lIns="0" tIns="0" rIns="0" bIns="0" rtlCol="0" anchor="t">
              <a:spAutoFit/>
            </a:bodyPr>
            <a:lstStyle/>
            <a:p>
              <a:pPr algn="l">
                <a:lnSpc>
                  <a:spcPts val="3359"/>
                </a:lnSpc>
              </a:pPr>
              <a:r>
                <a:rPr lang="en-US" sz="2399" b="1">
                  <a:solidFill>
                    <a:srgbClr val="C5882D"/>
                  </a:solidFill>
                  <a:latin typeface="Inter Bold"/>
                  <a:ea typeface="Inter Bold"/>
                  <a:cs typeface="Inter Bold"/>
                  <a:sym typeface="Inter Bold"/>
                </a:rPr>
                <a:t> </a:t>
              </a:r>
              <a:r>
                <a:rPr lang="en-US" sz="2399" b="1">
                  <a:solidFill>
                    <a:srgbClr val="CC0000"/>
                  </a:solidFill>
                  <a:latin typeface="Inter Bold"/>
                  <a:ea typeface="Inter Bold"/>
                  <a:cs typeface="Inter Bold"/>
                  <a:sym typeface="Inter Bold"/>
                </a:rPr>
                <a:t>INACTIVATE </a:t>
              </a:r>
              <a:r>
                <a:rPr lang="en-US" sz="2399" b="1">
                  <a:solidFill>
                    <a:srgbClr val="C5882D"/>
                  </a:solidFill>
                  <a:latin typeface="Inter Bold"/>
                  <a:ea typeface="Inter Bold"/>
                  <a:cs typeface="Inter Bold"/>
                  <a:sym typeface="Inter Bold"/>
                </a:rPr>
                <a:t>an ACTIVE License</a:t>
              </a:r>
            </a:p>
          </p:txBody>
        </p:sp>
        <p:sp>
          <p:nvSpPr>
            <p:cNvPr id="5" name="TextBox 5"/>
            <p:cNvSpPr txBox="1"/>
            <p:nvPr/>
          </p:nvSpPr>
          <p:spPr>
            <a:xfrm>
              <a:off x="974424" y="818459"/>
              <a:ext cx="10207542" cy="5034798"/>
            </a:xfrm>
            <a:prstGeom prst="rect">
              <a:avLst/>
            </a:prstGeom>
          </p:spPr>
          <p:txBody>
            <a:bodyPr lIns="0" tIns="0" rIns="0" bIns="0" rtlCol="0" anchor="t">
              <a:spAutoFit/>
            </a:bodyPr>
            <a:lstStyle/>
            <a:p>
              <a:pPr algn="l">
                <a:lnSpc>
                  <a:spcPts val="2331"/>
                </a:lnSpc>
              </a:pPr>
              <a:r>
                <a:rPr lang="en-US" sz="2100" dirty="0">
                  <a:solidFill>
                    <a:srgbClr val="0E243C"/>
                  </a:solidFill>
                  <a:latin typeface="Inter"/>
                  <a:ea typeface="Inter"/>
                  <a:cs typeface="Inter"/>
                  <a:sym typeface="Inter"/>
                </a:rPr>
                <a:t>Application: </a:t>
              </a:r>
              <a:r>
                <a:rPr lang="en-US" sz="2100" dirty="0">
                  <a:solidFill>
                    <a:srgbClr val="004AAD"/>
                  </a:solidFill>
                  <a:latin typeface="Inter"/>
                  <a:ea typeface="Inter"/>
                  <a:cs typeface="Inter"/>
                  <a:sym typeface="Inter"/>
                </a:rPr>
                <a:t> </a:t>
              </a:r>
              <a:r>
                <a:rPr lang="en-US" sz="2100" u="sng" dirty="0">
                  <a:solidFill>
                    <a:srgbClr val="004AAD"/>
                  </a:solidFill>
                  <a:latin typeface="Inter"/>
                  <a:ea typeface="Inter"/>
                  <a:cs typeface="Inter"/>
                  <a:sym typeface="Inter"/>
                  <a:hlinkClick r:id="rId9"/>
                </a:rPr>
                <a:t>Inactivate an Active License</a:t>
              </a:r>
              <a:endParaRPr lang="en-US" sz="2100" u="sng" dirty="0">
                <a:solidFill>
                  <a:srgbClr val="004AAD"/>
                </a:solidFill>
                <a:latin typeface="Inter"/>
                <a:ea typeface="Inter"/>
                <a:cs typeface="Inter"/>
                <a:sym typeface="Inter"/>
              </a:endParaRPr>
            </a:p>
            <a:p>
              <a:pPr algn="l">
                <a:lnSpc>
                  <a:spcPts val="2331"/>
                </a:lnSpc>
              </a:pPr>
              <a:endParaRPr lang="en-US" sz="2100" u="sng" dirty="0">
                <a:solidFill>
                  <a:srgbClr val="004AAD"/>
                </a:solidFill>
                <a:latin typeface="Inter"/>
                <a:ea typeface="Inter"/>
                <a:cs typeface="Inter"/>
                <a:sym typeface="Inter"/>
              </a:endParaRPr>
            </a:p>
            <a:p>
              <a:pPr marL="431801" lvl="1" indent="-215900" algn="l">
                <a:lnSpc>
                  <a:spcPts val="2500"/>
                </a:lnSpc>
                <a:buFont typeface="Arial"/>
                <a:buChar char="•"/>
              </a:pPr>
              <a:r>
                <a:rPr lang="en-US" sz="2000" dirty="0">
                  <a:solidFill>
                    <a:srgbClr val="0E243C"/>
                  </a:solidFill>
                  <a:latin typeface="Inter"/>
                  <a:ea typeface="Inter"/>
                  <a:cs typeface="Inter"/>
                  <a:sym typeface="Inter"/>
                </a:rPr>
                <a:t>No application fee; </a:t>
              </a:r>
              <a:r>
                <a:rPr lang="en-US" sz="2000" b="1" dirty="0">
                  <a:solidFill>
                    <a:srgbClr val="0E243C"/>
                  </a:solidFill>
                  <a:latin typeface="Inter Bold"/>
                  <a:ea typeface="Inter Bold"/>
                  <a:cs typeface="Inter Bold"/>
                  <a:sym typeface="Inter Bold"/>
                </a:rPr>
                <a:t>however</a:t>
              </a:r>
              <a:r>
                <a:rPr lang="en-US" sz="2000" dirty="0">
                  <a:solidFill>
                    <a:srgbClr val="0E243C"/>
                  </a:solidFill>
                  <a:latin typeface="Inter"/>
                  <a:ea typeface="Inter"/>
                  <a:cs typeface="Inter"/>
                  <a:sym typeface="Inter"/>
                </a:rPr>
                <a:t>, 50% of active renewal fee due at the time of renewal</a:t>
              </a:r>
            </a:p>
            <a:p>
              <a:pPr marL="431801" lvl="1" indent="-215900" algn="l">
                <a:lnSpc>
                  <a:spcPts val="2500"/>
                </a:lnSpc>
                <a:buFont typeface="Arial"/>
                <a:buChar char="•"/>
              </a:pPr>
              <a:r>
                <a:rPr lang="en-US" sz="2000" dirty="0">
                  <a:solidFill>
                    <a:srgbClr val="0E243C"/>
                  </a:solidFill>
                  <a:latin typeface="Inter"/>
                  <a:ea typeface="Inter"/>
                  <a:cs typeface="Inter"/>
                  <a:sym typeface="Inter"/>
                </a:rPr>
                <a:t>Valid for up to eight (8) years</a:t>
              </a:r>
            </a:p>
            <a:p>
              <a:pPr marL="431801" lvl="1" indent="-215900" algn="l">
                <a:lnSpc>
                  <a:spcPts val="2500"/>
                </a:lnSpc>
                <a:buFont typeface="Arial"/>
                <a:buChar char="•"/>
              </a:pPr>
              <a:r>
                <a:rPr lang="en-US" sz="2000" dirty="0">
                  <a:solidFill>
                    <a:srgbClr val="0E243C"/>
                  </a:solidFill>
                  <a:latin typeface="Inter"/>
                  <a:ea typeface="Inter"/>
                  <a:cs typeface="Inter"/>
                  <a:sym typeface="Inter"/>
                </a:rPr>
                <a:t>Residential Recovery Fund contribution not required while inactive</a:t>
              </a:r>
            </a:p>
            <a:p>
              <a:pPr marL="431801" lvl="1" indent="-215900" algn="l">
                <a:lnSpc>
                  <a:spcPts val="2500"/>
                </a:lnSpc>
                <a:buFont typeface="Arial"/>
                <a:buChar char="•"/>
              </a:pPr>
              <a:r>
                <a:rPr lang="en-US" sz="2000" dirty="0">
                  <a:solidFill>
                    <a:srgbClr val="0E243C"/>
                  </a:solidFill>
                  <a:latin typeface="Inter"/>
                  <a:ea typeface="Inter"/>
                  <a:cs typeface="Inter"/>
                  <a:sym typeface="Inter"/>
                </a:rPr>
                <a:t>Retain </a:t>
              </a:r>
              <a:r>
                <a:rPr lang="en-US" sz="2000" b="1" dirty="0">
                  <a:solidFill>
                    <a:srgbClr val="0E243C"/>
                  </a:solidFill>
                  <a:latin typeface="Inter Bold"/>
                  <a:ea typeface="Inter Bold"/>
                  <a:cs typeface="Inter Bold"/>
                  <a:sym typeface="Inter Bold"/>
                </a:rPr>
                <a:t>ACTIVE </a:t>
              </a:r>
              <a:r>
                <a:rPr lang="en-US" sz="2000" dirty="0">
                  <a:solidFill>
                    <a:srgbClr val="0E243C"/>
                  </a:solidFill>
                  <a:latin typeface="Inter"/>
                  <a:ea typeface="Inter"/>
                  <a:cs typeface="Inter"/>
                  <a:sym typeface="Inter"/>
                </a:rPr>
                <a:t>status with the Nevada Secretary of State</a:t>
              </a:r>
            </a:p>
            <a:p>
              <a:pPr marL="431801" lvl="1" indent="-215900" algn="l">
                <a:lnSpc>
                  <a:spcPts val="2500"/>
                </a:lnSpc>
                <a:buFont typeface="Arial"/>
                <a:buChar char="•"/>
              </a:pPr>
              <a:r>
                <a:rPr lang="en-US" sz="2000" dirty="0">
                  <a:solidFill>
                    <a:srgbClr val="0E243C"/>
                  </a:solidFill>
                  <a:latin typeface="Inter"/>
                  <a:ea typeface="Inter"/>
                  <a:cs typeface="Inter"/>
                  <a:sym typeface="Inter"/>
                </a:rPr>
                <a:t>Bond not required</a:t>
              </a:r>
            </a:p>
            <a:p>
              <a:pPr marL="431801" lvl="1" indent="-215900" algn="l">
                <a:lnSpc>
                  <a:spcPts val="2500"/>
                </a:lnSpc>
                <a:buFont typeface="Arial"/>
                <a:buChar char="•"/>
              </a:pPr>
              <a:r>
                <a:rPr lang="en-US" sz="2000" dirty="0">
                  <a:solidFill>
                    <a:srgbClr val="0E243C"/>
                  </a:solidFill>
                  <a:latin typeface="Inter"/>
                  <a:ea typeface="Inter"/>
                  <a:cs typeface="Inter"/>
                  <a:sym typeface="Inter"/>
                </a:rPr>
                <a:t>Workers’ Compensation insurance not required</a:t>
              </a:r>
            </a:p>
            <a:p>
              <a:pPr marL="431801" lvl="1" indent="-215900" algn="l">
                <a:lnSpc>
                  <a:spcPts val="2500"/>
                </a:lnSpc>
                <a:buFont typeface="Arial"/>
                <a:buChar char="•"/>
              </a:pPr>
              <a:r>
                <a:rPr lang="en-US" sz="2000" b="1" dirty="0">
                  <a:solidFill>
                    <a:srgbClr val="0E243C"/>
                  </a:solidFill>
                  <a:latin typeface="Inter Bold"/>
                  <a:ea typeface="Inter Bold"/>
                  <a:cs typeface="Inter Bold"/>
                  <a:sym typeface="Inter Bold"/>
                </a:rPr>
                <a:t>Cannot enter into contracts or perform construction while on inactive status</a:t>
              </a:r>
            </a:p>
          </p:txBody>
        </p:sp>
      </p:grpSp>
      <p:sp>
        <p:nvSpPr>
          <p:cNvPr id="6" name="TextBox 6"/>
          <p:cNvSpPr txBox="1"/>
          <p:nvPr/>
        </p:nvSpPr>
        <p:spPr>
          <a:xfrm>
            <a:off x="2946389" y="114300"/>
            <a:ext cx="15083389" cy="2609850"/>
          </a:xfrm>
          <a:prstGeom prst="rect">
            <a:avLst/>
          </a:prstGeom>
        </p:spPr>
        <p:txBody>
          <a:bodyPr lIns="0" tIns="0" rIns="0" bIns="0" rtlCol="0" anchor="t">
            <a:spAutoFit/>
          </a:bodyPr>
          <a:lstStyle/>
          <a:p>
            <a:pPr algn="l">
              <a:lnSpc>
                <a:spcPts val="10296"/>
              </a:lnSpc>
            </a:pPr>
            <a:r>
              <a:rPr lang="en-US" sz="8580" b="1" dirty="0">
                <a:solidFill>
                  <a:srgbClr val="0E243C"/>
                </a:solidFill>
                <a:latin typeface="Oswald Bold"/>
                <a:ea typeface="Oswald Bold"/>
                <a:cs typeface="Oswald Bold"/>
                <a:sym typeface="Oswald Bold"/>
              </a:rPr>
              <a:t>IN</a:t>
            </a:r>
            <a:r>
              <a:rPr lang="en-US" sz="8580" dirty="0">
                <a:solidFill>
                  <a:srgbClr val="0E243C"/>
                </a:solidFill>
                <a:latin typeface="Oswald"/>
                <a:ea typeface="Oswald"/>
                <a:cs typeface="Oswald"/>
                <a:sym typeface="Oswald"/>
              </a:rPr>
              <a:t>ACTIVATE</a:t>
            </a:r>
          </a:p>
          <a:p>
            <a:pPr algn="l">
              <a:lnSpc>
                <a:spcPts val="10296"/>
              </a:lnSpc>
            </a:pPr>
            <a:r>
              <a:rPr lang="en-US" sz="8580" dirty="0">
                <a:solidFill>
                  <a:srgbClr val="0E243C"/>
                </a:solidFill>
                <a:latin typeface="Oswald"/>
                <a:ea typeface="Oswald"/>
                <a:cs typeface="Oswald"/>
                <a:sym typeface="Oswald"/>
              </a:rPr>
              <a:t>A LICENSE</a:t>
            </a:r>
          </a:p>
        </p:txBody>
      </p:sp>
      <p:sp>
        <p:nvSpPr>
          <p:cNvPr id="8" name="Freeform 8"/>
          <p:cNvSpPr/>
          <p:nvPr/>
        </p:nvSpPr>
        <p:spPr>
          <a:xfrm>
            <a:off x="10646689" y="460272"/>
            <a:ext cx="7165339" cy="9366456"/>
          </a:xfrm>
          <a:custGeom>
            <a:avLst/>
            <a:gdLst/>
            <a:ahLst/>
            <a:cxnLst/>
            <a:rect l="l" t="t" r="r" b="b"/>
            <a:pathLst>
              <a:path w="7165339" h="9366456">
                <a:moveTo>
                  <a:pt x="0" y="0"/>
                </a:moveTo>
                <a:lnTo>
                  <a:pt x="7165339" y="0"/>
                </a:lnTo>
                <a:lnTo>
                  <a:pt x="7165339" y="9366456"/>
                </a:lnTo>
                <a:lnTo>
                  <a:pt x="0" y="9366456"/>
                </a:lnTo>
                <a:lnTo>
                  <a:pt x="0" y="0"/>
                </a:lnTo>
                <a:close/>
              </a:path>
            </a:pathLst>
          </a:custGeom>
          <a:blipFill>
            <a:blip r:embed="rId10"/>
            <a:stretch>
              <a:fillRect/>
            </a:stretch>
          </a:blipFill>
        </p:spPr>
      </p:sp>
      <p:sp>
        <p:nvSpPr>
          <p:cNvPr id="9" name="Freeform 9"/>
          <p:cNvSpPr/>
          <p:nvPr/>
        </p:nvSpPr>
        <p:spPr>
          <a:xfrm>
            <a:off x="10799089" y="612672"/>
            <a:ext cx="7165339" cy="9366456"/>
          </a:xfrm>
          <a:custGeom>
            <a:avLst/>
            <a:gdLst/>
            <a:ahLst/>
            <a:cxnLst/>
            <a:rect l="l" t="t" r="r" b="b"/>
            <a:pathLst>
              <a:path w="7165339" h="9366456">
                <a:moveTo>
                  <a:pt x="0" y="0"/>
                </a:moveTo>
                <a:lnTo>
                  <a:pt x="7165339" y="0"/>
                </a:lnTo>
                <a:lnTo>
                  <a:pt x="7165339" y="9366456"/>
                </a:lnTo>
                <a:lnTo>
                  <a:pt x="0" y="9366456"/>
                </a:lnTo>
                <a:lnTo>
                  <a:pt x="0" y="0"/>
                </a:lnTo>
                <a:close/>
              </a:path>
            </a:pathLst>
          </a:custGeom>
          <a:blipFill>
            <a:blip r:embed="rId10"/>
            <a:stretch>
              <a:fillRect/>
            </a:stretch>
          </a:blipFill>
        </p:spPr>
      </p:sp>
      <p:grpSp>
        <p:nvGrpSpPr>
          <p:cNvPr id="10" name="Group 10"/>
          <p:cNvGrpSpPr/>
          <p:nvPr/>
        </p:nvGrpSpPr>
        <p:grpSpPr>
          <a:xfrm>
            <a:off x="5766" y="8309219"/>
            <a:ext cx="2045867" cy="1976880"/>
            <a:chOff x="0" y="0"/>
            <a:chExt cx="2727823" cy="2635840"/>
          </a:xfrm>
        </p:grpSpPr>
        <p:sp>
          <p:nvSpPr>
            <p:cNvPr id="11" name="Freeform 11"/>
            <p:cNvSpPr/>
            <p:nvPr/>
          </p:nvSpPr>
          <p:spPr>
            <a:xfrm>
              <a:off x="0" y="0"/>
              <a:ext cx="2727823" cy="2635840"/>
            </a:xfrm>
            <a:custGeom>
              <a:avLst/>
              <a:gdLst/>
              <a:ahLst/>
              <a:cxnLst/>
              <a:rect l="l" t="t" r="r" b="b"/>
              <a:pathLst>
                <a:path w="2727823" h="2635840">
                  <a:moveTo>
                    <a:pt x="0" y="0"/>
                  </a:moveTo>
                  <a:lnTo>
                    <a:pt x="2727823" y="0"/>
                  </a:lnTo>
                  <a:lnTo>
                    <a:pt x="2727823" y="2635840"/>
                  </a:lnTo>
                  <a:lnTo>
                    <a:pt x="0" y="2635840"/>
                  </a:lnTo>
                  <a:lnTo>
                    <a:pt x="0" y="0"/>
                  </a:lnTo>
                  <a:close/>
                </a:path>
              </a:pathLst>
            </a:custGeom>
            <a:blipFill>
              <a:blip r:embed="rId11"/>
              <a:stretch>
                <a:fillRect t="-1744" b="-1744"/>
              </a:stretch>
            </a:blipFill>
          </p:spPr>
        </p:sp>
        <p:sp>
          <p:nvSpPr>
            <p:cNvPr id="12" name="TextBox 12"/>
            <p:cNvSpPr txBox="1"/>
            <p:nvPr/>
          </p:nvSpPr>
          <p:spPr>
            <a:xfrm>
              <a:off x="1363911" y="972211"/>
              <a:ext cx="705040" cy="299718"/>
            </a:xfrm>
            <a:prstGeom prst="rect">
              <a:avLst/>
            </a:prstGeom>
          </p:spPr>
          <p:txBody>
            <a:bodyPr lIns="0" tIns="0" rIns="0" bIns="0" rtlCol="0" anchor="t">
              <a:spAutoFit/>
            </a:bodyPr>
            <a:lstStyle/>
            <a:p>
              <a:pPr algn="l">
                <a:lnSpc>
                  <a:spcPts val="1916"/>
                </a:lnSpc>
              </a:pPr>
              <a:r>
                <a:rPr lang="en-US" sz="1368" b="1">
                  <a:solidFill>
                    <a:srgbClr val="FFFAEC"/>
                  </a:solidFill>
                  <a:latin typeface="Inter Bold"/>
                  <a:ea typeface="Inter Bold"/>
                  <a:cs typeface="Inter Bold"/>
                  <a:sym typeface="Inter Bold"/>
                </a:rPr>
                <a:t>19</a:t>
              </a:r>
            </a:p>
          </p:txBody>
        </p:sp>
      </p:grpSp>
      <p:pic>
        <p:nvPicPr>
          <p:cNvPr id="39" name="Audio 38">
            <a:hlinkClick r:id="" action="ppaction://media"/>
            <a:extLst>
              <a:ext uri="{FF2B5EF4-FFF2-40B4-BE49-F238E27FC236}">
                <a16:creationId xmlns:a16="http://schemas.microsoft.com/office/drawing/2014/main" id="{456DB3C7-808B-F8B5-2C8F-A2DB639FD964}"/>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6770">
        <p:fade/>
      </p:transition>
    </mc:Choice>
    <mc:Fallback xmlns="">
      <p:transition spd="med" advTm="26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11901700" y="3839147"/>
            <a:ext cx="10287000" cy="2608706"/>
          </a:xfrm>
          <a:custGeom>
            <a:avLst/>
            <a:gdLst/>
            <a:ahLst/>
            <a:cxnLst/>
            <a:rect l="l" t="t" r="r" b="b"/>
            <a:pathLst>
              <a:path w="11919913" h="3605774">
                <a:moveTo>
                  <a:pt x="11919913" y="3605773"/>
                </a:moveTo>
                <a:lnTo>
                  <a:pt x="0" y="3605773"/>
                </a:lnTo>
                <a:lnTo>
                  <a:pt x="0" y="0"/>
                </a:lnTo>
                <a:lnTo>
                  <a:pt x="11919913" y="0"/>
                </a:lnTo>
                <a:lnTo>
                  <a:pt x="11919913" y="3605773"/>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338526" y="787828"/>
            <a:ext cx="8288313" cy="2609850"/>
          </a:xfrm>
          <a:prstGeom prst="rect">
            <a:avLst/>
          </a:prstGeom>
        </p:spPr>
        <p:txBody>
          <a:bodyPr lIns="0" tIns="0" rIns="0" bIns="0" rtlCol="0" anchor="t">
            <a:spAutoFit/>
          </a:bodyPr>
          <a:lstStyle/>
          <a:p>
            <a:pPr algn="l">
              <a:lnSpc>
                <a:spcPts val="10296"/>
              </a:lnSpc>
            </a:pPr>
            <a:r>
              <a:rPr lang="en-US" sz="8580">
                <a:solidFill>
                  <a:srgbClr val="0E243C"/>
                </a:solidFill>
                <a:latin typeface="Oswald"/>
                <a:ea typeface="Oswald"/>
                <a:cs typeface="Oswald"/>
                <a:sym typeface="Oswald"/>
              </a:rPr>
              <a:t>ACCESSING MATERIALS</a:t>
            </a:r>
          </a:p>
        </p:txBody>
      </p:sp>
      <p:grpSp>
        <p:nvGrpSpPr>
          <p:cNvPr id="4" name="Group 4"/>
          <p:cNvGrpSpPr/>
          <p:nvPr/>
        </p:nvGrpSpPr>
        <p:grpSpPr>
          <a:xfrm>
            <a:off x="5115457" y="1560756"/>
            <a:ext cx="9637225" cy="1063995"/>
            <a:chOff x="0" y="0"/>
            <a:chExt cx="12849634" cy="1418659"/>
          </a:xfrm>
        </p:grpSpPr>
        <p:sp>
          <p:nvSpPr>
            <p:cNvPr id="5" name="Freeform 5"/>
            <p:cNvSpPr/>
            <p:nvPr/>
          </p:nvSpPr>
          <p:spPr>
            <a:xfrm>
              <a:off x="0" y="0"/>
              <a:ext cx="741807" cy="838200"/>
            </a:xfrm>
            <a:custGeom>
              <a:avLst/>
              <a:gdLst/>
              <a:ahLst/>
              <a:cxnLst/>
              <a:rect l="l" t="t" r="r" b="b"/>
              <a:pathLst>
                <a:path w="741807" h="838200">
                  <a:moveTo>
                    <a:pt x="0" y="0"/>
                  </a:moveTo>
                  <a:lnTo>
                    <a:pt x="741807" y="0"/>
                  </a:lnTo>
                  <a:lnTo>
                    <a:pt x="741807" y="838200"/>
                  </a:lnTo>
                  <a:lnTo>
                    <a:pt x="0" y="838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027686" y="-9525"/>
              <a:ext cx="11821948" cy="847725"/>
            </a:xfrm>
            <a:prstGeom prst="rect">
              <a:avLst/>
            </a:prstGeom>
          </p:spPr>
          <p:txBody>
            <a:bodyPr lIns="0" tIns="0" rIns="0" bIns="0" rtlCol="0" anchor="t">
              <a:spAutoFit/>
            </a:bodyPr>
            <a:lstStyle/>
            <a:p>
              <a:pPr algn="just">
                <a:lnSpc>
                  <a:spcPts val="2520"/>
                </a:lnSpc>
              </a:pPr>
              <a:r>
                <a:rPr lang="en-US" sz="2100">
                  <a:solidFill>
                    <a:srgbClr val="0E243C"/>
                  </a:solidFill>
                  <a:latin typeface="Inter"/>
                  <a:ea typeface="Inter"/>
                  <a:cs typeface="Inter"/>
                  <a:sym typeface="Inter"/>
                </a:rPr>
                <a:t>You can download today’s presentation, along with the application/request forms, by visiting the Board’s website:</a:t>
              </a:r>
            </a:p>
          </p:txBody>
        </p:sp>
        <p:sp>
          <p:nvSpPr>
            <p:cNvPr id="7" name="TextBox 7"/>
            <p:cNvSpPr txBox="1"/>
            <p:nvPr/>
          </p:nvSpPr>
          <p:spPr>
            <a:xfrm>
              <a:off x="4272867" y="990034"/>
              <a:ext cx="3417148" cy="428625"/>
            </a:xfrm>
            <a:prstGeom prst="rect">
              <a:avLst/>
            </a:prstGeom>
          </p:spPr>
          <p:txBody>
            <a:bodyPr lIns="0" tIns="0" rIns="0" bIns="0" rtlCol="0" anchor="t">
              <a:spAutoFit/>
            </a:bodyPr>
            <a:lstStyle/>
            <a:p>
              <a:pPr algn="l">
                <a:lnSpc>
                  <a:spcPts val="2520"/>
                </a:lnSpc>
              </a:pPr>
              <a:r>
                <a:rPr lang="en-US" sz="2100" u="sng" dirty="0">
                  <a:solidFill>
                    <a:srgbClr val="004AAD"/>
                  </a:solidFill>
                  <a:latin typeface="Inter"/>
                  <a:ea typeface="Inter"/>
                  <a:cs typeface="Inter"/>
                  <a:sym typeface="Inter"/>
                  <a:hlinkClick r:id="rId9"/>
                </a:rPr>
                <a:t>www.nscb.nv.gov</a:t>
              </a:r>
              <a:endParaRPr lang="en-US" sz="2100" u="sng" dirty="0">
                <a:solidFill>
                  <a:srgbClr val="004AAD"/>
                </a:solidFill>
                <a:latin typeface="Inter"/>
                <a:ea typeface="Inter"/>
                <a:cs typeface="Inter"/>
                <a:sym typeface="Inter"/>
              </a:endParaRPr>
            </a:p>
          </p:txBody>
        </p:sp>
      </p:grpSp>
      <p:sp>
        <p:nvSpPr>
          <p:cNvPr id="8" name="TextBox 8"/>
          <p:cNvSpPr txBox="1"/>
          <p:nvPr/>
        </p:nvSpPr>
        <p:spPr>
          <a:xfrm>
            <a:off x="2070683" y="5559762"/>
            <a:ext cx="8409606" cy="2609850"/>
          </a:xfrm>
          <a:prstGeom prst="rect">
            <a:avLst/>
          </a:prstGeom>
        </p:spPr>
        <p:txBody>
          <a:bodyPr lIns="0" tIns="0" rIns="0" bIns="0" rtlCol="0" anchor="t">
            <a:spAutoFit/>
          </a:bodyPr>
          <a:lstStyle/>
          <a:p>
            <a:pPr algn="l">
              <a:lnSpc>
                <a:spcPts val="10296"/>
              </a:lnSpc>
            </a:pPr>
            <a:r>
              <a:rPr lang="en-US" sz="8580">
                <a:solidFill>
                  <a:srgbClr val="0E243C"/>
                </a:solidFill>
                <a:latin typeface="Oswald"/>
                <a:ea typeface="Oswald"/>
                <a:cs typeface="Oswald"/>
                <a:sym typeface="Oswald"/>
              </a:rPr>
              <a:t>PARTICIPANT EXPECTATIONS</a:t>
            </a:r>
          </a:p>
        </p:txBody>
      </p:sp>
      <p:grpSp>
        <p:nvGrpSpPr>
          <p:cNvPr id="9" name="Group 9"/>
          <p:cNvGrpSpPr/>
          <p:nvPr/>
        </p:nvGrpSpPr>
        <p:grpSpPr>
          <a:xfrm>
            <a:off x="8348661" y="5445028"/>
            <a:ext cx="7625467" cy="3710241"/>
            <a:chOff x="0" y="0"/>
            <a:chExt cx="10167289" cy="4946989"/>
          </a:xfrm>
        </p:grpSpPr>
        <p:sp>
          <p:nvSpPr>
            <p:cNvPr id="10" name="TextBox 10"/>
            <p:cNvSpPr txBox="1"/>
            <p:nvPr/>
          </p:nvSpPr>
          <p:spPr>
            <a:xfrm>
              <a:off x="926398" y="-9525"/>
              <a:ext cx="9240890" cy="847725"/>
            </a:xfrm>
            <a:prstGeom prst="rect">
              <a:avLst/>
            </a:prstGeom>
          </p:spPr>
          <p:txBody>
            <a:bodyPr lIns="0" tIns="0" rIns="0" bIns="0" rtlCol="0" anchor="t">
              <a:spAutoFit/>
            </a:bodyPr>
            <a:lstStyle/>
            <a:p>
              <a:pPr algn="l">
                <a:lnSpc>
                  <a:spcPts val="2520"/>
                </a:lnSpc>
              </a:pPr>
              <a:r>
                <a:rPr lang="en-US" sz="2100">
                  <a:solidFill>
                    <a:srgbClr val="0E243C"/>
                  </a:solidFill>
                  <a:latin typeface="Inter"/>
                  <a:ea typeface="Inter"/>
                  <a:cs typeface="Inter"/>
                  <a:sym typeface="Inter"/>
                </a:rPr>
                <a:t>Participants’ video and audio features will be disabled by the Board until the conclusion of the presentation.</a:t>
              </a:r>
            </a:p>
          </p:txBody>
        </p:sp>
        <p:sp>
          <p:nvSpPr>
            <p:cNvPr id="11" name="TextBox 11"/>
            <p:cNvSpPr txBox="1"/>
            <p:nvPr/>
          </p:nvSpPr>
          <p:spPr>
            <a:xfrm>
              <a:off x="926398" y="1270528"/>
              <a:ext cx="9240890" cy="847725"/>
            </a:xfrm>
            <a:prstGeom prst="rect">
              <a:avLst/>
            </a:prstGeom>
          </p:spPr>
          <p:txBody>
            <a:bodyPr lIns="0" tIns="0" rIns="0" bIns="0" rtlCol="0" anchor="t">
              <a:spAutoFit/>
            </a:bodyPr>
            <a:lstStyle/>
            <a:p>
              <a:pPr algn="l">
                <a:lnSpc>
                  <a:spcPts val="2520"/>
                </a:lnSpc>
              </a:pPr>
              <a:r>
                <a:rPr lang="en-US" sz="2100">
                  <a:solidFill>
                    <a:srgbClr val="0E243C"/>
                  </a:solidFill>
                  <a:latin typeface="Inter"/>
                  <a:ea typeface="Inter"/>
                  <a:cs typeface="Inter"/>
                  <a:sym typeface="Inter"/>
                </a:rPr>
                <a:t>Questions will be taken at the end of the presentation, at which time your audio will be turned on.</a:t>
              </a:r>
            </a:p>
          </p:txBody>
        </p:sp>
        <p:sp>
          <p:nvSpPr>
            <p:cNvPr id="12" name="TextBox 12"/>
            <p:cNvSpPr txBox="1"/>
            <p:nvPr/>
          </p:nvSpPr>
          <p:spPr>
            <a:xfrm>
              <a:off x="812861" y="3680164"/>
              <a:ext cx="9354428" cy="1266825"/>
            </a:xfrm>
            <a:prstGeom prst="rect">
              <a:avLst/>
            </a:prstGeom>
          </p:spPr>
          <p:txBody>
            <a:bodyPr lIns="0" tIns="0" rIns="0" bIns="0" rtlCol="0" anchor="t">
              <a:spAutoFit/>
            </a:bodyPr>
            <a:lstStyle/>
            <a:p>
              <a:pPr algn="l">
                <a:lnSpc>
                  <a:spcPts val="2520"/>
                </a:lnSpc>
              </a:pPr>
              <a:r>
                <a:rPr lang="en-US" sz="2100">
                  <a:solidFill>
                    <a:srgbClr val="0E243C"/>
                  </a:solidFill>
                  <a:latin typeface="Inter"/>
                  <a:ea typeface="Inter"/>
                  <a:cs typeface="Inter"/>
                  <a:sym typeface="Inter"/>
                </a:rPr>
                <a:t>Disruptive or offensive behavior during the presentation will result in a warning and could result in permanent removal from the meeting.</a:t>
              </a:r>
            </a:p>
          </p:txBody>
        </p:sp>
        <p:sp>
          <p:nvSpPr>
            <p:cNvPr id="13" name="TextBox 13"/>
            <p:cNvSpPr txBox="1"/>
            <p:nvPr/>
          </p:nvSpPr>
          <p:spPr>
            <a:xfrm>
              <a:off x="894035" y="2476610"/>
              <a:ext cx="9273254" cy="847725"/>
            </a:xfrm>
            <a:prstGeom prst="rect">
              <a:avLst/>
            </a:prstGeom>
          </p:spPr>
          <p:txBody>
            <a:bodyPr lIns="0" tIns="0" rIns="0" bIns="0" rtlCol="0" anchor="t">
              <a:spAutoFit/>
            </a:bodyPr>
            <a:lstStyle/>
            <a:p>
              <a:pPr algn="l">
                <a:lnSpc>
                  <a:spcPts val="2520"/>
                </a:lnSpc>
              </a:pPr>
              <a:r>
                <a:rPr lang="en-US" sz="2100">
                  <a:solidFill>
                    <a:srgbClr val="0E243C"/>
                  </a:solidFill>
                  <a:latin typeface="Inter"/>
                  <a:ea typeface="Inter"/>
                  <a:cs typeface="Inter"/>
                  <a:sym typeface="Inter"/>
                </a:rPr>
                <a:t>Participants are welcome to use the </a:t>
              </a:r>
              <a:r>
                <a:rPr lang="en-US" sz="2100" i="1">
                  <a:solidFill>
                    <a:srgbClr val="0E243C"/>
                  </a:solidFill>
                  <a:latin typeface="Inter Italics"/>
                  <a:ea typeface="Inter Italics"/>
                  <a:cs typeface="Inter Italics"/>
                  <a:sym typeface="Inter Italics"/>
                </a:rPr>
                <a:t>CHAT </a:t>
              </a:r>
              <a:r>
                <a:rPr lang="en-US" sz="2100">
                  <a:solidFill>
                    <a:srgbClr val="0E243C"/>
                  </a:solidFill>
                  <a:latin typeface="Inter"/>
                  <a:ea typeface="Inter"/>
                  <a:cs typeface="Inter"/>
                  <a:sym typeface="Inter"/>
                </a:rPr>
                <a:t>feature during the presentation to submit questions.</a:t>
              </a:r>
            </a:p>
          </p:txBody>
        </p:sp>
        <p:sp>
          <p:nvSpPr>
            <p:cNvPr id="14" name="Freeform 14"/>
            <p:cNvSpPr/>
            <p:nvPr/>
          </p:nvSpPr>
          <p:spPr>
            <a:xfrm>
              <a:off x="0" y="0"/>
              <a:ext cx="741807" cy="838200"/>
            </a:xfrm>
            <a:custGeom>
              <a:avLst/>
              <a:gdLst/>
              <a:ahLst/>
              <a:cxnLst/>
              <a:rect l="l" t="t" r="r" b="b"/>
              <a:pathLst>
                <a:path w="741807" h="838200">
                  <a:moveTo>
                    <a:pt x="0" y="0"/>
                  </a:moveTo>
                  <a:lnTo>
                    <a:pt x="741807" y="0"/>
                  </a:lnTo>
                  <a:lnTo>
                    <a:pt x="741807" y="838200"/>
                  </a:lnTo>
                  <a:lnTo>
                    <a:pt x="0" y="838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0" y="1280053"/>
              <a:ext cx="741807" cy="838200"/>
            </a:xfrm>
            <a:custGeom>
              <a:avLst/>
              <a:gdLst/>
              <a:ahLst/>
              <a:cxnLst/>
              <a:rect l="l" t="t" r="r" b="b"/>
              <a:pathLst>
                <a:path w="741807" h="838200">
                  <a:moveTo>
                    <a:pt x="0" y="0"/>
                  </a:moveTo>
                  <a:lnTo>
                    <a:pt x="741807" y="0"/>
                  </a:lnTo>
                  <a:lnTo>
                    <a:pt x="741807" y="838200"/>
                  </a:lnTo>
                  <a:lnTo>
                    <a:pt x="0" y="838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0" y="2452583"/>
              <a:ext cx="741807" cy="838200"/>
            </a:xfrm>
            <a:custGeom>
              <a:avLst/>
              <a:gdLst/>
              <a:ahLst/>
              <a:cxnLst/>
              <a:rect l="l" t="t" r="r" b="b"/>
              <a:pathLst>
                <a:path w="741807" h="838200">
                  <a:moveTo>
                    <a:pt x="0" y="0"/>
                  </a:moveTo>
                  <a:lnTo>
                    <a:pt x="741807" y="0"/>
                  </a:lnTo>
                  <a:lnTo>
                    <a:pt x="741807" y="838200"/>
                  </a:lnTo>
                  <a:lnTo>
                    <a:pt x="0" y="838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0" y="3899239"/>
              <a:ext cx="741807" cy="838200"/>
            </a:xfrm>
            <a:custGeom>
              <a:avLst/>
              <a:gdLst/>
              <a:ahLst/>
              <a:cxnLst/>
              <a:rect l="l" t="t" r="r" b="b"/>
              <a:pathLst>
                <a:path w="741807" h="838200">
                  <a:moveTo>
                    <a:pt x="0" y="0"/>
                  </a:moveTo>
                  <a:lnTo>
                    <a:pt x="741807" y="0"/>
                  </a:lnTo>
                  <a:lnTo>
                    <a:pt x="741807" y="838200"/>
                  </a:lnTo>
                  <a:lnTo>
                    <a:pt x="0" y="838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8" name="Group 18"/>
          <p:cNvGrpSpPr/>
          <p:nvPr/>
        </p:nvGrpSpPr>
        <p:grpSpPr>
          <a:xfrm>
            <a:off x="0" y="8309219"/>
            <a:ext cx="2045867" cy="1977781"/>
            <a:chOff x="0" y="0"/>
            <a:chExt cx="2727823" cy="2637041"/>
          </a:xfrm>
        </p:grpSpPr>
        <p:sp>
          <p:nvSpPr>
            <p:cNvPr id="19" name="Freeform 19"/>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0"/>
              <a:stretch>
                <a:fillRect t="-1721" b="-1721"/>
              </a:stretch>
            </a:blipFill>
          </p:spPr>
        </p:sp>
        <p:sp>
          <p:nvSpPr>
            <p:cNvPr id="20" name="TextBox 20"/>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2</a:t>
              </a:r>
            </a:p>
          </p:txBody>
        </p:sp>
      </p:grpSp>
      <p:pic>
        <p:nvPicPr>
          <p:cNvPr id="45" name="Audio 44">
            <a:hlinkClick r:id="" action="ppaction://media"/>
            <a:extLst>
              <a:ext uri="{FF2B5EF4-FFF2-40B4-BE49-F238E27FC236}">
                <a16:creationId xmlns:a16="http://schemas.microsoft.com/office/drawing/2014/main" id="{ECE8AF69-890C-2321-A65B-FA3151F58D4F}"/>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2530">
        <p:fade/>
      </p:transition>
    </mc:Choice>
    <mc:Fallback xmlns="">
      <p:transition spd="med" advTm="225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7" name="Freeform 2">
            <a:extLst>
              <a:ext uri="{FF2B5EF4-FFF2-40B4-BE49-F238E27FC236}">
                <a16:creationId xmlns:a16="http://schemas.microsoft.com/office/drawing/2014/main" id="{1075E916-E587-44CF-9A3D-F2C389A4115A}"/>
              </a:ext>
            </a:extLst>
          </p:cNvPr>
          <p:cNvSpPr/>
          <p:nvPr/>
        </p:nvSpPr>
        <p:spPr>
          <a:xfrm rot="-5400000">
            <a:off x="-3801299" y="3801299"/>
            <a:ext cx="10305263" cy="2702664"/>
          </a:xfrm>
          <a:custGeom>
            <a:avLst/>
            <a:gdLst/>
            <a:ahLst/>
            <a:cxnLst/>
            <a:rect l="l" t="t" r="r" b="b"/>
            <a:pathLst>
              <a:path w="22005570" h="8472144">
                <a:moveTo>
                  <a:pt x="0" y="0"/>
                </a:moveTo>
                <a:lnTo>
                  <a:pt x="22005570" y="0"/>
                </a:lnTo>
                <a:lnTo>
                  <a:pt x="22005570" y="8472144"/>
                </a:lnTo>
                <a:lnTo>
                  <a:pt x="0" y="8472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TextBox 2"/>
          <p:cNvSpPr txBox="1"/>
          <p:nvPr/>
        </p:nvSpPr>
        <p:spPr>
          <a:xfrm>
            <a:off x="2955914" y="177368"/>
            <a:ext cx="15083389" cy="2609850"/>
          </a:xfrm>
          <a:prstGeom prst="rect">
            <a:avLst/>
          </a:prstGeom>
        </p:spPr>
        <p:txBody>
          <a:bodyPr lIns="0" tIns="0" rIns="0" bIns="0" rtlCol="0" anchor="t">
            <a:spAutoFit/>
          </a:bodyPr>
          <a:lstStyle/>
          <a:p>
            <a:pPr algn="l">
              <a:lnSpc>
                <a:spcPts val="10296"/>
              </a:lnSpc>
            </a:pPr>
            <a:r>
              <a:rPr lang="en-US" sz="8580" b="1" dirty="0">
                <a:solidFill>
                  <a:srgbClr val="0E243C"/>
                </a:solidFill>
                <a:latin typeface="Oswald Bold"/>
                <a:ea typeface="Oswald Bold"/>
                <a:cs typeface="Oswald Bold"/>
                <a:sym typeface="Oswald Bold"/>
              </a:rPr>
              <a:t>RE</a:t>
            </a:r>
            <a:r>
              <a:rPr lang="en-US" sz="8580" dirty="0">
                <a:solidFill>
                  <a:srgbClr val="0E243C"/>
                </a:solidFill>
                <a:latin typeface="Oswald"/>
                <a:ea typeface="Oswald"/>
                <a:cs typeface="Oswald"/>
                <a:sym typeface="Oswald"/>
              </a:rPr>
              <a:t>ACTIVATE </a:t>
            </a:r>
          </a:p>
          <a:p>
            <a:pPr algn="l">
              <a:lnSpc>
                <a:spcPts val="10296"/>
              </a:lnSpc>
            </a:pPr>
            <a:r>
              <a:rPr lang="en-US" sz="8580" dirty="0">
                <a:solidFill>
                  <a:srgbClr val="0E243C"/>
                </a:solidFill>
                <a:latin typeface="Oswald"/>
                <a:ea typeface="Oswald"/>
                <a:cs typeface="Oswald"/>
                <a:sym typeface="Oswald"/>
              </a:rPr>
              <a:t>A LICENSE</a:t>
            </a:r>
          </a:p>
        </p:txBody>
      </p:sp>
      <p:grpSp>
        <p:nvGrpSpPr>
          <p:cNvPr id="4" name="Group 4"/>
          <p:cNvGrpSpPr/>
          <p:nvPr/>
        </p:nvGrpSpPr>
        <p:grpSpPr>
          <a:xfrm>
            <a:off x="2062632" y="3265699"/>
            <a:ext cx="10061932" cy="3748741"/>
            <a:chOff x="0" y="0"/>
            <a:chExt cx="13415909" cy="4998322"/>
          </a:xfrm>
        </p:grpSpPr>
        <p:sp>
          <p:nvSpPr>
            <p:cNvPr id="5" name="Freeform 5"/>
            <p:cNvSpPr/>
            <p:nvPr/>
          </p:nvSpPr>
          <p:spPr>
            <a:xfrm>
              <a:off x="0" y="0"/>
              <a:ext cx="974424" cy="788065"/>
            </a:xfrm>
            <a:custGeom>
              <a:avLst/>
              <a:gdLst/>
              <a:ahLst/>
              <a:cxnLst/>
              <a:rect l="l" t="t" r="r" b="b"/>
              <a:pathLst>
                <a:path w="974424" h="788065">
                  <a:moveTo>
                    <a:pt x="0" y="0"/>
                  </a:moveTo>
                  <a:lnTo>
                    <a:pt x="974424" y="0"/>
                  </a:lnTo>
                  <a:lnTo>
                    <a:pt x="974424" y="788065"/>
                  </a:lnTo>
                  <a:lnTo>
                    <a:pt x="0" y="7880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191043" y="85634"/>
              <a:ext cx="12224866" cy="525146"/>
            </a:xfrm>
            <a:prstGeom prst="rect">
              <a:avLst/>
            </a:prstGeom>
          </p:spPr>
          <p:txBody>
            <a:bodyPr lIns="0" tIns="0" rIns="0" bIns="0" rtlCol="0" anchor="t">
              <a:spAutoFit/>
            </a:bodyPr>
            <a:lstStyle/>
            <a:p>
              <a:pPr algn="l">
                <a:lnSpc>
                  <a:spcPts val="3359"/>
                </a:lnSpc>
              </a:pPr>
              <a:r>
                <a:rPr lang="en-US" sz="2399" b="1">
                  <a:solidFill>
                    <a:srgbClr val="CC0000"/>
                  </a:solidFill>
                  <a:latin typeface="Inter Bold"/>
                  <a:ea typeface="Inter Bold"/>
                  <a:cs typeface="Inter Bold"/>
                  <a:sym typeface="Inter Bold"/>
                </a:rPr>
                <a:t>ACTIVATE </a:t>
              </a:r>
              <a:r>
                <a:rPr lang="en-US" sz="2399" b="1">
                  <a:solidFill>
                    <a:srgbClr val="C5882D"/>
                  </a:solidFill>
                  <a:latin typeface="Inter Bold"/>
                  <a:ea typeface="Inter Bold"/>
                  <a:cs typeface="Inter Bold"/>
                  <a:sym typeface="Inter Bold"/>
                </a:rPr>
                <a:t>an INACTIVE License</a:t>
              </a:r>
            </a:p>
          </p:txBody>
        </p:sp>
        <p:sp>
          <p:nvSpPr>
            <p:cNvPr id="7" name="TextBox 7"/>
            <p:cNvSpPr txBox="1"/>
            <p:nvPr/>
          </p:nvSpPr>
          <p:spPr>
            <a:xfrm>
              <a:off x="974424" y="818459"/>
              <a:ext cx="9992558" cy="4179863"/>
            </a:xfrm>
            <a:prstGeom prst="rect">
              <a:avLst/>
            </a:prstGeom>
          </p:spPr>
          <p:txBody>
            <a:bodyPr lIns="0" tIns="0" rIns="0" bIns="0" rtlCol="0" anchor="t">
              <a:spAutoFit/>
            </a:bodyPr>
            <a:lstStyle/>
            <a:p>
              <a:pPr algn="l">
                <a:lnSpc>
                  <a:spcPts val="2331"/>
                </a:lnSpc>
              </a:pPr>
              <a:r>
                <a:rPr lang="en-US" sz="2100" dirty="0">
                  <a:solidFill>
                    <a:srgbClr val="0E243C"/>
                  </a:solidFill>
                  <a:latin typeface="Inter"/>
                  <a:ea typeface="Inter"/>
                  <a:cs typeface="Inter"/>
                  <a:sym typeface="Inter"/>
                </a:rPr>
                <a:t>Application:  </a:t>
              </a:r>
              <a:r>
                <a:rPr lang="en-US" sz="2100" u="sng" dirty="0">
                  <a:solidFill>
                    <a:srgbClr val="004AAD"/>
                  </a:solidFill>
                  <a:latin typeface="Inter"/>
                  <a:ea typeface="Inter"/>
                  <a:cs typeface="Inter"/>
                  <a:sym typeface="Inter"/>
                  <a:hlinkClick r:id="rId9"/>
                </a:rPr>
                <a:t>Activate an Inactive License</a:t>
              </a:r>
              <a:endParaRPr lang="en-US" sz="2100" u="sng" dirty="0">
                <a:solidFill>
                  <a:srgbClr val="004AAD"/>
                </a:solidFill>
                <a:latin typeface="Inter"/>
                <a:ea typeface="Inter"/>
                <a:cs typeface="Inter"/>
                <a:sym typeface="Inter"/>
              </a:endParaRPr>
            </a:p>
            <a:p>
              <a:pPr algn="l">
                <a:lnSpc>
                  <a:spcPts val="2331"/>
                </a:lnSpc>
              </a:pPr>
              <a:endParaRPr lang="en-US" sz="2100" u="sng" dirty="0">
                <a:solidFill>
                  <a:srgbClr val="004AAD"/>
                </a:solidFill>
                <a:latin typeface="Inter"/>
                <a:ea typeface="Inter"/>
                <a:cs typeface="Inter"/>
                <a:sym typeface="Inter"/>
              </a:endParaRPr>
            </a:p>
            <a:p>
              <a:pPr marL="431801" lvl="1" indent="-215900" algn="l">
                <a:lnSpc>
                  <a:spcPts val="2500"/>
                </a:lnSpc>
                <a:buFont typeface="Arial"/>
                <a:buChar char="•"/>
              </a:pPr>
              <a:r>
                <a:rPr lang="en-US" sz="2000" dirty="0">
                  <a:solidFill>
                    <a:srgbClr val="0E243C"/>
                  </a:solidFill>
                  <a:latin typeface="Inter"/>
                  <a:ea typeface="Inter"/>
                  <a:cs typeface="Inter"/>
                  <a:sym typeface="Inter"/>
                </a:rPr>
                <a:t>Application fee will be determined by renewal date</a:t>
              </a:r>
            </a:p>
            <a:p>
              <a:pPr marL="431801" lvl="1" indent="-215900" algn="l">
                <a:lnSpc>
                  <a:spcPts val="2500"/>
                </a:lnSpc>
                <a:buFont typeface="Arial"/>
                <a:buChar char="•"/>
              </a:pPr>
              <a:r>
                <a:rPr lang="en-US" sz="2000" dirty="0">
                  <a:solidFill>
                    <a:srgbClr val="0E243C"/>
                  </a:solidFill>
                  <a:latin typeface="Inter"/>
                  <a:ea typeface="Inter"/>
                  <a:cs typeface="Inter"/>
                  <a:sym typeface="Inter"/>
                </a:rPr>
                <a:t>Current financial statement required based on the monetary limit of the license</a:t>
              </a:r>
            </a:p>
            <a:p>
              <a:pPr marL="431801" lvl="1" indent="-215900" algn="l">
                <a:lnSpc>
                  <a:spcPts val="2500"/>
                </a:lnSpc>
                <a:buFont typeface="Arial"/>
                <a:buChar char="•"/>
              </a:pPr>
              <a:r>
                <a:rPr lang="en-US" sz="2000" dirty="0">
                  <a:solidFill>
                    <a:srgbClr val="0E243C"/>
                  </a:solidFill>
                  <a:latin typeface="Inter"/>
                  <a:ea typeface="Inter"/>
                  <a:cs typeface="Inter"/>
                  <a:sym typeface="Inter"/>
                </a:rPr>
                <a:t>Residential Recovery Fund contribution required</a:t>
              </a:r>
            </a:p>
            <a:p>
              <a:pPr marL="431801" lvl="1" indent="-215900" algn="l">
                <a:lnSpc>
                  <a:spcPts val="2500"/>
                </a:lnSpc>
                <a:buFont typeface="Arial"/>
                <a:buChar char="•"/>
              </a:pPr>
              <a:r>
                <a:rPr lang="en-US" sz="2000" b="1" dirty="0">
                  <a:solidFill>
                    <a:srgbClr val="0E243C"/>
                  </a:solidFill>
                  <a:latin typeface="Inter Bold"/>
                  <a:ea typeface="Inter Bold"/>
                  <a:cs typeface="Inter Bold"/>
                  <a:sym typeface="Inter Bold"/>
                </a:rPr>
                <a:t>ACTIVE </a:t>
              </a:r>
              <a:r>
                <a:rPr lang="en-US" sz="2000" dirty="0">
                  <a:solidFill>
                    <a:srgbClr val="0E243C"/>
                  </a:solidFill>
                  <a:latin typeface="Inter"/>
                  <a:ea typeface="Inter"/>
                  <a:cs typeface="Inter"/>
                  <a:sym typeface="Inter"/>
                </a:rPr>
                <a:t>status with the Nevada Secretary of State required</a:t>
              </a:r>
            </a:p>
            <a:p>
              <a:pPr marL="431801" lvl="1" indent="-215900" algn="l">
                <a:lnSpc>
                  <a:spcPts val="2500"/>
                </a:lnSpc>
                <a:buFont typeface="Arial"/>
                <a:buChar char="•"/>
              </a:pPr>
              <a:r>
                <a:rPr lang="en-US" sz="2000" dirty="0">
                  <a:solidFill>
                    <a:srgbClr val="0E243C"/>
                  </a:solidFill>
                  <a:latin typeface="Inter"/>
                  <a:ea typeface="Inter"/>
                  <a:cs typeface="Inter"/>
                  <a:sym typeface="Inter"/>
                </a:rPr>
                <a:t>Bond required</a:t>
              </a:r>
            </a:p>
            <a:p>
              <a:pPr marL="431801" lvl="1" indent="-215900" algn="l">
                <a:lnSpc>
                  <a:spcPts val="2500"/>
                </a:lnSpc>
                <a:buFont typeface="Arial"/>
                <a:buChar char="•"/>
              </a:pPr>
              <a:r>
                <a:rPr lang="en-US" sz="2000" dirty="0">
                  <a:solidFill>
                    <a:srgbClr val="0E243C"/>
                  </a:solidFill>
                  <a:latin typeface="Inter"/>
                  <a:ea typeface="Inter"/>
                  <a:cs typeface="Inter"/>
                  <a:sym typeface="Inter"/>
                </a:rPr>
                <a:t>Workers’ Compensation insurance evidence required</a:t>
              </a:r>
            </a:p>
          </p:txBody>
        </p:sp>
      </p:grpSp>
      <p:grpSp>
        <p:nvGrpSpPr>
          <p:cNvPr id="8" name="Group 8"/>
          <p:cNvGrpSpPr/>
          <p:nvPr/>
        </p:nvGrpSpPr>
        <p:grpSpPr>
          <a:xfrm>
            <a:off x="10147808" y="286245"/>
            <a:ext cx="7810983" cy="10000755"/>
            <a:chOff x="0" y="0"/>
            <a:chExt cx="10414644" cy="13334341"/>
          </a:xfrm>
        </p:grpSpPr>
        <p:sp>
          <p:nvSpPr>
            <p:cNvPr id="9" name="Freeform 9"/>
            <p:cNvSpPr/>
            <p:nvPr/>
          </p:nvSpPr>
          <p:spPr>
            <a:xfrm>
              <a:off x="0" y="0"/>
              <a:ext cx="9504545" cy="12424242"/>
            </a:xfrm>
            <a:custGeom>
              <a:avLst/>
              <a:gdLst/>
              <a:ahLst/>
              <a:cxnLst/>
              <a:rect l="l" t="t" r="r" b="b"/>
              <a:pathLst>
                <a:path w="9504545" h="12424242">
                  <a:moveTo>
                    <a:pt x="0" y="0"/>
                  </a:moveTo>
                  <a:lnTo>
                    <a:pt x="9504545" y="0"/>
                  </a:lnTo>
                  <a:lnTo>
                    <a:pt x="9504545" y="12424242"/>
                  </a:lnTo>
                  <a:lnTo>
                    <a:pt x="0" y="12424242"/>
                  </a:lnTo>
                  <a:lnTo>
                    <a:pt x="0" y="0"/>
                  </a:lnTo>
                  <a:close/>
                </a:path>
              </a:pathLst>
            </a:custGeom>
            <a:blipFill>
              <a:blip r:embed="rId10"/>
              <a:stretch>
                <a:fillRect/>
              </a:stretch>
            </a:blipFill>
          </p:spPr>
        </p:sp>
        <p:sp>
          <p:nvSpPr>
            <p:cNvPr id="10" name="Freeform 10"/>
            <p:cNvSpPr/>
            <p:nvPr/>
          </p:nvSpPr>
          <p:spPr>
            <a:xfrm>
              <a:off x="227525" y="227525"/>
              <a:ext cx="9504545" cy="12424242"/>
            </a:xfrm>
            <a:custGeom>
              <a:avLst/>
              <a:gdLst/>
              <a:ahLst/>
              <a:cxnLst/>
              <a:rect l="l" t="t" r="r" b="b"/>
              <a:pathLst>
                <a:path w="9504545" h="12424242">
                  <a:moveTo>
                    <a:pt x="0" y="0"/>
                  </a:moveTo>
                  <a:lnTo>
                    <a:pt x="9504545" y="0"/>
                  </a:lnTo>
                  <a:lnTo>
                    <a:pt x="9504545" y="12424242"/>
                  </a:lnTo>
                  <a:lnTo>
                    <a:pt x="0" y="12424242"/>
                  </a:lnTo>
                  <a:lnTo>
                    <a:pt x="0" y="0"/>
                  </a:lnTo>
                  <a:close/>
                </a:path>
              </a:pathLst>
            </a:custGeom>
            <a:blipFill>
              <a:blip r:embed="rId10"/>
              <a:stretch>
                <a:fillRect/>
              </a:stretch>
            </a:blipFill>
          </p:spPr>
        </p:sp>
        <p:sp>
          <p:nvSpPr>
            <p:cNvPr id="11" name="Freeform 11"/>
            <p:cNvSpPr/>
            <p:nvPr/>
          </p:nvSpPr>
          <p:spPr>
            <a:xfrm>
              <a:off x="455049" y="455049"/>
              <a:ext cx="9504545" cy="12424242"/>
            </a:xfrm>
            <a:custGeom>
              <a:avLst/>
              <a:gdLst/>
              <a:ahLst/>
              <a:cxnLst/>
              <a:rect l="l" t="t" r="r" b="b"/>
              <a:pathLst>
                <a:path w="9504545" h="12424242">
                  <a:moveTo>
                    <a:pt x="0" y="0"/>
                  </a:moveTo>
                  <a:lnTo>
                    <a:pt x="9504546" y="0"/>
                  </a:lnTo>
                  <a:lnTo>
                    <a:pt x="9504546" y="12424242"/>
                  </a:lnTo>
                  <a:lnTo>
                    <a:pt x="0" y="12424242"/>
                  </a:lnTo>
                  <a:lnTo>
                    <a:pt x="0" y="0"/>
                  </a:lnTo>
                  <a:close/>
                </a:path>
              </a:pathLst>
            </a:custGeom>
            <a:blipFill>
              <a:blip r:embed="rId10"/>
              <a:stretch>
                <a:fillRect/>
              </a:stretch>
            </a:blipFill>
          </p:spPr>
        </p:sp>
        <p:sp>
          <p:nvSpPr>
            <p:cNvPr id="12" name="Freeform 12"/>
            <p:cNvSpPr/>
            <p:nvPr/>
          </p:nvSpPr>
          <p:spPr>
            <a:xfrm>
              <a:off x="682574" y="682574"/>
              <a:ext cx="9504545" cy="12424242"/>
            </a:xfrm>
            <a:custGeom>
              <a:avLst/>
              <a:gdLst/>
              <a:ahLst/>
              <a:cxnLst/>
              <a:rect l="l" t="t" r="r" b="b"/>
              <a:pathLst>
                <a:path w="9504545" h="12424242">
                  <a:moveTo>
                    <a:pt x="0" y="0"/>
                  </a:moveTo>
                  <a:lnTo>
                    <a:pt x="9504545" y="0"/>
                  </a:lnTo>
                  <a:lnTo>
                    <a:pt x="9504545" y="12424242"/>
                  </a:lnTo>
                  <a:lnTo>
                    <a:pt x="0" y="12424242"/>
                  </a:lnTo>
                  <a:lnTo>
                    <a:pt x="0" y="0"/>
                  </a:lnTo>
                  <a:close/>
                </a:path>
              </a:pathLst>
            </a:custGeom>
            <a:blipFill>
              <a:blip r:embed="rId10"/>
              <a:stretch>
                <a:fillRect/>
              </a:stretch>
            </a:blipFill>
          </p:spPr>
        </p:sp>
        <p:sp>
          <p:nvSpPr>
            <p:cNvPr id="13" name="Freeform 13"/>
            <p:cNvSpPr/>
            <p:nvPr/>
          </p:nvSpPr>
          <p:spPr>
            <a:xfrm>
              <a:off x="910098" y="910098"/>
              <a:ext cx="9504545" cy="12424242"/>
            </a:xfrm>
            <a:custGeom>
              <a:avLst/>
              <a:gdLst/>
              <a:ahLst/>
              <a:cxnLst/>
              <a:rect l="l" t="t" r="r" b="b"/>
              <a:pathLst>
                <a:path w="9504545" h="12424242">
                  <a:moveTo>
                    <a:pt x="0" y="0"/>
                  </a:moveTo>
                  <a:lnTo>
                    <a:pt x="9504546" y="0"/>
                  </a:lnTo>
                  <a:lnTo>
                    <a:pt x="9504546" y="12424243"/>
                  </a:lnTo>
                  <a:lnTo>
                    <a:pt x="0" y="12424243"/>
                  </a:lnTo>
                  <a:lnTo>
                    <a:pt x="0" y="0"/>
                  </a:lnTo>
                  <a:close/>
                </a:path>
              </a:pathLst>
            </a:custGeom>
            <a:blipFill>
              <a:blip r:embed="rId10"/>
              <a:stretch>
                <a:fillRect/>
              </a:stretch>
            </a:blipFill>
          </p:spPr>
        </p:sp>
      </p:grpSp>
      <p:grpSp>
        <p:nvGrpSpPr>
          <p:cNvPr id="14" name="Group 14"/>
          <p:cNvGrpSpPr/>
          <p:nvPr/>
        </p:nvGrpSpPr>
        <p:grpSpPr>
          <a:xfrm>
            <a:off x="16765" y="8310120"/>
            <a:ext cx="2045867" cy="1976880"/>
            <a:chOff x="0" y="0"/>
            <a:chExt cx="2727823" cy="2635840"/>
          </a:xfrm>
        </p:grpSpPr>
        <p:sp>
          <p:nvSpPr>
            <p:cNvPr id="15" name="Freeform 15"/>
            <p:cNvSpPr/>
            <p:nvPr/>
          </p:nvSpPr>
          <p:spPr>
            <a:xfrm>
              <a:off x="0" y="0"/>
              <a:ext cx="2727823" cy="2635840"/>
            </a:xfrm>
            <a:custGeom>
              <a:avLst/>
              <a:gdLst/>
              <a:ahLst/>
              <a:cxnLst/>
              <a:rect l="l" t="t" r="r" b="b"/>
              <a:pathLst>
                <a:path w="2727823" h="2635840">
                  <a:moveTo>
                    <a:pt x="0" y="0"/>
                  </a:moveTo>
                  <a:lnTo>
                    <a:pt x="2727823" y="0"/>
                  </a:lnTo>
                  <a:lnTo>
                    <a:pt x="2727823" y="2635840"/>
                  </a:lnTo>
                  <a:lnTo>
                    <a:pt x="0" y="2635840"/>
                  </a:lnTo>
                  <a:lnTo>
                    <a:pt x="0" y="0"/>
                  </a:lnTo>
                  <a:close/>
                </a:path>
              </a:pathLst>
            </a:custGeom>
            <a:blipFill>
              <a:blip r:embed="rId11"/>
              <a:stretch>
                <a:fillRect t="-1744" b="-1744"/>
              </a:stretch>
            </a:blipFill>
          </p:spPr>
        </p:sp>
        <p:sp>
          <p:nvSpPr>
            <p:cNvPr id="16" name="TextBox 16"/>
            <p:cNvSpPr txBox="1"/>
            <p:nvPr/>
          </p:nvSpPr>
          <p:spPr>
            <a:xfrm>
              <a:off x="1363911" y="972211"/>
              <a:ext cx="705040" cy="299718"/>
            </a:xfrm>
            <a:prstGeom prst="rect">
              <a:avLst/>
            </a:prstGeom>
          </p:spPr>
          <p:txBody>
            <a:bodyPr lIns="0" tIns="0" rIns="0" bIns="0" rtlCol="0" anchor="t">
              <a:spAutoFit/>
            </a:bodyPr>
            <a:lstStyle/>
            <a:p>
              <a:pPr algn="l">
                <a:lnSpc>
                  <a:spcPts val="1916"/>
                </a:lnSpc>
              </a:pPr>
              <a:r>
                <a:rPr lang="en-US" sz="1368" b="1">
                  <a:solidFill>
                    <a:srgbClr val="FFFAEC"/>
                  </a:solidFill>
                  <a:latin typeface="Inter Bold"/>
                  <a:ea typeface="Inter Bold"/>
                  <a:cs typeface="Inter Bold"/>
                  <a:sym typeface="Inter Bold"/>
                </a:rPr>
                <a:t>20</a:t>
              </a:r>
            </a:p>
          </p:txBody>
        </p:sp>
      </p:grpSp>
      <p:pic>
        <p:nvPicPr>
          <p:cNvPr id="31" name="Audio 30">
            <a:hlinkClick r:id="" action="ppaction://media"/>
            <a:extLst>
              <a:ext uri="{FF2B5EF4-FFF2-40B4-BE49-F238E27FC236}">
                <a16:creationId xmlns:a16="http://schemas.microsoft.com/office/drawing/2014/main" id="{5DCF5FC1-E71D-BFF9-BBF1-A89D782F9CE3}"/>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5540">
        <p:fade/>
      </p:transition>
    </mc:Choice>
    <mc:Fallback xmlns="">
      <p:transition spd="med" advTm="255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2142D7D8-7E92-48C1-8269-6269CFE1D0BD}"/>
              </a:ext>
            </a:extLst>
          </p:cNvPr>
          <p:cNvSpPr/>
          <p:nvPr/>
        </p:nvSpPr>
        <p:spPr>
          <a:xfrm rot="-5400000">
            <a:off x="-3790551" y="3790552"/>
            <a:ext cx="10305263" cy="2724160"/>
          </a:xfrm>
          <a:custGeom>
            <a:avLst/>
            <a:gdLst/>
            <a:ahLst/>
            <a:cxnLst/>
            <a:rect l="l" t="t" r="r" b="b"/>
            <a:pathLst>
              <a:path w="22005570" h="8472144">
                <a:moveTo>
                  <a:pt x="0" y="0"/>
                </a:moveTo>
                <a:lnTo>
                  <a:pt x="22005570" y="0"/>
                </a:lnTo>
                <a:lnTo>
                  <a:pt x="22005570" y="8472144"/>
                </a:lnTo>
                <a:lnTo>
                  <a:pt x="0" y="8472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2588094" y="79351"/>
            <a:ext cx="15083389" cy="391477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VOLUNTARY SURRENDER /</a:t>
            </a:r>
          </a:p>
          <a:p>
            <a:pPr algn="l">
              <a:lnSpc>
                <a:spcPts val="10296"/>
              </a:lnSpc>
            </a:pPr>
            <a:r>
              <a:rPr lang="en-US" sz="8580" dirty="0">
                <a:solidFill>
                  <a:srgbClr val="0E243C"/>
                </a:solidFill>
                <a:latin typeface="Oswald"/>
                <a:ea typeface="Oswald"/>
                <a:cs typeface="Oswald"/>
                <a:sym typeface="Oswald"/>
              </a:rPr>
              <a:t>LICENSE CANCELLATION</a:t>
            </a:r>
          </a:p>
          <a:p>
            <a:pPr algn="l">
              <a:lnSpc>
                <a:spcPts val="10296"/>
              </a:lnSpc>
            </a:pPr>
            <a:endParaRPr lang="en-US" sz="8580" dirty="0">
              <a:solidFill>
                <a:srgbClr val="0E243C"/>
              </a:solidFill>
              <a:latin typeface="Oswald"/>
              <a:ea typeface="Oswald"/>
              <a:cs typeface="Oswald"/>
              <a:sym typeface="Oswald"/>
            </a:endParaRPr>
          </a:p>
        </p:txBody>
      </p:sp>
      <p:grpSp>
        <p:nvGrpSpPr>
          <p:cNvPr id="4" name="Group 4"/>
          <p:cNvGrpSpPr/>
          <p:nvPr/>
        </p:nvGrpSpPr>
        <p:grpSpPr>
          <a:xfrm>
            <a:off x="2594720" y="3206489"/>
            <a:ext cx="10061932" cy="2364131"/>
            <a:chOff x="0" y="0"/>
            <a:chExt cx="13415909" cy="3152175"/>
          </a:xfrm>
        </p:grpSpPr>
        <p:sp>
          <p:nvSpPr>
            <p:cNvPr id="5" name="Freeform 5"/>
            <p:cNvSpPr/>
            <p:nvPr/>
          </p:nvSpPr>
          <p:spPr>
            <a:xfrm>
              <a:off x="0" y="0"/>
              <a:ext cx="974424" cy="788065"/>
            </a:xfrm>
            <a:custGeom>
              <a:avLst/>
              <a:gdLst/>
              <a:ahLst/>
              <a:cxnLst/>
              <a:rect l="l" t="t" r="r" b="b"/>
              <a:pathLst>
                <a:path w="974424" h="788065">
                  <a:moveTo>
                    <a:pt x="0" y="0"/>
                  </a:moveTo>
                  <a:lnTo>
                    <a:pt x="974424" y="0"/>
                  </a:lnTo>
                  <a:lnTo>
                    <a:pt x="974424" y="788065"/>
                  </a:lnTo>
                  <a:lnTo>
                    <a:pt x="0" y="7880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191043" y="85634"/>
              <a:ext cx="12224866" cy="525146"/>
            </a:xfrm>
            <a:prstGeom prst="rect">
              <a:avLst/>
            </a:prstGeom>
          </p:spPr>
          <p:txBody>
            <a:bodyPr lIns="0" tIns="0" rIns="0" bIns="0" rtlCol="0" anchor="t">
              <a:spAutoFit/>
            </a:bodyPr>
            <a:lstStyle/>
            <a:p>
              <a:pPr algn="l">
                <a:lnSpc>
                  <a:spcPts val="3359"/>
                </a:lnSpc>
              </a:pPr>
              <a:r>
                <a:rPr lang="en-US" sz="2399" b="1">
                  <a:solidFill>
                    <a:srgbClr val="C5882D"/>
                  </a:solidFill>
                  <a:latin typeface="Inter Bold"/>
                  <a:ea typeface="Inter Bold"/>
                  <a:cs typeface="Inter Bold"/>
                  <a:sym typeface="Inter Bold"/>
                </a:rPr>
                <a:t>Voluntary Surrender</a:t>
              </a:r>
            </a:p>
          </p:txBody>
        </p:sp>
        <p:sp>
          <p:nvSpPr>
            <p:cNvPr id="7" name="TextBox 7"/>
            <p:cNvSpPr txBox="1"/>
            <p:nvPr/>
          </p:nvSpPr>
          <p:spPr>
            <a:xfrm>
              <a:off x="974424" y="818459"/>
              <a:ext cx="9605585" cy="2333716"/>
            </a:xfrm>
            <a:prstGeom prst="rect">
              <a:avLst/>
            </a:prstGeom>
          </p:spPr>
          <p:txBody>
            <a:bodyPr lIns="0" tIns="0" rIns="0" bIns="0" rtlCol="0" anchor="t">
              <a:spAutoFit/>
            </a:bodyPr>
            <a:lstStyle/>
            <a:p>
              <a:pPr algn="l">
                <a:lnSpc>
                  <a:spcPts val="2331"/>
                </a:lnSpc>
              </a:pPr>
              <a:r>
                <a:rPr lang="en-US" sz="2100" dirty="0">
                  <a:solidFill>
                    <a:srgbClr val="0E243C"/>
                  </a:solidFill>
                  <a:latin typeface="Inter"/>
                  <a:ea typeface="Inter"/>
                  <a:cs typeface="Inter"/>
                  <a:sym typeface="Inter"/>
                </a:rPr>
                <a:t>Application:  </a:t>
              </a:r>
              <a:r>
                <a:rPr lang="en-US" sz="2100" u="sng" dirty="0">
                  <a:solidFill>
                    <a:srgbClr val="004AAD"/>
                  </a:solidFill>
                  <a:latin typeface="Inter"/>
                  <a:ea typeface="Inter"/>
                  <a:cs typeface="Inter"/>
                  <a:sym typeface="Inter"/>
                  <a:hlinkClick r:id="rId9"/>
                </a:rPr>
                <a:t>Voluntary Surrender Request Form</a:t>
              </a:r>
              <a:endParaRPr lang="en-US" sz="2100" u="sng" dirty="0">
                <a:solidFill>
                  <a:srgbClr val="004AAD"/>
                </a:solidFill>
                <a:latin typeface="Inter"/>
                <a:ea typeface="Inter"/>
                <a:cs typeface="Inter"/>
                <a:sym typeface="Inter"/>
              </a:endParaRPr>
            </a:p>
            <a:p>
              <a:pPr algn="l">
                <a:lnSpc>
                  <a:spcPts val="2331"/>
                </a:lnSpc>
              </a:pPr>
              <a:endParaRPr lang="en-US" sz="2100" u="sng" dirty="0">
                <a:solidFill>
                  <a:srgbClr val="004AAD"/>
                </a:solidFill>
                <a:latin typeface="Inter"/>
                <a:ea typeface="Inter"/>
                <a:cs typeface="Inter"/>
                <a:sym typeface="Inter"/>
              </a:endParaRPr>
            </a:p>
            <a:p>
              <a:pPr marL="388622" lvl="1" indent="-194311" algn="l">
                <a:lnSpc>
                  <a:spcPts val="2250"/>
                </a:lnSpc>
                <a:buFont typeface="Arial"/>
                <a:buChar char="•"/>
              </a:pPr>
              <a:r>
                <a:rPr lang="en-US" sz="1800" dirty="0">
                  <a:solidFill>
                    <a:srgbClr val="000000"/>
                  </a:solidFill>
                  <a:latin typeface="Inter"/>
                  <a:ea typeface="Inter"/>
                  <a:cs typeface="Inter"/>
                  <a:sym typeface="Inter"/>
                </a:rPr>
                <a:t>No</a:t>
              </a:r>
              <a:r>
                <a:rPr lang="en-US" sz="1800" dirty="0">
                  <a:solidFill>
                    <a:srgbClr val="0E243C"/>
                  </a:solidFill>
                  <a:latin typeface="Inter"/>
                  <a:ea typeface="Inter"/>
                  <a:cs typeface="Inter"/>
                  <a:sym typeface="Inter"/>
                </a:rPr>
                <a:t> application fee</a:t>
              </a:r>
            </a:p>
            <a:p>
              <a:pPr algn="l">
                <a:lnSpc>
                  <a:spcPts val="2250"/>
                </a:lnSpc>
              </a:pPr>
              <a:endParaRPr lang="en-US" sz="1800" dirty="0">
                <a:solidFill>
                  <a:srgbClr val="0E243C"/>
                </a:solidFill>
                <a:latin typeface="Inter"/>
                <a:ea typeface="Inter"/>
                <a:cs typeface="Inter"/>
                <a:sym typeface="Inter"/>
              </a:endParaRPr>
            </a:p>
            <a:p>
              <a:pPr marL="388622" lvl="1" indent="-194311" algn="l">
                <a:lnSpc>
                  <a:spcPts val="2250"/>
                </a:lnSpc>
                <a:buFont typeface="Arial"/>
                <a:buChar char="•"/>
              </a:pPr>
              <a:r>
                <a:rPr lang="en-US" sz="1800" dirty="0">
                  <a:solidFill>
                    <a:srgbClr val="0E243C"/>
                  </a:solidFill>
                  <a:latin typeface="Inter"/>
                  <a:ea typeface="Inter"/>
                  <a:cs typeface="Inter"/>
                  <a:sym typeface="Inter"/>
                </a:rPr>
                <a:t>Must be signed by a current principal on the license or a current officer with the Nevada Secretary of State</a:t>
              </a:r>
            </a:p>
          </p:txBody>
        </p:sp>
      </p:grpSp>
      <p:sp>
        <p:nvSpPr>
          <p:cNvPr id="8" name="Freeform 8"/>
          <p:cNvSpPr/>
          <p:nvPr/>
        </p:nvSpPr>
        <p:spPr>
          <a:xfrm>
            <a:off x="12072390" y="1769013"/>
            <a:ext cx="6215610" cy="8085347"/>
          </a:xfrm>
          <a:custGeom>
            <a:avLst/>
            <a:gdLst/>
            <a:ahLst/>
            <a:cxnLst/>
            <a:rect l="l" t="t" r="r" b="b"/>
            <a:pathLst>
              <a:path w="6215610" h="8085347">
                <a:moveTo>
                  <a:pt x="0" y="0"/>
                </a:moveTo>
                <a:lnTo>
                  <a:pt x="6215610" y="0"/>
                </a:lnTo>
                <a:lnTo>
                  <a:pt x="6215610" y="8085347"/>
                </a:lnTo>
                <a:lnTo>
                  <a:pt x="0" y="8085347"/>
                </a:lnTo>
                <a:lnTo>
                  <a:pt x="0" y="0"/>
                </a:lnTo>
                <a:close/>
              </a:path>
            </a:pathLst>
          </a:custGeom>
          <a:blipFill>
            <a:blip r:embed="rId10"/>
            <a:stretch>
              <a:fillRect/>
            </a:stretch>
          </a:blipFill>
        </p:spPr>
      </p:sp>
      <p:grpSp>
        <p:nvGrpSpPr>
          <p:cNvPr id="9" name="Group 9"/>
          <p:cNvGrpSpPr/>
          <p:nvPr/>
        </p:nvGrpSpPr>
        <p:grpSpPr>
          <a:xfrm>
            <a:off x="3642772" y="6155014"/>
            <a:ext cx="10061932" cy="2782973"/>
            <a:chOff x="0" y="0"/>
            <a:chExt cx="13415909" cy="3710630"/>
          </a:xfrm>
        </p:grpSpPr>
        <p:sp>
          <p:nvSpPr>
            <p:cNvPr id="10" name="Freeform 10"/>
            <p:cNvSpPr/>
            <p:nvPr/>
          </p:nvSpPr>
          <p:spPr>
            <a:xfrm>
              <a:off x="0" y="0"/>
              <a:ext cx="974424" cy="788065"/>
            </a:xfrm>
            <a:custGeom>
              <a:avLst/>
              <a:gdLst/>
              <a:ahLst/>
              <a:cxnLst/>
              <a:rect l="l" t="t" r="r" b="b"/>
              <a:pathLst>
                <a:path w="974424" h="788065">
                  <a:moveTo>
                    <a:pt x="0" y="0"/>
                  </a:moveTo>
                  <a:lnTo>
                    <a:pt x="974424" y="0"/>
                  </a:lnTo>
                  <a:lnTo>
                    <a:pt x="974424" y="788065"/>
                  </a:lnTo>
                  <a:lnTo>
                    <a:pt x="0" y="7880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1191043" y="85634"/>
              <a:ext cx="12224866" cy="525146"/>
            </a:xfrm>
            <a:prstGeom prst="rect">
              <a:avLst/>
            </a:prstGeom>
          </p:spPr>
          <p:txBody>
            <a:bodyPr lIns="0" tIns="0" rIns="0" bIns="0" rtlCol="0" anchor="t">
              <a:spAutoFit/>
            </a:bodyPr>
            <a:lstStyle/>
            <a:p>
              <a:pPr algn="l">
                <a:lnSpc>
                  <a:spcPts val="3359"/>
                </a:lnSpc>
              </a:pPr>
              <a:r>
                <a:rPr lang="en-US" sz="2399" b="1">
                  <a:solidFill>
                    <a:srgbClr val="C5882D"/>
                  </a:solidFill>
                  <a:latin typeface="Inter Bold"/>
                  <a:ea typeface="Inter Bold"/>
                  <a:cs typeface="Inter Bold"/>
                  <a:sym typeface="Inter Bold"/>
                </a:rPr>
                <a:t>License Cancellation</a:t>
              </a:r>
            </a:p>
          </p:txBody>
        </p:sp>
        <p:sp>
          <p:nvSpPr>
            <p:cNvPr id="12" name="TextBox 12"/>
            <p:cNvSpPr txBox="1"/>
            <p:nvPr/>
          </p:nvSpPr>
          <p:spPr>
            <a:xfrm>
              <a:off x="974424" y="827984"/>
              <a:ext cx="8681150" cy="2882646"/>
            </a:xfrm>
            <a:prstGeom prst="rect">
              <a:avLst/>
            </a:prstGeom>
          </p:spPr>
          <p:txBody>
            <a:bodyPr lIns="0" tIns="0" rIns="0" bIns="0" rtlCol="0" anchor="t">
              <a:spAutoFit/>
            </a:bodyPr>
            <a:lstStyle/>
            <a:p>
              <a:pPr marL="388622" lvl="1" indent="-194311" algn="l">
                <a:lnSpc>
                  <a:spcPts val="1998"/>
                </a:lnSpc>
                <a:buFont typeface="Arial"/>
                <a:buChar char="•"/>
              </a:pPr>
              <a:r>
                <a:rPr lang="en-US" sz="1800" dirty="0">
                  <a:solidFill>
                    <a:srgbClr val="000000"/>
                  </a:solidFill>
                  <a:latin typeface="Inter"/>
                  <a:ea typeface="Inter"/>
                  <a:cs typeface="Inter"/>
                  <a:sym typeface="Inter"/>
                </a:rPr>
                <a:t>If a license is </a:t>
              </a:r>
              <a:r>
                <a:rPr lang="en-US" sz="1800" b="1" dirty="0">
                  <a:solidFill>
                    <a:srgbClr val="CC0000"/>
                  </a:solidFill>
                  <a:latin typeface="Inter Bold"/>
                  <a:ea typeface="Inter Bold"/>
                  <a:cs typeface="Inter Bold"/>
                  <a:sym typeface="Inter Bold"/>
                </a:rPr>
                <a:t>NOT </a:t>
              </a:r>
              <a:r>
                <a:rPr lang="en-US" sz="1800" dirty="0">
                  <a:solidFill>
                    <a:srgbClr val="000000"/>
                  </a:solidFill>
                  <a:latin typeface="Inter"/>
                  <a:ea typeface="Inter"/>
                  <a:cs typeface="Inter"/>
                  <a:sym typeface="Inter"/>
                </a:rPr>
                <a:t>renewed, it will </a:t>
              </a:r>
              <a:r>
                <a:rPr lang="en-US" sz="1800" b="1" dirty="0">
                  <a:solidFill>
                    <a:srgbClr val="000000"/>
                  </a:solidFill>
                  <a:latin typeface="Inter Bold"/>
                  <a:ea typeface="Inter Bold"/>
                  <a:cs typeface="Inter Bold"/>
                  <a:sym typeface="Inter Bold"/>
                </a:rPr>
                <a:t>cancel </a:t>
              </a:r>
              <a:r>
                <a:rPr lang="en-US" sz="1800" dirty="0">
                  <a:solidFill>
                    <a:srgbClr val="000000"/>
                  </a:solidFill>
                  <a:latin typeface="Inter"/>
                  <a:ea typeface="Inter"/>
                  <a:cs typeface="Inter"/>
                  <a:sym typeface="Inter"/>
                </a:rPr>
                <a:t>six (6) months after the date of expiration.</a:t>
              </a:r>
            </a:p>
            <a:p>
              <a:pPr algn="l">
                <a:lnSpc>
                  <a:spcPts val="1998"/>
                </a:lnSpc>
              </a:pPr>
              <a:endParaRPr lang="en-US" sz="1800" dirty="0">
                <a:solidFill>
                  <a:srgbClr val="000000"/>
                </a:solidFill>
                <a:latin typeface="Inter"/>
                <a:ea typeface="Inter"/>
                <a:cs typeface="Inter"/>
                <a:sym typeface="Inter"/>
              </a:endParaRPr>
            </a:p>
            <a:p>
              <a:pPr marL="388622" lvl="1" indent="-194311" algn="l">
                <a:lnSpc>
                  <a:spcPts val="2250"/>
                </a:lnSpc>
                <a:buFont typeface="Arial"/>
                <a:buChar char="•"/>
              </a:pPr>
              <a:r>
                <a:rPr lang="en-US" sz="1800" dirty="0">
                  <a:solidFill>
                    <a:srgbClr val="000000"/>
                  </a:solidFill>
                  <a:latin typeface="Inter"/>
                  <a:ea typeface="Inter"/>
                  <a:cs typeface="Inter"/>
                  <a:sym typeface="Inter"/>
                </a:rPr>
                <a:t>Once a license cancels, the license will no longer be eligible for renewal.</a:t>
              </a:r>
            </a:p>
            <a:p>
              <a:pPr algn="l">
                <a:lnSpc>
                  <a:spcPts val="2250"/>
                </a:lnSpc>
              </a:pPr>
              <a:endParaRPr lang="en-US" sz="1800" dirty="0">
                <a:solidFill>
                  <a:srgbClr val="000000"/>
                </a:solidFill>
                <a:latin typeface="Inter"/>
                <a:ea typeface="Inter"/>
                <a:cs typeface="Inter"/>
                <a:sym typeface="Inter"/>
              </a:endParaRPr>
            </a:p>
            <a:p>
              <a:pPr marL="388622" lvl="1" indent="-194311" algn="l">
                <a:lnSpc>
                  <a:spcPts val="2250"/>
                </a:lnSpc>
                <a:buFont typeface="Arial"/>
                <a:buChar char="•"/>
              </a:pPr>
              <a:r>
                <a:rPr lang="en-US" sz="1800" dirty="0">
                  <a:solidFill>
                    <a:srgbClr val="000000"/>
                  </a:solidFill>
                  <a:latin typeface="Inter"/>
                  <a:ea typeface="Inter"/>
                  <a:cs typeface="Inter"/>
                  <a:sym typeface="Inter"/>
                </a:rPr>
                <a:t>A </a:t>
              </a:r>
              <a:r>
                <a:rPr lang="en-US" sz="1800" b="1" dirty="0">
                  <a:solidFill>
                    <a:srgbClr val="000000"/>
                  </a:solidFill>
                  <a:latin typeface="Inter Bold"/>
                  <a:ea typeface="Inter Bold"/>
                  <a:cs typeface="Inter Bold"/>
                  <a:sym typeface="Inter Bold"/>
                </a:rPr>
                <a:t>NEW</a:t>
              </a:r>
              <a:r>
                <a:rPr lang="en-US" sz="1800" dirty="0">
                  <a:solidFill>
                    <a:srgbClr val="000000"/>
                  </a:solidFill>
                  <a:latin typeface="Inter"/>
                  <a:ea typeface="Inter"/>
                  <a:cs typeface="Inter"/>
                  <a:sym typeface="Inter"/>
                </a:rPr>
                <a:t> Contractors License Application will be required if you want to contract in the future.</a:t>
              </a:r>
            </a:p>
          </p:txBody>
        </p:sp>
      </p:grpSp>
      <p:grpSp>
        <p:nvGrpSpPr>
          <p:cNvPr id="13" name="Group 13"/>
          <p:cNvGrpSpPr/>
          <p:nvPr/>
        </p:nvGrpSpPr>
        <p:grpSpPr>
          <a:xfrm>
            <a:off x="0" y="8310120"/>
            <a:ext cx="2045867" cy="1976880"/>
            <a:chOff x="0" y="0"/>
            <a:chExt cx="2727823" cy="2635840"/>
          </a:xfrm>
        </p:grpSpPr>
        <p:sp>
          <p:nvSpPr>
            <p:cNvPr id="14" name="Freeform 14"/>
            <p:cNvSpPr/>
            <p:nvPr/>
          </p:nvSpPr>
          <p:spPr>
            <a:xfrm>
              <a:off x="0" y="0"/>
              <a:ext cx="2727823" cy="2635840"/>
            </a:xfrm>
            <a:custGeom>
              <a:avLst/>
              <a:gdLst/>
              <a:ahLst/>
              <a:cxnLst/>
              <a:rect l="l" t="t" r="r" b="b"/>
              <a:pathLst>
                <a:path w="2727823" h="2635840">
                  <a:moveTo>
                    <a:pt x="0" y="0"/>
                  </a:moveTo>
                  <a:lnTo>
                    <a:pt x="2727823" y="0"/>
                  </a:lnTo>
                  <a:lnTo>
                    <a:pt x="2727823" y="2635840"/>
                  </a:lnTo>
                  <a:lnTo>
                    <a:pt x="0" y="2635840"/>
                  </a:lnTo>
                  <a:lnTo>
                    <a:pt x="0" y="0"/>
                  </a:lnTo>
                  <a:close/>
                </a:path>
              </a:pathLst>
            </a:custGeom>
            <a:blipFill>
              <a:blip r:embed="rId11"/>
              <a:stretch>
                <a:fillRect t="-1744" b="-1744"/>
              </a:stretch>
            </a:blipFill>
          </p:spPr>
        </p:sp>
        <p:sp>
          <p:nvSpPr>
            <p:cNvPr id="15" name="TextBox 15"/>
            <p:cNvSpPr txBox="1"/>
            <p:nvPr/>
          </p:nvSpPr>
          <p:spPr>
            <a:xfrm>
              <a:off x="1363911" y="972211"/>
              <a:ext cx="705040" cy="299718"/>
            </a:xfrm>
            <a:prstGeom prst="rect">
              <a:avLst/>
            </a:prstGeom>
          </p:spPr>
          <p:txBody>
            <a:bodyPr lIns="0" tIns="0" rIns="0" bIns="0" rtlCol="0" anchor="t">
              <a:spAutoFit/>
            </a:bodyPr>
            <a:lstStyle/>
            <a:p>
              <a:pPr algn="l">
                <a:lnSpc>
                  <a:spcPts val="1916"/>
                </a:lnSpc>
              </a:pPr>
              <a:r>
                <a:rPr lang="en-US" sz="1368" b="1">
                  <a:solidFill>
                    <a:srgbClr val="FFFAEC"/>
                  </a:solidFill>
                  <a:latin typeface="Inter Bold"/>
                  <a:ea typeface="Inter Bold"/>
                  <a:cs typeface="Inter Bold"/>
                  <a:sym typeface="Inter Bold"/>
                </a:rPr>
                <a:t>21</a:t>
              </a:r>
            </a:p>
          </p:txBody>
        </p:sp>
      </p:grpSp>
      <p:pic>
        <p:nvPicPr>
          <p:cNvPr id="49" name="Audio 48">
            <a:hlinkClick r:id="" action="ppaction://media"/>
            <a:extLst>
              <a:ext uri="{FF2B5EF4-FFF2-40B4-BE49-F238E27FC236}">
                <a16:creationId xmlns:a16="http://schemas.microsoft.com/office/drawing/2014/main" id="{81A29DE2-261F-815B-5A14-5CD09CE9C26B}"/>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4100">
        <p:fade/>
      </p:transition>
    </mc:Choice>
    <mc:Fallback xmlns="">
      <p:transition spd="med" advTm="141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a:off x="11410951" y="3352800"/>
            <a:ext cx="10477498" cy="3581400"/>
          </a:xfrm>
          <a:custGeom>
            <a:avLst/>
            <a:gdLst/>
            <a:ahLst/>
            <a:cxnLst/>
            <a:rect l="l" t="t" r="r" b="b"/>
            <a:pathLst>
              <a:path w="21288901" h="6785837">
                <a:moveTo>
                  <a:pt x="0" y="0"/>
                </a:moveTo>
                <a:lnTo>
                  <a:pt x="21288900" y="0"/>
                </a:lnTo>
                <a:lnTo>
                  <a:pt x="21288900" y="6785838"/>
                </a:lnTo>
                <a:lnTo>
                  <a:pt x="0" y="6785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289006" y="0"/>
            <a:ext cx="10842810" cy="1304925"/>
          </a:xfrm>
          <a:prstGeom prst="rect">
            <a:avLst/>
          </a:prstGeom>
        </p:spPr>
        <p:txBody>
          <a:bodyPr lIns="0" tIns="0" rIns="0" bIns="0" rtlCol="0" anchor="t">
            <a:spAutoFit/>
          </a:bodyPr>
          <a:lstStyle/>
          <a:p>
            <a:pPr algn="l">
              <a:lnSpc>
                <a:spcPts val="10296"/>
              </a:lnSpc>
            </a:pPr>
            <a:r>
              <a:rPr lang="en-US" sz="8580">
                <a:solidFill>
                  <a:srgbClr val="0E243C"/>
                </a:solidFill>
                <a:latin typeface="Oswald"/>
                <a:ea typeface="Oswald"/>
                <a:cs typeface="Oswald"/>
                <a:sym typeface="Oswald"/>
              </a:rPr>
              <a:t>FINANCIAL REQUIREMENTS</a:t>
            </a:r>
          </a:p>
        </p:txBody>
      </p:sp>
      <p:grpSp>
        <p:nvGrpSpPr>
          <p:cNvPr id="4" name="Group 4"/>
          <p:cNvGrpSpPr/>
          <p:nvPr/>
        </p:nvGrpSpPr>
        <p:grpSpPr>
          <a:xfrm>
            <a:off x="1868051" y="1681954"/>
            <a:ext cx="13391937" cy="6572427"/>
            <a:chOff x="0" y="0"/>
            <a:chExt cx="17855916" cy="8763237"/>
          </a:xfrm>
        </p:grpSpPr>
        <p:sp>
          <p:nvSpPr>
            <p:cNvPr id="5" name="TextBox 5"/>
            <p:cNvSpPr txBox="1"/>
            <p:nvPr/>
          </p:nvSpPr>
          <p:spPr>
            <a:xfrm>
              <a:off x="596865" y="38083"/>
              <a:ext cx="17259051" cy="8725154"/>
            </a:xfrm>
            <a:prstGeom prst="rect">
              <a:avLst/>
            </a:prstGeom>
          </p:spPr>
          <p:txBody>
            <a:bodyPr lIns="0" tIns="0" rIns="0" bIns="0" rtlCol="0" anchor="t">
              <a:spAutoFit/>
            </a:bodyPr>
            <a:lstStyle/>
            <a:p>
              <a:pPr algn="just">
                <a:lnSpc>
                  <a:spcPts val="2663"/>
                </a:lnSpc>
              </a:pPr>
              <a:r>
                <a:rPr lang="en-US" sz="2399" b="1" dirty="0">
                  <a:solidFill>
                    <a:srgbClr val="C5882D"/>
                  </a:solidFill>
                  <a:latin typeface="Inter Bold"/>
                  <a:ea typeface="Inter Bold"/>
                  <a:cs typeface="Inter Bold"/>
                  <a:sym typeface="Inter Bold"/>
                </a:rPr>
                <a:t>MONETARY LIMITS OF 25,000 OR LESS:</a:t>
              </a:r>
            </a:p>
            <a:p>
              <a:pPr algn="just">
                <a:lnSpc>
                  <a:spcPts val="1998"/>
                </a:lnSpc>
              </a:pPr>
              <a:endParaRPr lang="en-US" sz="2399" b="1" dirty="0">
                <a:solidFill>
                  <a:srgbClr val="C5882D"/>
                </a:solidFill>
                <a:latin typeface="Inter Bold"/>
                <a:ea typeface="Inter Bold"/>
                <a:cs typeface="Inter Bold"/>
                <a:sym typeface="Inter Bold"/>
              </a:endParaRPr>
            </a:p>
            <a:p>
              <a:pPr marL="388620" lvl="1" indent="-194310" algn="just">
                <a:lnSpc>
                  <a:spcPts val="1998"/>
                </a:lnSpc>
                <a:buFont typeface="Arial"/>
                <a:buChar char="•"/>
              </a:pPr>
              <a:r>
                <a:rPr lang="en-US" sz="1800" dirty="0">
                  <a:solidFill>
                    <a:srgbClr val="0E243C"/>
                  </a:solidFill>
                  <a:latin typeface="Inter"/>
                  <a:ea typeface="Inter"/>
                  <a:cs typeface="Inter"/>
                  <a:sym typeface="Inter"/>
                </a:rPr>
                <a:t>A current financial statement prepared by an independent Certified Public Accountant; or</a:t>
              </a:r>
            </a:p>
            <a:p>
              <a:pPr marL="388620" lvl="1" indent="-194310" algn="just">
                <a:lnSpc>
                  <a:spcPts val="1998"/>
                </a:lnSpc>
                <a:buFont typeface="Arial"/>
                <a:buChar char="•"/>
              </a:pPr>
              <a:r>
                <a:rPr lang="en-US" sz="1800" dirty="0">
                  <a:solidFill>
                    <a:srgbClr val="0E243C"/>
                  </a:solidFill>
                  <a:latin typeface="Inter"/>
                  <a:ea typeface="Inter"/>
                  <a:cs typeface="Inter"/>
                  <a:sym typeface="Inter"/>
                </a:rPr>
                <a:t>A current financial statement submitted on a Board-approved form (available at our office or on our website); or </a:t>
              </a:r>
            </a:p>
            <a:p>
              <a:pPr marL="388620" lvl="1" indent="-194310" algn="just">
                <a:lnSpc>
                  <a:spcPts val="1998"/>
                </a:lnSpc>
                <a:buFont typeface="Arial"/>
                <a:buChar char="•"/>
              </a:pPr>
              <a:r>
                <a:rPr lang="en-US" sz="1800" dirty="0">
                  <a:solidFill>
                    <a:srgbClr val="0E243C"/>
                  </a:solidFill>
                  <a:latin typeface="Inter"/>
                  <a:ea typeface="Inter"/>
                  <a:cs typeface="Inter"/>
                  <a:sym typeface="Inter"/>
                </a:rPr>
                <a:t>A current financial statement (Balance Sheet) prepared using accounting software in accordance with generally accepted accounting principles.</a:t>
              </a:r>
            </a:p>
            <a:p>
              <a:pPr algn="just">
                <a:lnSpc>
                  <a:spcPts val="1998"/>
                </a:lnSpc>
              </a:pPr>
              <a:endParaRPr lang="en-US" sz="1800" dirty="0">
                <a:solidFill>
                  <a:srgbClr val="0E243C"/>
                </a:solidFill>
                <a:latin typeface="Inter"/>
                <a:ea typeface="Inter"/>
                <a:cs typeface="Inter"/>
                <a:sym typeface="Inter"/>
              </a:endParaRPr>
            </a:p>
            <a:p>
              <a:pPr algn="just">
                <a:lnSpc>
                  <a:spcPts val="2663"/>
                </a:lnSpc>
              </a:pPr>
              <a:r>
                <a:rPr lang="en-US" sz="2399" b="1" dirty="0">
                  <a:solidFill>
                    <a:srgbClr val="C5882D"/>
                  </a:solidFill>
                  <a:latin typeface="Inter Bold"/>
                  <a:ea typeface="Inter Bold"/>
                  <a:cs typeface="Inter Bold"/>
                  <a:sym typeface="Inter Bold"/>
                </a:rPr>
                <a:t>MONETARY LIMITS OF $25,001 OR MORE, BUT LESS THAN $500,000:</a:t>
              </a:r>
            </a:p>
            <a:p>
              <a:pPr algn="just">
                <a:lnSpc>
                  <a:spcPts val="1998"/>
                </a:lnSpc>
              </a:pPr>
              <a:endParaRPr lang="en-US" sz="2399" b="1" dirty="0">
                <a:solidFill>
                  <a:srgbClr val="C5882D"/>
                </a:solidFill>
                <a:latin typeface="Inter Bold"/>
                <a:ea typeface="Inter Bold"/>
                <a:cs typeface="Inter Bold"/>
                <a:sym typeface="Inter Bold"/>
              </a:endParaRPr>
            </a:p>
            <a:p>
              <a:pPr marL="388620" lvl="1" indent="-194310" algn="just">
                <a:lnSpc>
                  <a:spcPts val="1998"/>
                </a:lnSpc>
                <a:buFont typeface="Arial"/>
                <a:buChar char="•"/>
              </a:pPr>
              <a:r>
                <a:rPr lang="en-US" sz="1800" dirty="0">
                  <a:solidFill>
                    <a:srgbClr val="0E243C"/>
                  </a:solidFill>
                  <a:latin typeface="Inter"/>
                  <a:ea typeface="Inter"/>
                  <a:cs typeface="Inter"/>
                  <a:sym typeface="Inter"/>
                </a:rPr>
                <a:t>A </a:t>
              </a:r>
              <a:r>
                <a:rPr lang="en-US" sz="1800" i="1" dirty="0">
                  <a:solidFill>
                    <a:srgbClr val="0E243C"/>
                  </a:solidFill>
                  <a:latin typeface="Inter Italics"/>
                  <a:ea typeface="Inter Italics"/>
                  <a:cs typeface="Inter Italics"/>
                  <a:sym typeface="Inter Italics"/>
                </a:rPr>
                <a:t>compiled </a:t>
              </a:r>
              <a:r>
                <a:rPr lang="en-US" sz="1800" dirty="0">
                  <a:solidFill>
                    <a:srgbClr val="0E243C"/>
                  </a:solidFill>
                  <a:latin typeface="Inter"/>
                  <a:ea typeface="Inter"/>
                  <a:cs typeface="Inter"/>
                  <a:sym typeface="Inter"/>
                </a:rPr>
                <a:t>financial statement prepared by an independent Certified Public Accountant current within six (6) months from the date the application is received; or</a:t>
              </a:r>
            </a:p>
            <a:p>
              <a:pPr marL="388620" lvl="1" indent="-194310" algn="just">
                <a:lnSpc>
                  <a:spcPts val="1998"/>
                </a:lnSpc>
                <a:buFont typeface="Arial"/>
                <a:buChar char="•"/>
              </a:pPr>
              <a:r>
                <a:rPr lang="en-US" sz="1800" dirty="0">
                  <a:solidFill>
                    <a:srgbClr val="0E243C"/>
                  </a:solidFill>
                  <a:latin typeface="Inter"/>
                  <a:ea typeface="Inter"/>
                  <a:cs typeface="Inter"/>
                  <a:sym typeface="Inter"/>
                </a:rPr>
                <a:t>A financial statement reviewed or audited by an independent Certified Public Accountant current within one (1) year from the date the application is received.</a:t>
              </a:r>
            </a:p>
            <a:p>
              <a:pPr algn="just">
                <a:lnSpc>
                  <a:spcPts val="1998"/>
                </a:lnSpc>
              </a:pPr>
              <a:endParaRPr lang="en-US" sz="1800" dirty="0">
                <a:solidFill>
                  <a:srgbClr val="0E243C"/>
                </a:solidFill>
                <a:latin typeface="Inter"/>
                <a:ea typeface="Inter"/>
                <a:cs typeface="Inter"/>
                <a:sym typeface="Inter"/>
              </a:endParaRPr>
            </a:p>
            <a:p>
              <a:pPr algn="just">
                <a:lnSpc>
                  <a:spcPts val="2663"/>
                </a:lnSpc>
              </a:pPr>
              <a:r>
                <a:rPr lang="en-US" sz="2399" b="1" dirty="0">
                  <a:solidFill>
                    <a:srgbClr val="C5882D"/>
                  </a:solidFill>
                  <a:latin typeface="Inter Bold"/>
                  <a:ea typeface="Inter Bold"/>
                  <a:cs typeface="Inter Bold"/>
                  <a:sym typeface="Inter Bold"/>
                </a:rPr>
                <a:t>MONETARY LIMITS OF $500,001 OR MORE, BUT LESS THAN $1,000,000:</a:t>
              </a:r>
            </a:p>
            <a:p>
              <a:pPr algn="just">
                <a:lnSpc>
                  <a:spcPts val="1998"/>
                </a:lnSpc>
              </a:pPr>
              <a:endParaRPr lang="en-US" sz="2399" b="1" dirty="0">
                <a:solidFill>
                  <a:srgbClr val="C5882D"/>
                </a:solidFill>
                <a:latin typeface="Inter Bold"/>
                <a:ea typeface="Inter Bold"/>
                <a:cs typeface="Inter Bold"/>
                <a:sym typeface="Inter Bold"/>
              </a:endParaRPr>
            </a:p>
            <a:p>
              <a:pPr marL="388620" lvl="1" indent="-194310" algn="just">
                <a:lnSpc>
                  <a:spcPts val="1998"/>
                </a:lnSpc>
                <a:buFont typeface="Arial"/>
                <a:buChar char="•"/>
              </a:pPr>
              <a:r>
                <a:rPr lang="en-US" sz="1800" dirty="0">
                  <a:solidFill>
                    <a:srgbClr val="0E243C"/>
                  </a:solidFill>
                  <a:latin typeface="Inter"/>
                  <a:ea typeface="Inter"/>
                  <a:cs typeface="Inter"/>
                  <a:sym typeface="Inter"/>
                </a:rPr>
                <a:t>A compiled financial statement, with full disclosures, prepared by an independent Certified Public Accountant current within six (6) months from the date the application is received; or</a:t>
              </a:r>
            </a:p>
            <a:p>
              <a:pPr marL="388620" lvl="1" indent="-194310" algn="just">
                <a:lnSpc>
                  <a:spcPts val="1998"/>
                </a:lnSpc>
                <a:buFont typeface="Arial"/>
                <a:buChar char="•"/>
              </a:pPr>
              <a:r>
                <a:rPr lang="en-US" sz="1800" dirty="0">
                  <a:solidFill>
                    <a:srgbClr val="0E243C"/>
                  </a:solidFill>
                  <a:latin typeface="Inter"/>
                  <a:ea typeface="Inter"/>
                  <a:cs typeface="Inter"/>
                  <a:sym typeface="Inter"/>
                </a:rPr>
                <a:t>A financial statement reviewed or audited by an independent Certified Public Accountant current within one (1) year from the date the application is received.</a:t>
              </a:r>
            </a:p>
            <a:p>
              <a:pPr algn="just">
                <a:lnSpc>
                  <a:spcPts val="1998"/>
                </a:lnSpc>
              </a:pPr>
              <a:r>
                <a:rPr lang="en-US" sz="1800" dirty="0">
                  <a:solidFill>
                    <a:srgbClr val="0E243C"/>
                  </a:solidFill>
                  <a:latin typeface="Inter"/>
                  <a:ea typeface="Inter"/>
                  <a:cs typeface="Inter"/>
                  <a:sym typeface="Inter"/>
                </a:rPr>
                <a:t>      </a:t>
              </a:r>
            </a:p>
            <a:p>
              <a:pPr algn="just">
                <a:lnSpc>
                  <a:spcPts val="2663"/>
                </a:lnSpc>
              </a:pPr>
              <a:r>
                <a:rPr lang="en-US" sz="2399" b="1" dirty="0">
                  <a:solidFill>
                    <a:srgbClr val="C5882D"/>
                  </a:solidFill>
                  <a:latin typeface="Inter Bold"/>
                  <a:ea typeface="Inter Bold"/>
                  <a:cs typeface="Inter Bold"/>
                  <a:sym typeface="Inter Bold"/>
                </a:rPr>
                <a:t>MONETARY LIMITS OF $1,000,001 OR MORE:</a:t>
              </a:r>
            </a:p>
            <a:p>
              <a:pPr algn="just">
                <a:lnSpc>
                  <a:spcPts val="1998"/>
                </a:lnSpc>
              </a:pPr>
              <a:endParaRPr lang="en-US" sz="2399" b="1" dirty="0">
                <a:solidFill>
                  <a:srgbClr val="C5882D"/>
                </a:solidFill>
                <a:latin typeface="Inter Bold"/>
                <a:ea typeface="Inter Bold"/>
                <a:cs typeface="Inter Bold"/>
                <a:sym typeface="Inter Bold"/>
              </a:endParaRPr>
            </a:p>
            <a:p>
              <a:pPr marL="388620" lvl="1" indent="-194310" algn="just">
                <a:lnSpc>
                  <a:spcPts val="1998"/>
                </a:lnSpc>
                <a:buFont typeface="Arial"/>
                <a:buChar char="•"/>
              </a:pPr>
              <a:r>
                <a:rPr lang="en-US" sz="1800" dirty="0">
                  <a:solidFill>
                    <a:srgbClr val="0E243C"/>
                  </a:solidFill>
                  <a:latin typeface="Inter"/>
                  <a:ea typeface="Inter"/>
                  <a:cs typeface="Inter"/>
                  <a:sym typeface="Inter"/>
                </a:rPr>
                <a:t>A financial statement that is prepared and reviewed or audited by an independent Certified Public Accountant current within one (1) year from the date the application is received.</a:t>
              </a:r>
            </a:p>
          </p:txBody>
        </p:sp>
        <p:sp>
          <p:nvSpPr>
            <p:cNvPr id="6" name="Freeform 6"/>
            <p:cNvSpPr/>
            <p:nvPr/>
          </p:nvSpPr>
          <p:spPr>
            <a:xfrm>
              <a:off x="0" y="0"/>
              <a:ext cx="495265" cy="495265"/>
            </a:xfrm>
            <a:custGeom>
              <a:avLst/>
              <a:gdLst/>
              <a:ahLst/>
              <a:cxnLst/>
              <a:rect l="l" t="t" r="r" b="b"/>
              <a:pathLst>
                <a:path w="495265" h="495265">
                  <a:moveTo>
                    <a:pt x="0" y="0"/>
                  </a:moveTo>
                  <a:lnTo>
                    <a:pt x="495265" y="0"/>
                  </a:lnTo>
                  <a:lnTo>
                    <a:pt x="495265" y="495265"/>
                  </a:lnTo>
                  <a:lnTo>
                    <a:pt x="0" y="495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0" y="4920195"/>
              <a:ext cx="495265" cy="495265"/>
            </a:xfrm>
            <a:custGeom>
              <a:avLst/>
              <a:gdLst/>
              <a:ahLst/>
              <a:cxnLst/>
              <a:rect l="l" t="t" r="r" b="b"/>
              <a:pathLst>
                <a:path w="495265" h="495265">
                  <a:moveTo>
                    <a:pt x="0" y="0"/>
                  </a:moveTo>
                  <a:lnTo>
                    <a:pt x="495265" y="0"/>
                  </a:lnTo>
                  <a:lnTo>
                    <a:pt x="495265" y="495265"/>
                  </a:lnTo>
                  <a:lnTo>
                    <a:pt x="0" y="495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0" y="7472930"/>
              <a:ext cx="495265" cy="495265"/>
            </a:xfrm>
            <a:custGeom>
              <a:avLst/>
              <a:gdLst/>
              <a:ahLst/>
              <a:cxnLst/>
              <a:rect l="l" t="t" r="r" b="b"/>
              <a:pathLst>
                <a:path w="495265" h="495265">
                  <a:moveTo>
                    <a:pt x="0" y="0"/>
                  </a:moveTo>
                  <a:lnTo>
                    <a:pt x="495265" y="0"/>
                  </a:lnTo>
                  <a:lnTo>
                    <a:pt x="495265" y="495266"/>
                  </a:lnTo>
                  <a:lnTo>
                    <a:pt x="0" y="4952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0" y="2494530"/>
              <a:ext cx="495265" cy="495265"/>
            </a:xfrm>
            <a:custGeom>
              <a:avLst/>
              <a:gdLst/>
              <a:ahLst/>
              <a:cxnLst/>
              <a:rect l="l" t="t" r="r" b="b"/>
              <a:pathLst>
                <a:path w="495265" h="495265">
                  <a:moveTo>
                    <a:pt x="0" y="0"/>
                  </a:moveTo>
                  <a:lnTo>
                    <a:pt x="495265" y="0"/>
                  </a:lnTo>
                  <a:lnTo>
                    <a:pt x="495265" y="495265"/>
                  </a:lnTo>
                  <a:lnTo>
                    <a:pt x="0" y="495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0" name="Group 10"/>
          <p:cNvGrpSpPr/>
          <p:nvPr/>
        </p:nvGrpSpPr>
        <p:grpSpPr>
          <a:xfrm>
            <a:off x="5766" y="8309219"/>
            <a:ext cx="2045867" cy="1977781"/>
            <a:chOff x="0" y="0"/>
            <a:chExt cx="2727823" cy="2637041"/>
          </a:xfrm>
        </p:grpSpPr>
        <p:sp>
          <p:nvSpPr>
            <p:cNvPr id="11" name="Freeform 11"/>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sp>
        <p:sp>
          <p:nvSpPr>
            <p:cNvPr id="12" name="TextBox 12"/>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22</a:t>
              </a:r>
            </a:p>
          </p:txBody>
        </p:sp>
      </p:grpSp>
      <p:pic>
        <p:nvPicPr>
          <p:cNvPr id="72" name="Audio 71">
            <a:hlinkClick r:id="" action="ppaction://media"/>
            <a:extLst>
              <a:ext uri="{FF2B5EF4-FFF2-40B4-BE49-F238E27FC236}">
                <a16:creationId xmlns:a16="http://schemas.microsoft.com/office/drawing/2014/main" id="{655DFD62-672A-6FBC-CDAE-9F0DA228EB7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32680">
        <p:fade/>
      </p:transition>
    </mc:Choice>
    <mc:Fallback xmlns="">
      <p:transition spd="med" advClick="0" advTm="32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1D910CC8-BDB2-4150-AA74-875C98B4E6F4}"/>
              </a:ext>
            </a:extLst>
          </p:cNvPr>
          <p:cNvSpPr/>
          <p:nvPr/>
        </p:nvSpPr>
        <p:spPr>
          <a:xfrm rot="-5400000">
            <a:off x="-3866751" y="3714352"/>
            <a:ext cx="10305263" cy="2876560"/>
          </a:xfrm>
          <a:custGeom>
            <a:avLst/>
            <a:gdLst/>
            <a:ahLst/>
            <a:cxnLst/>
            <a:rect l="l" t="t" r="r" b="b"/>
            <a:pathLst>
              <a:path w="22005570" h="8472144">
                <a:moveTo>
                  <a:pt x="0" y="0"/>
                </a:moveTo>
                <a:lnTo>
                  <a:pt x="22005570" y="0"/>
                </a:lnTo>
                <a:lnTo>
                  <a:pt x="22005570" y="8472144"/>
                </a:lnTo>
                <a:lnTo>
                  <a:pt x="0" y="8472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TextBox 2"/>
          <p:cNvSpPr txBox="1"/>
          <p:nvPr/>
        </p:nvSpPr>
        <p:spPr>
          <a:xfrm>
            <a:off x="2594720" y="187293"/>
            <a:ext cx="10842810" cy="1304925"/>
          </a:xfrm>
          <a:prstGeom prst="rect">
            <a:avLst/>
          </a:prstGeom>
        </p:spPr>
        <p:txBody>
          <a:bodyPr lIns="0" tIns="0" rIns="0" bIns="0" rtlCol="0" anchor="t">
            <a:spAutoFit/>
          </a:bodyPr>
          <a:lstStyle/>
          <a:p>
            <a:pPr algn="l">
              <a:lnSpc>
                <a:spcPts val="10296"/>
              </a:lnSpc>
            </a:pPr>
            <a:r>
              <a:rPr lang="en-US" sz="8580">
                <a:solidFill>
                  <a:srgbClr val="0E243C"/>
                </a:solidFill>
                <a:latin typeface="Oswald"/>
                <a:ea typeface="Oswald"/>
                <a:cs typeface="Oswald"/>
                <a:sym typeface="Oswald"/>
              </a:rPr>
              <a:t>BOND REQUIREMENTS</a:t>
            </a:r>
          </a:p>
        </p:txBody>
      </p:sp>
      <p:grpSp>
        <p:nvGrpSpPr>
          <p:cNvPr id="4" name="Group 4"/>
          <p:cNvGrpSpPr/>
          <p:nvPr/>
        </p:nvGrpSpPr>
        <p:grpSpPr>
          <a:xfrm>
            <a:off x="3206034" y="1492218"/>
            <a:ext cx="11875933" cy="8853742"/>
            <a:chOff x="0" y="0"/>
            <a:chExt cx="15834577" cy="11804990"/>
          </a:xfrm>
        </p:grpSpPr>
        <p:sp>
          <p:nvSpPr>
            <p:cNvPr id="5" name="Freeform 5"/>
            <p:cNvSpPr/>
            <p:nvPr/>
          </p:nvSpPr>
          <p:spPr>
            <a:xfrm>
              <a:off x="0" y="0"/>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0" y="4541233"/>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1583808" y="251164"/>
              <a:ext cx="14250769" cy="11553826"/>
            </a:xfrm>
            <a:prstGeom prst="rect">
              <a:avLst/>
            </a:prstGeom>
          </p:spPr>
          <p:txBody>
            <a:bodyPr lIns="0" tIns="0" rIns="0" bIns="0" rtlCol="0" anchor="t">
              <a:spAutoFit/>
            </a:bodyPr>
            <a:lstStyle/>
            <a:p>
              <a:pPr algn="l">
                <a:lnSpc>
                  <a:spcPts val="3359"/>
                </a:lnSpc>
              </a:pPr>
              <a:r>
                <a:rPr lang="en-US" sz="2399" b="1">
                  <a:solidFill>
                    <a:srgbClr val="C5882D"/>
                  </a:solidFill>
                  <a:latin typeface="Inter Bold"/>
                  <a:ea typeface="Inter Bold"/>
                  <a:cs typeface="Inter Bold"/>
                  <a:sym typeface="Inter Bold"/>
                </a:rPr>
                <a:t>Bond Requirements </a:t>
              </a:r>
            </a:p>
            <a:p>
              <a:pPr algn="l">
                <a:lnSpc>
                  <a:spcPts val="2939"/>
                </a:lnSpc>
              </a:pPr>
              <a:endParaRPr lang="en-US" sz="2399" b="1">
                <a:solidFill>
                  <a:srgbClr val="C5882D"/>
                </a:solidFill>
                <a:latin typeface="Inter Bold"/>
                <a:ea typeface="Inter Bold"/>
                <a:cs typeface="Inter Bold"/>
                <a:sym typeface="Inter Bold"/>
              </a:endParaRPr>
            </a:p>
            <a:p>
              <a:pPr algn="l">
                <a:lnSpc>
                  <a:spcPts val="2939"/>
                </a:lnSpc>
              </a:pPr>
              <a:r>
                <a:rPr lang="en-US" sz="2099">
                  <a:solidFill>
                    <a:srgbClr val="0E243C"/>
                  </a:solidFill>
                  <a:latin typeface="Inter"/>
                  <a:ea typeface="Inter"/>
                  <a:cs typeface="Inter"/>
                  <a:sym typeface="Inter"/>
                </a:rPr>
                <a:t>Bond requirements are established by the Board based on:</a:t>
              </a:r>
            </a:p>
            <a:p>
              <a:pPr algn="l">
                <a:lnSpc>
                  <a:spcPts val="2939"/>
                </a:lnSpc>
              </a:pPr>
              <a:endParaRPr lang="en-US" sz="2099">
                <a:solidFill>
                  <a:srgbClr val="0E243C"/>
                </a:solidFill>
                <a:latin typeface="Inter"/>
                <a:ea typeface="Inter"/>
                <a:cs typeface="Inter"/>
                <a:sym typeface="Inter"/>
              </a:endParaRPr>
            </a:p>
            <a:p>
              <a:pPr marL="453387" lvl="1" indent="-226693" algn="l">
                <a:lnSpc>
                  <a:spcPts val="2939"/>
                </a:lnSpc>
                <a:buFont typeface="Arial"/>
                <a:buChar char="•"/>
              </a:pPr>
              <a:r>
                <a:rPr lang="en-US" sz="2099">
                  <a:solidFill>
                    <a:srgbClr val="0E243C"/>
                  </a:solidFill>
                  <a:latin typeface="Inter"/>
                  <a:ea typeface="Inter"/>
                  <a:cs typeface="Inter"/>
                  <a:sym typeface="Inter"/>
                </a:rPr>
                <a:t>Type of License </a:t>
              </a:r>
            </a:p>
            <a:p>
              <a:pPr marL="453387" lvl="1" indent="-226693" algn="l">
                <a:lnSpc>
                  <a:spcPts val="2939"/>
                </a:lnSpc>
                <a:buFont typeface="Arial"/>
                <a:buChar char="•"/>
              </a:pPr>
              <a:r>
                <a:rPr lang="en-US" sz="2099">
                  <a:solidFill>
                    <a:srgbClr val="0E243C"/>
                  </a:solidFill>
                  <a:latin typeface="Inter"/>
                  <a:ea typeface="Inter"/>
                  <a:cs typeface="Inter"/>
                  <a:sym typeface="Inter"/>
                </a:rPr>
                <a:t>Monetary Limit</a:t>
              </a:r>
            </a:p>
            <a:p>
              <a:pPr marL="453387" lvl="1" indent="-226693" algn="l">
                <a:lnSpc>
                  <a:spcPts val="2939"/>
                </a:lnSpc>
                <a:buFont typeface="Arial"/>
                <a:buChar char="•"/>
              </a:pPr>
              <a:r>
                <a:rPr lang="en-US" sz="2099">
                  <a:solidFill>
                    <a:srgbClr val="0E243C"/>
                  </a:solidFill>
                  <a:latin typeface="Inter"/>
                  <a:ea typeface="Inter"/>
                  <a:cs typeface="Inter"/>
                  <a:sym typeface="Inter"/>
                </a:rPr>
                <a:t>Financial Responsibility</a:t>
              </a:r>
            </a:p>
            <a:p>
              <a:pPr marL="453387" lvl="1" indent="-226693" algn="l">
                <a:lnSpc>
                  <a:spcPts val="2939"/>
                </a:lnSpc>
                <a:buFont typeface="Arial"/>
                <a:buChar char="•"/>
              </a:pPr>
              <a:r>
                <a:rPr lang="en-US" sz="2099">
                  <a:solidFill>
                    <a:srgbClr val="0E243C"/>
                  </a:solidFill>
                  <a:latin typeface="Inter"/>
                  <a:ea typeface="Inter"/>
                  <a:cs typeface="Inter"/>
                  <a:sym typeface="Inter"/>
                </a:rPr>
                <a:t>Experience</a:t>
              </a:r>
            </a:p>
            <a:p>
              <a:pPr algn="l">
                <a:lnSpc>
                  <a:spcPts val="2939"/>
                </a:lnSpc>
              </a:pPr>
              <a:endParaRPr lang="en-US" sz="2099">
                <a:solidFill>
                  <a:srgbClr val="0E243C"/>
                </a:solidFill>
                <a:latin typeface="Inter"/>
                <a:ea typeface="Inter"/>
                <a:cs typeface="Inter"/>
                <a:sym typeface="Inter"/>
              </a:endParaRPr>
            </a:p>
            <a:p>
              <a:pPr algn="l">
                <a:lnSpc>
                  <a:spcPts val="3359"/>
                </a:lnSpc>
              </a:pPr>
              <a:r>
                <a:rPr lang="en-US" sz="2399" b="1">
                  <a:solidFill>
                    <a:srgbClr val="C5882D"/>
                  </a:solidFill>
                  <a:latin typeface="Inter Bold"/>
                  <a:ea typeface="Inter Bold"/>
                  <a:cs typeface="Inter Bold"/>
                  <a:sym typeface="Inter Bold"/>
                </a:rPr>
                <a:t>Types of Bonds</a:t>
              </a:r>
            </a:p>
            <a:p>
              <a:pPr algn="l">
                <a:lnSpc>
                  <a:spcPts val="2939"/>
                </a:lnSpc>
              </a:pPr>
              <a:endParaRPr lang="en-US" sz="2399" b="1">
                <a:solidFill>
                  <a:srgbClr val="C5882D"/>
                </a:solidFill>
                <a:latin typeface="Inter Bold"/>
                <a:ea typeface="Inter Bold"/>
                <a:cs typeface="Inter Bold"/>
                <a:sym typeface="Inter Bold"/>
              </a:endParaRPr>
            </a:p>
            <a:p>
              <a:pPr marL="453387" lvl="1" indent="-226693" algn="l">
                <a:lnSpc>
                  <a:spcPts val="2939"/>
                </a:lnSpc>
                <a:buFont typeface="Arial"/>
                <a:buChar char="•"/>
              </a:pPr>
              <a:r>
                <a:rPr lang="en-US" sz="2099">
                  <a:solidFill>
                    <a:srgbClr val="0E243C"/>
                  </a:solidFill>
                  <a:latin typeface="Inter"/>
                  <a:ea typeface="Inter"/>
                  <a:cs typeface="Inter"/>
                  <a:sym typeface="Inter"/>
                </a:rPr>
                <a:t>Surety Bond</a:t>
              </a:r>
            </a:p>
            <a:p>
              <a:pPr marL="453387" lvl="1" indent="-226693" algn="l">
                <a:lnSpc>
                  <a:spcPts val="2939"/>
                </a:lnSpc>
                <a:buFont typeface="Arial"/>
                <a:buChar char="•"/>
              </a:pPr>
              <a:r>
                <a:rPr lang="en-US" sz="2099">
                  <a:solidFill>
                    <a:srgbClr val="0E243C"/>
                  </a:solidFill>
                  <a:latin typeface="Inter"/>
                  <a:ea typeface="Inter"/>
                  <a:cs typeface="Inter"/>
                  <a:sym typeface="Inter"/>
                </a:rPr>
                <a:t>Cash Bond Deposit (*biennial service fee of $200 upon license renewal)</a:t>
              </a:r>
            </a:p>
            <a:p>
              <a:pPr marL="453387" lvl="1" indent="-226693" algn="l">
                <a:lnSpc>
                  <a:spcPts val="2939"/>
                </a:lnSpc>
                <a:buFont typeface="Arial"/>
                <a:buChar char="•"/>
              </a:pPr>
              <a:r>
                <a:rPr lang="en-US" sz="2099">
                  <a:solidFill>
                    <a:srgbClr val="0E243C"/>
                  </a:solidFill>
                  <a:latin typeface="Inter"/>
                  <a:ea typeface="Inter"/>
                  <a:cs typeface="Inter"/>
                  <a:sym typeface="Inter"/>
                </a:rPr>
                <a:t>Residential Improvement Bond (*per Assembly Bill 39, effective October 1, 2023)(more info next slide)</a:t>
              </a:r>
            </a:p>
            <a:p>
              <a:pPr algn="l">
                <a:lnSpc>
                  <a:spcPts val="2939"/>
                </a:lnSpc>
              </a:pPr>
              <a:endParaRPr lang="en-US" sz="2099">
                <a:solidFill>
                  <a:srgbClr val="0E243C"/>
                </a:solidFill>
                <a:latin typeface="Inter"/>
                <a:ea typeface="Inter"/>
                <a:cs typeface="Inter"/>
                <a:sym typeface="Inter"/>
              </a:endParaRPr>
            </a:p>
            <a:p>
              <a:pPr algn="l">
                <a:lnSpc>
                  <a:spcPts val="3359"/>
                </a:lnSpc>
                <a:spcBef>
                  <a:spcPct val="0"/>
                </a:spcBef>
              </a:pPr>
              <a:r>
                <a:rPr lang="en-US" sz="2399" b="1">
                  <a:solidFill>
                    <a:srgbClr val="C5882D"/>
                  </a:solidFill>
                  <a:latin typeface="Inter Bold"/>
                  <a:ea typeface="Inter Bold"/>
                  <a:cs typeface="Inter Bold"/>
                  <a:sym typeface="Inter Bold"/>
                </a:rPr>
                <a:t>Bond Amounts</a:t>
              </a:r>
            </a:p>
            <a:p>
              <a:pPr algn="l">
                <a:lnSpc>
                  <a:spcPts val="2939"/>
                </a:lnSpc>
                <a:spcBef>
                  <a:spcPct val="0"/>
                </a:spcBef>
              </a:pPr>
              <a:endParaRPr lang="en-US" sz="2399" b="1">
                <a:solidFill>
                  <a:srgbClr val="C5882D"/>
                </a:solidFill>
                <a:latin typeface="Inter Bold"/>
                <a:ea typeface="Inter Bold"/>
                <a:cs typeface="Inter Bold"/>
                <a:sym typeface="Inter Bold"/>
              </a:endParaRPr>
            </a:p>
            <a:p>
              <a:pPr marL="453387" lvl="1" indent="-226693" algn="l">
                <a:lnSpc>
                  <a:spcPts val="2939"/>
                </a:lnSpc>
                <a:buFont typeface="Arial"/>
                <a:buChar char="•"/>
              </a:pPr>
              <a:r>
                <a:rPr lang="en-US" sz="2099">
                  <a:solidFill>
                    <a:srgbClr val="0E243C"/>
                  </a:solidFill>
                  <a:latin typeface="Inter"/>
                  <a:ea typeface="Inter"/>
                  <a:cs typeface="Inter"/>
                  <a:sym typeface="Inter"/>
                </a:rPr>
                <a:t>Bonds may range in value from $1,000 to a maximum of $500,000</a:t>
              </a:r>
            </a:p>
            <a:p>
              <a:pPr marL="453387" lvl="1" indent="-226693" algn="l">
                <a:lnSpc>
                  <a:spcPts val="2939"/>
                </a:lnSpc>
                <a:buFont typeface="Arial"/>
                <a:buChar char="•"/>
              </a:pPr>
              <a:r>
                <a:rPr lang="en-US" sz="2099">
                  <a:solidFill>
                    <a:srgbClr val="0E243C"/>
                  </a:solidFill>
                  <a:latin typeface="Inter"/>
                  <a:ea typeface="Inter"/>
                  <a:cs typeface="Inter"/>
                  <a:sym typeface="Inter"/>
                </a:rPr>
                <a:t>The bond amount may require adjustment after a raise in limit</a:t>
              </a:r>
            </a:p>
            <a:p>
              <a:pPr algn="l">
                <a:lnSpc>
                  <a:spcPts val="2939"/>
                </a:lnSpc>
                <a:spcBef>
                  <a:spcPct val="0"/>
                </a:spcBef>
              </a:pPr>
              <a:endParaRPr lang="en-US" sz="2099">
                <a:solidFill>
                  <a:srgbClr val="0E243C"/>
                </a:solidFill>
                <a:latin typeface="Inter"/>
                <a:ea typeface="Inter"/>
                <a:cs typeface="Inter"/>
                <a:sym typeface="Inter"/>
              </a:endParaRPr>
            </a:p>
            <a:p>
              <a:pPr algn="l">
                <a:lnSpc>
                  <a:spcPts val="2939"/>
                </a:lnSpc>
                <a:spcBef>
                  <a:spcPct val="0"/>
                </a:spcBef>
              </a:pPr>
              <a:r>
                <a:rPr lang="en-US" sz="2099">
                  <a:solidFill>
                    <a:srgbClr val="0E243C"/>
                  </a:solidFill>
                  <a:latin typeface="Inter"/>
                  <a:ea typeface="Inter"/>
                  <a:cs typeface="Inter"/>
                  <a:sym typeface="Inter"/>
                </a:rPr>
                <a:t> </a:t>
              </a:r>
            </a:p>
            <a:p>
              <a:pPr algn="l">
                <a:lnSpc>
                  <a:spcPts val="2939"/>
                </a:lnSpc>
                <a:spcBef>
                  <a:spcPct val="0"/>
                </a:spcBef>
              </a:pPr>
              <a:endParaRPr lang="en-US" sz="2099">
                <a:solidFill>
                  <a:srgbClr val="0E243C"/>
                </a:solidFill>
                <a:latin typeface="Inter"/>
                <a:ea typeface="Inter"/>
                <a:cs typeface="Inter"/>
                <a:sym typeface="Inter"/>
              </a:endParaRPr>
            </a:p>
          </p:txBody>
        </p:sp>
        <p:sp>
          <p:nvSpPr>
            <p:cNvPr id="8" name="Freeform 8"/>
            <p:cNvSpPr/>
            <p:nvPr/>
          </p:nvSpPr>
          <p:spPr>
            <a:xfrm>
              <a:off x="0" y="8080055"/>
              <a:ext cx="1454412" cy="1061720"/>
            </a:xfrm>
            <a:custGeom>
              <a:avLst/>
              <a:gdLst/>
              <a:ahLst/>
              <a:cxnLst/>
              <a:rect l="l" t="t" r="r" b="b"/>
              <a:pathLst>
                <a:path w="1454412" h="1061720">
                  <a:moveTo>
                    <a:pt x="0" y="0"/>
                  </a:moveTo>
                  <a:lnTo>
                    <a:pt x="1454412" y="0"/>
                  </a:lnTo>
                  <a:lnTo>
                    <a:pt x="1454412" y="1061721"/>
                  </a:lnTo>
                  <a:lnTo>
                    <a:pt x="0" y="10617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2" name="Group 12"/>
          <p:cNvGrpSpPr/>
          <p:nvPr/>
        </p:nvGrpSpPr>
        <p:grpSpPr>
          <a:xfrm>
            <a:off x="3206034" y="9689419"/>
            <a:ext cx="12202693" cy="266700"/>
            <a:chOff x="0" y="0"/>
            <a:chExt cx="16270258" cy="355600"/>
          </a:xfrm>
        </p:grpSpPr>
        <p:sp>
          <p:nvSpPr>
            <p:cNvPr id="13" name="TextBox 13"/>
            <p:cNvSpPr txBox="1"/>
            <p:nvPr/>
          </p:nvSpPr>
          <p:spPr>
            <a:xfrm>
              <a:off x="2292692" y="0"/>
              <a:ext cx="13977566" cy="355600"/>
            </a:xfrm>
            <a:prstGeom prst="rect">
              <a:avLst/>
            </a:prstGeom>
          </p:spPr>
          <p:txBody>
            <a:bodyPr lIns="0" tIns="0" rIns="0" bIns="0" rtlCol="0" anchor="t">
              <a:spAutoFit/>
            </a:bodyPr>
            <a:lstStyle/>
            <a:p>
              <a:pPr algn="just">
                <a:lnSpc>
                  <a:spcPts val="2160"/>
                </a:lnSpc>
                <a:spcBef>
                  <a:spcPct val="0"/>
                </a:spcBef>
              </a:pPr>
              <a:r>
                <a:rPr lang="en-US" sz="1800">
                  <a:solidFill>
                    <a:srgbClr val="0E243C"/>
                  </a:solidFill>
                  <a:latin typeface="Inter"/>
                  <a:ea typeface="Inter"/>
                  <a:cs typeface="Inter"/>
                  <a:sym typeface="Inter"/>
                </a:rPr>
                <a:t>Failure to maintain the bond after the license is issued </a:t>
              </a:r>
              <a:r>
                <a:rPr lang="en-US" sz="1800" b="1">
                  <a:solidFill>
                    <a:srgbClr val="0E243C"/>
                  </a:solidFill>
                  <a:latin typeface="Inter Bold"/>
                  <a:ea typeface="Inter Bold"/>
                  <a:cs typeface="Inter Bold"/>
                  <a:sym typeface="Inter Bold"/>
                </a:rPr>
                <a:t>WILL </a:t>
              </a:r>
              <a:r>
                <a:rPr lang="en-US" sz="1800">
                  <a:solidFill>
                    <a:srgbClr val="0E243C"/>
                  </a:solidFill>
                  <a:latin typeface="Inter"/>
                  <a:ea typeface="Inter"/>
                  <a:cs typeface="Inter"/>
                  <a:sym typeface="Inter"/>
                </a:rPr>
                <a:t>result in suspension of that license.</a:t>
              </a:r>
            </a:p>
          </p:txBody>
        </p:sp>
        <p:sp>
          <p:nvSpPr>
            <p:cNvPr id="14" name="TextBox 14"/>
            <p:cNvSpPr txBox="1"/>
            <p:nvPr/>
          </p:nvSpPr>
          <p:spPr>
            <a:xfrm>
              <a:off x="0" y="0"/>
              <a:ext cx="2292692" cy="355600"/>
            </a:xfrm>
            <a:prstGeom prst="rect">
              <a:avLst/>
            </a:prstGeom>
          </p:spPr>
          <p:txBody>
            <a:bodyPr lIns="0" tIns="0" rIns="0" bIns="0" rtlCol="0" anchor="t">
              <a:spAutoFit/>
            </a:bodyPr>
            <a:lstStyle/>
            <a:p>
              <a:pPr algn="just">
                <a:lnSpc>
                  <a:spcPts val="2160"/>
                </a:lnSpc>
                <a:spcBef>
                  <a:spcPct val="0"/>
                </a:spcBef>
              </a:pPr>
              <a:r>
                <a:rPr lang="en-US" sz="1800" b="1">
                  <a:solidFill>
                    <a:srgbClr val="CC0000"/>
                  </a:solidFill>
                  <a:latin typeface="Inter Bold"/>
                  <a:ea typeface="Inter Bold"/>
                  <a:cs typeface="Inter Bold"/>
                  <a:sym typeface="Inter Bold"/>
                </a:rPr>
                <a:t>PLEASE NOTE:  </a:t>
              </a:r>
            </a:p>
          </p:txBody>
        </p:sp>
      </p:grpSp>
      <p:grpSp>
        <p:nvGrpSpPr>
          <p:cNvPr id="16" name="Group 9">
            <a:extLst>
              <a:ext uri="{FF2B5EF4-FFF2-40B4-BE49-F238E27FC236}">
                <a16:creationId xmlns:a16="http://schemas.microsoft.com/office/drawing/2014/main" id="{C4E11A40-58D5-4262-BC07-7ED840CE163B}"/>
              </a:ext>
            </a:extLst>
          </p:cNvPr>
          <p:cNvGrpSpPr/>
          <p:nvPr/>
        </p:nvGrpSpPr>
        <p:grpSpPr>
          <a:xfrm>
            <a:off x="0" y="8269410"/>
            <a:ext cx="2045867" cy="1976880"/>
            <a:chOff x="0" y="0"/>
            <a:chExt cx="2727823" cy="2635840"/>
          </a:xfrm>
        </p:grpSpPr>
        <p:sp>
          <p:nvSpPr>
            <p:cNvPr id="17" name="Freeform 10">
              <a:extLst>
                <a:ext uri="{FF2B5EF4-FFF2-40B4-BE49-F238E27FC236}">
                  <a16:creationId xmlns:a16="http://schemas.microsoft.com/office/drawing/2014/main" id="{78EA428F-84F9-4984-A069-211594F6D500}"/>
                </a:ext>
              </a:extLst>
            </p:cNvPr>
            <p:cNvSpPr/>
            <p:nvPr/>
          </p:nvSpPr>
          <p:spPr>
            <a:xfrm>
              <a:off x="0" y="0"/>
              <a:ext cx="2727823" cy="2635840"/>
            </a:xfrm>
            <a:custGeom>
              <a:avLst/>
              <a:gdLst/>
              <a:ahLst/>
              <a:cxnLst/>
              <a:rect l="l" t="t" r="r" b="b"/>
              <a:pathLst>
                <a:path w="2727823" h="2635840">
                  <a:moveTo>
                    <a:pt x="0" y="0"/>
                  </a:moveTo>
                  <a:lnTo>
                    <a:pt x="2727823" y="0"/>
                  </a:lnTo>
                  <a:lnTo>
                    <a:pt x="2727823" y="2635840"/>
                  </a:lnTo>
                  <a:lnTo>
                    <a:pt x="0" y="2635840"/>
                  </a:lnTo>
                  <a:lnTo>
                    <a:pt x="0" y="0"/>
                  </a:lnTo>
                  <a:close/>
                </a:path>
              </a:pathLst>
            </a:custGeom>
            <a:blipFill>
              <a:blip r:embed="rId9"/>
              <a:stretch>
                <a:fillRect t="-1744" b="-1744"/>
              </a:stretch>
            </a:blipFill>
          </p:spPr>
        </p:sp>
        <p:sp>
          <p:nvSpPr>
            <p:cNvPr id="18" name="TextBox 11">
              <a:extLst>
                <a:ext uri="{FF2B5EF4-FFF2-40B4-BE49-F238E27FC236}">
                  <a16:creationId xmlns:a16="http://schemas.microsoft.com/office/drawing/2014/main" id="{2EF5C28D-643A-4666-BAF5-098BA1D0CFDE}"/>
                </a:ext>
              </a:extLst>
            </p:cNvPr>
            <p:cNvSpPr txBox="1"/>
            <p:nvPr/>
          </p:nvSpPr>
          <p:spPr>
            <a:xfrm>
              <a:off x="1363911" y="972211"/>
              <a:ext cx="705040" cy="299718"/>
            </a:xfrm>
            <a:prstGeom prst="rect">
              <a:avLst/>
            </a:prstGeom>
          </p:spPr>
          <p:txBody>
            <a:bodyPr lIns="0" tIns="0" rIns="0" bIns="0" rtlCol="0" anchor="t">
              <a:spAutoFit/>
            </a:bodyPr>
            <a:lstStyle/>
            <a:p>
              <a:pPr algn="l">
                <a:lnSpc>
                  <a:spcPts val="1916"/>
                </a:lnSpc>
              </a:pPr>
              <a:r>
                <a:rPr lang="en-US" sz="1368" b="1" dirty="0">
                  <a:solidFill>
                    <a:srgbClr val="FFFAEC"/>
                  </a:solidFill>
                  <a:latin typeface="Inter Bold"/>
                  <a:ea typeface="Inter Bold"/>
                  <a:cs typeface="Inter Bold"/>
                  <a:sym typeface="Inter Bold"/>
                </a:rPr>
                <a:t>23</a:t>
              </a:r>
            </a:p>
          </p:txBody>
        </p:sp>
      </p:grpSp>
      <p:pic>
        <p:nvPicPr>
          <p:cNvPr id="93" name="Audio 92">
            <a:hlinkClick r:id="" action="ppaction://media"/>
            <a:extLst>
              <a:ext uri="{FF2B5EF4-FFF2-40B4-BE49-F238E27FC236}">
                <a16:creationId xmlns:a16="http://schemas.microsoft.com/office/drawing/2014/main" id="{81EED0A1-0FBA-05FD-C7BA-2BEB434BB08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9220">
        <p:fade/>
      </p:transition>
    </mc:Choice>
    <mc:Fallback xmlns="">
      <p:transition spd="med" advTm="292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5A9B56F7-7E95-48B6-9F10-C34E31509675}"/>
              </a:ext>
            </a:extLst>
          </p:cNvPr>
          <p:cNvSpPr/>
          <p:nvPr/>
        </p:nvSpPr>
        <p:spPr>
          <a:xfrm rot="-5400000">
            <a:off x="-3866751" y="3714352"/>
            <a:ext cx="10305263" cy="2876560"/>
          </a:xfrm>
          <a:custGeom>
            <a:avLst/>
            <a:gdLst/>
            <a:ahLst/>
            <a:cxnLst/>
            <a:rect l="l" t="t" r="r" b="b"/>
            <a:pathLst>
              <a:path w="22005570" h="8472144">
                <a:moveTo>
                  <a:pt x="0" y="0"/>
                </a:moveTo>
                <a:lnTo>
                  <a:pt x="22005570" y="0"/>
                </a:lnTo>
                <a:lnTo>
                  <a:pt x="22005570" y="8472144"/>
                </a:lnTo>
                <a:lnTo>
                  <a:pt x="0" y="8472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TextBox 2"/>
          <p:cNvSpPr txBox="1"/>
          <p:nvPr/>
        </p:nvSpPr>
        <p:spPr>
          <a:xfrm>
            <a:off x="2594720" y="187293"/>
            <a:ext cx="10842810" cy="3914775"/>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BOND REQUIREMENTS - </a:t>
            </a:r>
          </a:p>
          <a:p>
            <a:pPr algn="l">
              <a:lnSpc>
                <a:spcPts val="10296"/>
              </a:lnSpc>
            </a:pPr>
            <a:r>
              <a:rPr lang="en-US" sz="8580" dirty="0">
                <a:solidFill>
                  <a:srgbClr val="0E243C"/>
                </a:solidFill>
                <a:latin typeface="Oswald"/>
                <a:ea typeface="Oswald"/>
                <a:cs typeface="Oswald"/>
                <a:sym typeface="Oswald"/>
              </a:rPr>
              <a:t>RESIDENTIAL </a:t>
            </a:r>
          </a:p>
          <a:p>
            <a:pPr algn="l">
              <a:lnSpc>
                <a:spcPts val="10296"/>
              </a:lnSpc>
            </a:pPr>
            <a:r>
              <a:rPr lang="en-US" sz="8580" dirty="0">
                <a:solidFill>
                  <a:srgbClr val="0E243C"/>
                </a:solidFill>
                <a:latin typeface="Oswald"/>
                <a:ea typeface="Oswald"/>
                <a:cs typeface="Oswald"/>
                <a:sym typeface="Oswald"/>
              </a:rPr>
              <a:t>POOL &amp; SPA</a:t>
            </a:r>
          </a:p>
        </p:txBody>
      </p:sp>
      <p:sp>
        <p:nvSpPr>
          <p:cNvPr id="4" name="Freeform 4"/>
          <p:cNvSpPr/>
          <p:nvPr/>
        </p:nvSpPr>
        <p:spPr>
          <a:xfrm>
            <a:off x="2594720" y="4431296"/>
            <a:ext cx="1090809" cy="796290"/>
          </a:xfrm>
          <a:custGeom>
            <a:avLst/>
            <a:gdLst/>
            <a:ahLst/>
            <a:cxnLst/>
            <a:rect l="l" t="t" r="r" b="b"/>
            <a:pathLst>
              <a:path w="1090809" h="796290">
                <a:moveTo>
                  <a:pt x="0" y="0"/>
                </a:moveTo>
                <a:lnTo>
                  <a:pt x="1090809" y="0"/>
                </a:lnTo>
                <a:lnTo>
                  <a:pt x="1090809" y="796291"/>
                </a:lnTo>
                <a:lnTo>
                  <a:pt x="0" y="7962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3782576" y="4607763"/>
            <a:ext cx="6060525" cy="2634760"/>
          </a:xfrm>
          <a:prstGeom prst="rect">
            <a:avLst/>
          </a:prstGeom>
        </p:spPr>
        <p:txBody>
          <a:bodyPr lIns="0" tIns="0" rIns="0" bIns="0" rtlCol="0" anchor="t">
            <a:spAutoFit/>
          </a:bodyPr>
          <a:lstStyle/>
          <a:p>
            <a:pPr algn="l">
              <a:lnSpc>
                <a:spcPts val="3359"/>
              </a:lnSpc>
            </a:pPr>
            <a:r>
              <a:rPr lang="en-US" sz="2399" b="1" dirty="0">
                <a:solidFill>
                  <a:srgbClr val="C5882D"/>
                </a:solidFill>
                <a:latin typeface="Inter Bold"/>
                <a:ea typeface="Inter Bold"/>
                <a:cs typeface="Inter Bold"/>
                <a:sym typeface="Inter Bold"/>
              </a:rPr>
              <a:t>Bond Requirements </a:t>
            </a:r>
          </a:p>
          <a:p>
            <a:pPr algn="l">
              <a:lnSpc>
                <a:spcPts val="2939"/>
              </a:lnSpc>
            </a:pPr>
            <a:endParaRPr lang="en-US" sz="2399" b="1" dirty="0">
              <a:solidFill>
                <a:srgbClr val="C5882D"/>
              </a:solidFill>
              <a:latin typeface="Inter Bold"/>
              <a:ea typeface="Inter Bold"/>
              <a:cs typeface="Inter Bold"/>
              <a:sym typeface="Inter Bold"/>
            </a:endParaRPr>
          </a:p>
          <a:p>
            <a:pPr algn="l">
              <a:lnSpc>
                <a:spcPts val="2939"/>
              </a:lnSpc>
              <a:spcBef>
                <a:spcPct val="0"/>
              </a:spcBef>
            </a:pPr>
            <a:r>
              <a:rPr lang="en-US" sz="2099" dirty="0">
                <a:solidFill>
                  <a:srgbClr val="0E243C"/>
                </a:solidFill>
                <a:latin typeface="Inter"/>
                <a:ea typeface="Inter"/>
                <a:cs typeface="Inter"/>
                <a:sym typeface="Inter"/>
              </a:rPr>
              <a:t>Residential Pool &amp; Spa contractors </a:t>
            </a:r>
            <a:r>
              <a:rPr lang="en-US" sz="2099" i="1" dirty="0">
                <a:solidFill>
                  <a:srgbClr val="0E243C"/>
                </a:solidFill>
                <a:latin typeface="Inter"/>
                <a:ea typeface="Inter"/>
                <a:cs typeface="Inter"/>
                <a:sym typeface="Inter"/>
              </a:rPr>
              <a:t>may</a:t>
            </a:r>
            <a:r>
              <a:rPr lang="en-US" sz="2099" dirty="0">
                <a:solidFill>
                  <a:srgbClr val="0E243C"/>
                </a:solidFill>
                <a:latin typeface="Inter"/>
                <a:ea typeface="Inter"/>
                <a:cs typeface="Inter"/>
                <a:sym typeface="Inter"/>
              </a:rPr>
              <a:t> also be required to obtain a Consumer Protection Bond as a condition of licensure.</a:t>
            </a:r>
          </a:p>
          <a:p>
            <a:pPr algn="l">
              <a:lnSpc>
                <a:spcPts val="2939"/>
              </a:lnSpc>
              <a:spcBef>
                <a:spcPct val="0"/>
              </a:spcBef>
            </a:pPr>
            <a:endParaRPr lang="en-US" sz="2099" dirty="0">
              <a:solidFill>
                <a:srgbClr val="0E243C"/>
              </a:solidFill>
              <a:latin typeface="Inter"/>
              <a:ea typeface="Inter"/>
              <a:cs typeface="Inter"/>
              <a:sym typeface="Inter"/>
            </a:endParaRPr>
          </a:p>
          <a:p>
            <a:pPr>
              <a:lnSpc>
                <a:spcPts val="2939"/>
              </a:lnSpc>
              <a:spcBef>
                <a:spcPct val="0"/>
              </a:spcBef>
            </a:pPr>
            <a:r>
              <a:rPr lang="en-US" sz="2000" dirty="0">
                <a:solidFill>
                  <a:srgbClr val="0E243C"/>
                </a:solidFill>
                <a:latin typeface="Inter"/>
                <a:ea typeface="Inter"/>
                <a:cs typeface="Inter"/>
                <a:sym typeface="Inter"/>
                <a:hlinkClick r:id="rId9"/>
              </a:rPr>
              <a:t>Residential Pool and Spa License Bond</a:t>
            </a:r>
            <a:endParaRPr lang="en-US" sz="2099" dirty="0">
              <a:solidFill>
                <a:srgbClr val="0E243C"/>
              </a:solidFill>
              <a:latin typeface="Inter"/>
              <a:ea typeface="Inter"/>
              <a:cs typeface="Inter"/>
              <a:sym typeface="Inter"/>
            </a:endParaRPr>
          </a:p>
        </p:txBody>
      </p:sp>
      <p:grpSp>
        <p:nvGrpSpPr>
          <p:cNvPr id="3" name="Group 2">
            <a:extLst>
              <a:ext uri="{FF2B5EF4-FFF2-40B4-BE49-F238E27FC236}">
                <a16:creationId xmlns:a16="http://schemas.microsoft.com/office/drawing/2014/main" id="{1CDC4F95-6641-4606-A63E-39B2FBD6F0C3}"/>
              </a:ext>
            </a:extLst>
          </p:cNvPr>
          <p:cNvGrpSpPr/>
          <p:nvPr/>
        </p:nvGrpSpPr>
        <p:grpSpPr>
          <a:xfrm>
            <a:off x="3782576" y="7589640"/>
            <a:ext cx="5857894" cy="1633717"/>
            <a:chOff x="3782576" y="7449084"/>
            <a:chExt cx="5857894" cy="1633717"/>
          </a:xfrm>
        </p:grpSpPr>
        <p:sp>
          <p:nvSpPr>
            <p:cNvPr id="7" name="TextBox 7"/>
            <p:cNvSpPr txBox="1"/>
            <p:nvPr/>
          </p:nvSpPr>
          <p:spPr>
            <a:xfrm>
              <a:off x="3782576" y="7800399"/>
              <a:ext cx="5095894" cy="1282402"/>
            </a:xfrm>
            <a:prstGeom prst="rect">
              <a:avLst/>
            </a:prstGeom>
          </p:spPr>
          <p:txBody>
            <a:bodyPr lIns="0" tIns="0" rIns="0" bIns="0" rtlCol="0" anchor="t">
              <a:spAutoFit/>
            </a:bodyPr>
            <a:lstStyle/>
            <a:p>
              <a:pPr algn="just">
                <a:lnSpc>
                  <a:spcPts val="2520"/>
                </a:lnSpc>
                <a:spcBef>
                  <a:spcPct val="0"/>
                </a:spcBef>
              </a:pPr>
              <a:r>
                <a:rPr lang="en-US" sz="2100" dirty="0">
                  <a:solidFill>
                    <a:srgbClr val="0E243C"/>
                  </a:solidFill>
                  <a:latin typeface="Inter"/>
                  <a:ea typeface="Inter"/>
                  <a:cs typeface="Inter"/>
                  <a:sym typeface="Inter"/>
                </a:rPr>
                <a:t>Failure to maintain the bond after the license is issued </a:t>
              </a:r>
              <a:r>
                <a:rPr lang="en-US" sz="2100" b="1" dirty="0">
                  <a:solidFill>
                    <a:srgbClr val="0E243C"/>
                  </a:solidFill>
                  <a:latin typeface="Inter Bold"/>
                  <a:ea typeface="Inter Bold"/>
                  <a:cs typeface="Inter Bold"/>
                  <a:sym typeface="Inter Bold"/>
                </a:rPr>
                <a:t>WILL </a:t>
              </a:r>
              <a:r>
                <a:rPr lang="en-US" sz="2100" dirty="0">
                  <a:solidFill>
                    <a:srgbClr val="0E243C"/>
                  </a:solidFill>
                  <a:latin typeface="Inter"/>
                  <a:ea typeface="Inter"/>
                  <a:cs typeface="Inter"/>
                  <a:sym typeface="Inter"/>
                </a:rPr>
                <a:t>result in suspension of that license.</a:t>
              </a:r>
            </a:p>
            <a:p>
              <a:pPr algn="just">
                <a:lnSpc>
                  <a:spcPts val="2520"/>
                </a:lnSpc>
                <a:spcBef>
                  <a:spcPct val="0"/>
                </a:spcBef>
              </a:pPr>
              <a:endParaRPr lang="en-US" sz="2100" dirty="0">
                <a:solidFill>
                  <a:srgbClr val="0E243C"/>
                </a:solidFill>
                <a:latin typeface="Inter"/>
                <a:ea typeface="Inter"/>
                <a:cs typeface="Inter"/>
                <a:sym typeface="Inter"/>
              </a:endParaRPr>
            </a:p>
          </p:txBody>
        </p:sp>
        <p:sp>
          <p:nvSpPr>
            <p:cNvPr id="8" name="TextBox 8"/>
            <p:cNvSpPr txBox="1"/>
            <p:nvPr/>
          </p:nvSpPr>
          <p:spPr>
            <a:xfrm>
              <a:off x="3782576" y="7449084"/>
              <a:ext cx="5857894" cy="351315"/>
            </a:xfrm>
            <a:prstGeom prst="rect">
              <a:avLst/>
            </a:prstGeom>
          </p:spPr>
          <p:txBody>
            <a:bodyPr wrap="square" lIns="0" tIns="0" rIns="0" bIns="0" rtlCol="0" anchor="t">
              <a:spAutoFit/>
            </a:bodyPr>
            <a:lstStyle/>
            <a:p>
              <a:pPr algn="just">
                <a:lnSpc>
                  <a:spcPts val="2879"/>
                </a:lnSpc>
                <a:spcBef>
                  <a:spcPct val="0"/>
                </a:spcBef>
              </a:pPr>
              <a:r>
                <a:rPr lang="en-US" sz="2399" b="1" dirty="0">
                  <a:solidFill>
                    <a:srgbClr val="CC0000"/>
                  </a:solidFill>
                  <a:latin typeface="Inter Bold"/>
                  <a:ea typeface="Inter Bold"/>
                  <a:cs typeface="Inter Bold"/>
                  <a:sym typeface="Inter Bold"/>
                </a:rPr>
                <a:t>PLEASE NOTE:  </a:t>
              </a:r>
            </a:p>
          </p:txBody>
        </p:sp>
      </p:grpSp>
      <p:grpSp>
        <p:nvGrpSpPr>
          <p:cNvPr id="9" name="Group 9"/>
          <p:cNvGrpSpPr/>
          <p:nvPr/>
        </p:nvGrpSpPr>
        <p:grpSpPr>
          <a:xfrm>
            <a:off x="0" y="8269410"/>
            <a:ext cx="2045867" cy="1976880"/>
            <a:chOff x="0" y="0"/>
            <a:chExt cx="2727823" cy="2635840"/>
          </a:xfrm>
        </p:grpSpPr>
        <p:sp>
          <p:nvSpPr>
            <p:cNvPr id="10" name="Freeform 10"/>
            <p:cNvSpPr/>
            <p:nvPr/>
          </p:nvSpPr>
          <p:spPr>
            <a:xfrm>
              <a:off x="0" y="0"/>
              <a:ext cx="2727823" cy="2635840"/>
            </a:xfrm>
            <a:custGeom>
              <a:avLst/>
              <a:gdLst/>
              <a:ahLst/>
              <a:cxnLst/>
              <a:rect l="l" t="t" r="r" b="b"/>
              <a:pathLst>
                <a:path w="2727823" h="2635840">
                  <a:moveTo>
                    <a:pt x="0" y="0"/>
                  </a:moveTo>
                  <a:lnTo>
                    <a:pt x="2727823" y="0"/>
                  </a:lnTo>
                  <a:lnTo>
                    <a:pt x="2727823" y="2635840"/>
                  </a:lnTo>
                  <a:lnTo>
                    <a:pt x="0" y="2635840"/>
                  </a:lnTo>
                  <a:lnTo>
                    <a:pt x="0" y="0"/>
                  </a:lnTo>
                  <a:close/>
                </a:path>
              </a:pathLst>
            </a:custGeom>
            <a:blipFill>
              <a:blip r:embed="rId10"/>
              <a:stretch>
                <a:fillRect t="-1744" b="-1744"/>
              </a:stretch>
            </a:blipFill>
          </p:spPr>
        </p:sp>
        <p:sp>
          <p:nvSpPr>
            <p:cNvPr id="11" name="TextBox 11"/>
            <p:cNvSpPr txBox="1"/>
            <p:nvPr/>
          </p:nvSpPr>
          <p:spPr>
            <a:xfrm>
              <a:off x="1363911" y="972211"/>
              <a:ext cx="705040" cy="299718"/>
            </a:xfrm>
            <a:prstGeom prst="rect">
              <a:avLst/>
            </a:prstGeom>
          </p:spPr>
          <p:txBody>
            <a:bodyPr lIns="0" tIns="0" rIns="0" bIns="0" rtlCol="0" anchor="t">
              <a:spAutoFit/>
            </a:bodyPr>
            <a:lstStyle/>
            <a:p>
              <a:pPr algn="l">
                <a:lnSpc>
                  <a:spcPts val="1916"/>
                </a:lnSpc>
              </a:pPr>
              <a:r>
                <a:rPr lang="en-US" sz="1368" b="1">
                  <a:solidFill>
                    <a:srgbClr val="FFFAEC"/>
                  </a:solidFill>
                  <a:latin typeface="Inter Bold"/>
                  <a:ea typeface="Inter Bold"/>
                  <a:cs typeface="Inter Bold"/>
                  <a:sym typeface="Inter Bold"/>
                </a:rPr>
                <a:t>24</a:t>
              </a:r>
            </a:p>
          </p:txBody>
        </p:sp>
      </p:grpSp>
      <p:sp>
        <p:nvSpPr>
          <p:cNvPr id="12" name="Freeform 12"/>
          <p:cNvSpPr/>
          <p:nvPr/>
        </p:nvSpPr>
        <p:spPr>
          <a:xfrm>
            <a:off x="11148975" y="1321471"/>
            <a:ext cx="6881044" cy="8965529"/>
          </a:xfrm>
          <a:custGeom>
            <a:avLst/>
            <a:gdLst/>
            <a:ahLst/>
            <a:cxnLst/>
            <a:rect l="l" t="t" r="r" b="b"/>
            <a:pathLst>
              <a:path w="6881044" h="8965529">
                <a:moveTo>
                  <a:pt x="0" y="0"/>
                </a:moveTo>
                <a:lnTo>
                  <a:pt x="6881043" y="0"/>
                </a:lnTo>
                <a:lnTo>
                  <a:pt x="6881043" y="8965529"/>
                </a:lnTo>
                <a:lnTo>
                  <a:pt x="0" y="8965529"/>
                </a:lnTo>
                <a:lnTo>
                  <a:pt x="0" y="0"/>
                </a:lnTo>
                <a:close/>
              </a:path>
            </a:pathLst>
          </a:custGeom>
          <a:blipFill>
            <a:blip r:embed="rId11"/>
            <a:stretch>
              <a:fillRect/>
            </a:stretch>
          </a:blipFill>
        </p:spPr>
      </p:sp>
      <p:pic>
        <p:nvPicPr>
          <p:cNvPr id="66" name="Audio 65">
            <a:hlinkClick r:id="" action="ppaction://media"/>
            <a:extLst>
              <a:ext uri="{FF2B5EF4-FFF2-40B4-BE49-F238E27FC236}">
                <a16:creationId xmlns:a16="http://schemas.microsoft.com/office/drawing/2014/main" id="{162CB2ED-372C-5D98-8EED-A385543E82A0}"/>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1040">
        <p:fade/>
      </p:transition>
    </mc:Choice>
    <mc:Fallback xmlns="">
      <p:transition spd="med" advTm="110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6C4A195F-93A1-42BB-BB9E-2AB3CE9F9B16}"/>
              </a:ext>
            </a:extLst>
          </p:cNvPr>
          <p:cNvSpPr/>
          <p:nvPr/>
        </p:nvSpPr>
        <p:spPr>
          <a:xfrm rot="-5400000">
            <a:off x="-3866751" y="3714352"/>
            <a:ext cx="10305263" cy="2876560"/>
          </a:xfrm>
          <a:custGeom>
            <a:avLst/>
            <a:gdLst/>
            <a:ahLst/>
            <a:cxnLst/>
            <a:rect l="l" t="t" r="r" b="b"/>
            <a:pathLst>
              <a:path w="22005570" h="8472144">
                <a:moveTo>
                  <a:pt x="0" y="0"/>
                </a:moveTo>
                <a:lnTo>
                  <a:pt x="22005570" y="0"/>
                </a:lnTo>
                <a:lnTo>
                  <a:pt x="22005570" y="8472144"/>
                </a:lnTo>
                <a:lnTo>
                  <a:pt x="0" y="8472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2" name="TextBox 2"/>
          <p:cNvSpPr txBox="1"/>
          <p:nvPr/>
        </p:nvSpPr>
        <p:spPr>
          <a:xfrm>
            <a:off x="2111004" y="155045"/>
            <a:ext cx="10842810" cy="2609850"/>
          </a:xfrm>
          <a:prstGeom prst="rect">
            <a:avLst/>
          </a:prstGeom>
        </p:spPr>
        <p:txBody>
          <a:bodyPr lIns="0" tIns="0" rIns="0" bIns="0" rtlCol="0" anchor="t">
            <a:spAutoFit/>
          </a:bodyPr>
          <a:lstStyle/>
          <a:p>
            <a:pPr algn="l">
              <a:lnSpc>
                <a:spcPts val="10296"/>
              </a:lnSpc>
            </a:pPr>
            <a:r>
              <a:rPr lang="en-US" sz="8580">
                <a:solidFill>
                  <a:srgbClr val="0E243C"/>
                </a:solidFill>
                <a:latin typeface="Oswald"/>
                <a:ea typeface="Oswald"/>
                <a:cs typeface="Oswald"/>
                <a:sym typeface="Oswald"/>
              </a:rPr>
              <a:t>RESIDENTIAL IMPROVEMENT BOND</a:t>
            </a:r>
          </a:p>
        </p:txBody>
      </p:sp>
      <p:grpSp>
        <p:nvGrpSpPr>
          <p:cNvPr id="4" name="Group 4"/>
          <p:cNvGrpSpPr/>
          <p:nvPr/>
        </p:nvGrpSpPr>
        <p:grpSpPr>
          <a:xfrm>
            <a:off x="2111004" y="3288254"/>
            <a:ext cx="8764025" cy="6701375"/>
            <a:chOff x="0" y="0"/>
            <a:chExt cx="11685367" cy="8935167"/>
          </a:xfrm>
        </p:grpSpPr>
        <p:sp>
          <p:nvSpPr>
            <p:cNvPr id="5" name="Freeform 5"/>
            <p:cNvSpPr/>
            <p:nvPr/>
          </p:nvSpPr>
          <p:spPr>
            <a:xfrm>
              <a:off x="0" y="0"/>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583808" y="203117"/>
              <a:ext cx="10101559" cy="8732050"/>
            </a:xfrm>
            <a:prstGeom prst="rect">
              <a:avLst/>
            </a:prstGeom>
          </p:spPr>
          <p:txBody>
            <a:bodyPr lIns="0" tIns="0" rIns="0" bIns="0" rtlCol="0" anchor="t">
              <a:spAutoFit/>
            </a:bodyPr>
            <a:lstStyle/>
            <a:p>
              <a:pPr algn="l">
                <a:lnSpc>
                  <a:spcPts val="3359"/>
                </a:lnSpc>
              </a:pPr>
              <a:r>
                <a:rPr lang="en-US" sz="2399" b="1" dirty="0">
                  <a:solidFill>
                    <a:srgbClr val="C5882D"/>
                  </a:solidFill>
                  <a:latin typeface="Inter Bold"/>
                  <a:ea typeface="Inter Bold"/>
                  <a:cs typeface="Inter Bold"/>
                  <a:sym typeface="Inter Bold"/>
                </a:rPr>
                <a:t>What is a </a:t>
              </a:r>
              <a:r>
                <a:rPr lang="en-US" sz="2399" b="1" i="1" dirty="0">
                  <a:solidFill>
                    <a:srgbClr val="C5882D"/>
                  </a:solidFill>
                  <a:latin typeface="Inter Bold Italics"/>
                  <a:ea typeface="Inter Bold Italics"/>
                  <a:cs typeface="Inter Bold Italics"/>
                  <a:sym typeface="Inter Bold Italics"/>
                </a:rPr>
                <a:t>Residential Improvement Bond</a:t>
              </a:r>
              <a:r>
                <a:rPr lang="en-US" sz="2399" b="1" dirty="0">
                  <a:solidFill>
                    <a:srgbClr val="C5882D"/>
                  </a:solidFill>
                  <a:latin typeface="Inter Bold"/>
                  <a:ea typeface="Inter Bold"/>
                  <a:cs typeface="Inter Bold"/>
                  <a:sym typeface="Inter Bold"/>
                </a:rPr>
                <a:t>?</a:t>
              </a:r>
            </a:p>
            <a:p>
              <a:pPr algn="l">
                <a:lnSpc>
                  <a:spcPts val="3359"/>
                </a:lnSpc>
              </a:pPr>
              <a:endParaRPr lang="en-US" sz="2399" b="1" dirty="0">
                <a:solidFill>
                  <a:srgbClr val="C5882D"/>
                </a:solidFill>
                <a:latin typeface="Inter Bold"/>
                <a:ea typeface="Inter Bold"/>
                <a:cs typeface="Inter Bold"/>
                <a:sym typeface="Inter Bold"/>
              </a:endParaRPr>
            </a:p>
            <a:p>
              <a:pPr marL="453387" lvl="1" indent="-226693" algn="l">
                <a:lnSpc>
                  <a:spcPts val="2939"/>
                </a:lnSpc>
                <a:buFont typeface="Arial"/>
                <a:buChar char="•"/>
              </a:pPr>
              <a:r>
                <a:rPr lang="en-US" sz="2099" dirty="0">
                  <a:solidFill>
                    <a:srgbClr val="0E243C"/>
                  </a:solidFill>
                  <a:latin typeface="Inter"/>
                  <a:ea typeface="Inter"/>
                  <a:cs typeface="Inter"/>
                  <a:sym typeface="Inter"/>
                </a:rPr>
                <a:t>A bond </a:t>
              </a:r>
              <a:r>
                <a:rPr lang="en-US" sz="2099" b="1" dirty="0">
                  <a:solidFill>
                    <a:srgbClr val="0E243C"/>
                  </a:solidFill>
                  <a:latin typeface="Inter Bold"/>
                  <a:ea typeface="Inter Bold"/>
                  <a:cs typeface="Inter Bold"/>
                  <a:sym typeface="Inter Bold"/>
                </a:rPr>
                <a:t>SOLELY </a:t>
              </a:r>
              <a:r>
                <a:rPr lang="en-US" sz="2099" dirty="0">
                  <a:solidFill>
                    <a:srgbClr val="0E243C"/>
                  </a:solidFill>
                  <a:latin typeface="Inter"/>
                  <a:ea typeface="Inter"/>
                  <a:cs typeface="Inter"/>
                  <a:sym typeface="Inter"/>
                </a:rPr>
                <a:t>for the protection of consumers in the amount of $100,000.</a:t>
              </a:r>
            </a:p>
            <a:p>
              <a:pPr marL="453387" lvl="1" indent="-226693" algn="l">
                <a:lnSpc>
                  <a:spcPts val="2939"/>
                </a:lnSpc>
                <a:buFont typeface="Arial"/>
                <a:buChar char="•"/>
              </a:pPr>
              <a:r>
                <a:rPr lang="en-US" sz="2099" dirty="0">
                  <a:solidFill>
                    <a:srgbClr val="0E243C"/>
                  </a:solidFill>
                  <a:latin typeface="Inter"/>
                  <a:ea typeface="Inter"/>
                  <a:cs typeface="Inter"/>
                  <a:sym typeface="Inter"/>
                </a:rPr>
                <a:t>Can be posted making the provisions of AB 39, Section 1, Subsection 2(g) inapplicable.</a:t>
              </a:r>
            </a:p>
            <a:p>
              <a:pPr algn="l">
                <a:lnSpc>
                  <a:spcPts val="2939"/>
                </a:lnSpc>
              </a:pPr>
              <a:endParaRPr lang="en-US" sz="2099" dirty="0">
                <a:solidFill>
                  <a:srgbClr val="0E243C"/>
                </a:solidFill>
                <a:latin typeface="Inter"/>
                <a:ea typeface="Inter"/>
                <a:cs typeface="Inter"/>
                <a:sym typeface="Inter"/>
              </a:endParaRPr>
            </a:p>
            <a:p>
              <a:pPr algn="l">
                <a:lnSpc>
                  <a:spcPts val="3359"/>
                </a:lnSpc>
              </a:pPr>
              <a:r>
                <a:rPr lang="en-US" sz="2399" b="1" dirty="0">
                  <a:solidFill>
                    <a:srgbClr val="C5882D"/>
                  </a:solidFill>
                  <a:latin typeface="Inter Bold"/>
                  <a:ea typeface="Inter Bold"/>
                  <a:cs typeface="Inter Bold"/>
                  <a:sym typeface="Inter Bold"/>
                </a:rPr>
                <a:t>Is a </a:t>
              </a:r>
              <a:r>
                <a:rPr lang="en-US" sz="2399" b="1" i="1" dirty="0">
                  <a:solidFill>
                    <a:srgbClr val="C5882D"/>
                  </a:solidFill>
                  <a:latin typeface="Inter Bold Italics"/>
                  <a:ea typeface="Inter Bold Italics"/>
                  <a:cs typeface="Inter Bold Italics"/>
                  <a:sym typeface="Inter Bold Italics"/>
                </a:rPr>
                <a:t>Residential Improvement Bond</a:t>
              </a:r>
              <a:r>
                <a:rPr lang="en-US" sz="2399" b="1" dirty="0">
                  <a:solidFill>
                    <a:srgbClr val="C5882D"/>
                  </a:solidFill>
                  <a:latin typeface="Inter Bold"/>
                  <a:ea typeface="Inter Bold"/>
                  <a:cs typeface="Inter Bold"/>
                  <a:sym typeface="Inter Bold"/>
                </a:rPr>
                <a:t> mandatory?</a:t>
              </a:r>
            </a:p>
            <a:p>
              <a:pPr algn="l">
                <a:lnSpc>
                  <a:spcPts val="3359"/>
                </a:lnSpc>
                <a:spcBef>
                  <a:spcPct val="0"/>
                </a:spcBef>
              </a:pPr>
              <a:endParaRPr lang="en-US" sz="2399" b="1" dirty="0">
                <a:solidFill>
                  <a:srgbClr val="C5882D"/>
                </a:solidFill>
                <a:latin typeface="Inter Bold"/>
                <a:ea typeface="Inter Bold"/>
                <a:cs typeface="Inter Bold"/>
                <a:sym typeface="Inter Bold"/>
              </a:endParaRPr>
            </a:p>
            <a:p>
              <a:pPr marL="453387" lvl="1" indent="-226693" algn="l">
                <a:lnSpc>
                  <a:spcPts val="2939"/>
                </a:lnSpc>
                <a:spcBef>
                  <a:spcPct val="0"/>
                </a:spcBef>
                <a:buFont typeface="Arial"/>
                <a:buChar char="•"/>
              </a:pPr>
              <a:r>
                <a:rPr lang="en-US" sz="2099" dirty="0">
                  <a:solidFill>
                    <a:srgbClr val="0E243C"/>
                  </a:solidFill>
                  <a:latin typeface="Inter"/>
                  <a:ea typeface="Inter"/>
                  <a:cs typeface="Inter"/>
                  <a:sym typeface="Inter"/>
                </a:rPr>
                <a:t>No.  However, if engaging in residential improvements, contractors </a:t>
              </a:r>
              <a:r>
                <a:rPr lang="en-US" sz="2099" b="1" dirty="0">
                  <a:solidFill>
                    <a:srgbClr val="CC0000"/>
                  </a:solidFill>
                  <a:latin typeface="Inter Bold"/>
                  <a:ea typeface="Inter Bold"/>
                  <a:cs typeface="Inter Bold"/>
                  <a:sym typeface="Inter Bold"/>
                </a:rPr>
                <a:t>MUST </a:t>
              </a:r>
              <a:r>
                <a:rPr lang="en-US" sz="2099" dirty="0">
                  <a:solidFill>
                    <a:srgbClr val="0E243C"/>
                  </a:solidFill>
                  <a:latin typeface="Inter"/>
                  <a:ea typeface="Inter"/>
                  <a:cs typeface="Inter"/>
                  <a:sym typeface="Inter"/>
                </a:rPr>
                <a:t>abide by the provisions of AB 39, Section 1, Subsection 2(g).</a:t>
              </a:r>
            </a:p>
            <a:p>
              <a:pPr marL="453387" lvl="1" indent="-226693" algn="l">
                <a:lnSpc>
                  <a:spcPts val="2939"/>
                </a:lnSpc>
                <a:spcBef>
                  <a:spcPct val="0"/>
                </a:spcBef>
                <a:buFont typeface="Arial"/>
                <a:buChar char="•"/>
              </a:pPr>
              <a:r>
                <a:rPr lang="en-US" sz="2099" dirty="0">
                  <a:solidFill>
                    <a:srgbClr val="0E243C"/>
                  </a:solidFill>
                  <a:latin typeface="Inter"/>
                  <a:ea typeface="Inter"/>
                  <a:cs typeface="Inter"/>
                  <a:sym typeface="Inter"/>
                </a:rPr>
                <a:t>Noncompliance with regulations is always subject to disciplinary action.</a:t>
              </a:r>
            </a:p>
            <a:p>
              <a:pPr algn="l">
                <a:lnSpc>
                  <a:spcPts val="2939"/>
                </a:lnSpc>
                <a:spcBef>
                  <a:spcPct val="0"/>
                </a:spcBef>
              </a:pPr>
              <a:r>
                <a:rPr lang="en-US" sz="2099" dirty="0">
                  <a:solidFill>
                    <a:srgbClr val="0E243C"/>
                  </a:solidFill>
                  <a:latin typeface="Inter"/>
                  <a:ea typeface="Inter"/>
                  <a:cs typeface="Inter"/>
                  <a:sym typeface="Inter"/>
                </a:rPr>
                <a:t> </a:t>
              </a:r>
            </a:p>
            <a:p>
              <a:pPr algn="l">
                <a:lnSpc>
                  <a:spcPts val="2939"/>
                </a:lnSpc>
                <a:spcBef>
                  <a:spcPct val="0"/>
                </a:spcBef>
              </a:pPr>
              <a:r>
                <a:rPr lang="en-US" sz="2099" dirty="0">
                  <a:solidFill>
                    <a:srgbClr val="0E243C"/>
                  </a:solidFill>
                  <a:latin typeface="Inter"/>
                  <a:ea typeface="Inter"/>
                  <a:cs typeface="Inter"/>
                  <a:sym typeface="Inter"/>
                  <a:hlinkClick r:id="rId9"/>
                </a:rPr>
                <a:t>Residential Improvement Bond</a:t>
              </a:r>
              <a:endParaRPr lang="en-US" sz="2099" dirty="0">
                <a:solidFill>
                  <a:srgbClr val="0E243C"/>
                </a:solidFill>
                <a:latin typeface="Inter"/>
                <a:ea typeface="Inter"/>
                <a:cs typeface="Inter"/>
                <a:sym typeface="Inter"/>
              </a:endParaRPr>
            </a:p>
            <a:p>
              <a:pPr algn="l">
                <a:lnSpc>
                  <a:spcPts val="2939"/>
                </a:lnSpc>
                <a:spcBef>
                  <a:spcPct val="0"/>
                </a:spcBef>
              </a:pPr>
              <a:endParaRPr lang="en-US" sz="2099" dirty="0">
                <a:solidFill>
                  <a:srgbClr val="0E243C"/>
                </a:solidFill>
                <a:latin typeface="Inter"/>
                <a:ea typeface="Inter"/>
                <a:cs typeface="Inter"/>
                <a:sym typeface="Inter"/>
              </a:endParaRPr>
            </a:p>
          </p:txBody>
        </p:sp>
        <p:sp>
          <p:nvSpPr>
            <p:cNvPr id="7" name="Freeform 7"/>
            <p:cNvSpPr/>
            <p:nvPr/>
          </p:nvSpPr>
          <p:spPr>
            <a:xfrm>
              <a:off x="0" y="3538823"/>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8" name="Group 8"/>
          <p:cNvGrpSpPr/>
          <p:nvPr/>
        </p:nvGrpSpPr>
        <p:grpSpPr>
          <a:xfrm>
            <a:off x="16236366" y="8309219"/>
            <a:ext cx="2045867" cy="1977781"/>
            <a:chOff x="0" y="0"/>
            <a:chExt cx="2727823" cy="2637041"/>
          </a:xfrm>
        </p:grpSpPr>
        <p:sp>
          <p:nvSpPr>
            <p:cNvPr id="9" name="Freeform 9"/>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0"/>
              <a:stretch>
                <a:fillRect t="-1721" b="-1721"/>
              </a:stretch>
            </a:blipFill>
          </p:spPr>
        </p:sp>
        <p:sp>
          <p:nvSpPr>
            <p:cNvPr id="10" name="TextBox 10"/>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25</a:t>
              </a:r>
            </a:p>
          </p:txBody>
        </p:sp>
      </p:grpSp>
      <p:sp>
        <p:nvSpPr>
          <p:cNvPr id="11" name="Freeform 11"/>
          <p:cNvSpPr/>
          <p:nvPr/>
        </p:nvSpPr>
        <p:spPr>
          <a:xfrm>
            <a:off x="11197506" y="417129"/>
            <a:ext cx="6384271" cy="8331838"/>
          </a:xfrm>
          <a:custGeom>
            <a:avLst/>
            <a:gdLst/>
            <a:ahLst/>
            <a:cxnLst/>
            <a:rect l="l" t="t" r="r" b="b"/>
            <a:pathLst>
              <a:path w="6384271" h="8331838">
                <a:moveTo>
                  <a:pt x="0" y="0"/>
                </a:moveTo>
                <a:lnTo>
                  <a:pt x="6384271" y="0"/>
                </a:lnTo>
                <a:lnTo>
                  <a:pt x="6384271" y="8331838"/>
                </a:lnTo>
                <a:lnTo>
                  <a:pt x="0" y="8331838"/>
                </a:lnTo>
                <a:lnTo>
                  <a:pt x="0" y="0"/>
                </a:lnTo>
                <a:close/>
              </a:path>
            </a:pathLst>
          </a:custGeom>
          <a:blipFill>
            <a:blip r:embed="rId11"/>
            <a:stretch>
              <a:fillRect/>
            </a:stretch>
          </a:blipFill>
        </p:spPr>
      </p:sp>
      <p:pic>
        <p:nvPicPr>
          <p:cNvPr id="109" name="Audio 108">
            <a:hlinkClick r:id="" action="ppaction://media"/>
            <a:extLst>
              <a:ext uri="{FF2B5EF4-FFF2-40B4-BE49-F238E27FC236}">
                <a16:creationId xmlns:a16="http://schemas.microsoft.com/office/drawing/2014/main" id="{8CDDCF48-8C86-370D-D1C5-F284CCA7E8DA}"/>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0210">
        <p:fade/>
      </p:transition>
    </mc:Choice>
    <mc:Fallback xmlns="">
      <p:transition spd="med" advTm="202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0" y="0"/>
            <a:ext cx="18440400" cy="3278646"/>
          </a:xfrm>
          <a:custGeom>
            <a:avLst/>
            <a:gdLst/>
            <a:ahLst/>
            <a:cxnLst/>
            <a:rect l="l" t="t" r="r" b="b"/>
            <a:pathLst>
              <a:path w="21759381" h="6935803">
                <a:moveTo>
                  <a:pt x="0" y="0"/>
                </a:moveTo>
                <a:lnTo>
                  <a:pt x="21759381" y="0"/>
                </a:lnTo>
                <a:lnTo>
                  <a:pt x="21759381" y="6935802"/>
                </a:lnTo>
                <a:lnTo>
                  <a:pt x="0" y="69358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1625894" y="2324663"/>
            <a:ext cx="15036212" cy="6509868"/>
            <a:chOff x="0" y="0"/>
            <a:chExt cx="20048283" cy="8679824"/>
          </a:xfrm>
        </p:grpSpPr>
        <p:sp>
          <p:nvSpPr>
            <p:cNvPr id="4" name="Freeform 4"/>
            <p:cNvSpPr/>
            <p:nvPr/>
          </p:nvSpPr>
          <p:spPr>
            <a:xfrm>
              <a:off x="0" y="0"/>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1583808" y="232419"/>
              <a:ext cx="18464475" cy="8447406"/>
            </a:xfrm>
            <a:prstGeom prst="rect">
              <a:avLst/>
            </a:prstGeom>
          </p:spPr>
          <p:txBody>
            <a:bodyPr lIns="0" tIns="0" rIns="0" bIns="0" rtlCol="0" anchor="t">
              <a:spAutoFit/>
            </a:bodyPr>
            <a:lstStyle/>
            <a:p>
              <a:pPr algn="just">
                <a:lnSpc>
                  <a:spcPts val="3359"/>
                </a:lnSpc>
              </a:pPr>
              <a:r>
                <a:rPr lang="en-US" sz="2399" b="1" dirty="0">
                  <a:solidFill>
                    <a:srgbClr val="C5882D"/>
                  </a:solidFill>
                  <a:latin typeface="Inter Bold"/>
                  <a:ea typeface="Inter Bold"/>
                  <a:cs typeface="Inter Bold"/>
                  <a:sym typeface="Inter Bold"/>
                </a:rPr>
                <a:t>What is AB 39?</a:t>
              </a:r>
            </a:p>
            <a:p>
              <a:pPr algn="just">
                <a:lnSpc>
                  <a:spcPts val="3359"/>
                </a:lnSpc>
              </a:pPr>
              <a:endParaRPr lang="en-US" sz="2399" b="1" dirty="0">
                <a:solidFill>
                  <a:srgbClr val="C5882D"/>
                </a:solidFill>
                <a:latin typeface="Inter Bold"/>
                <a:ea typeface="Inter Bold"/>
                <a:cs typeface="Inter Bold"/>
                <a:sym typeface="Inter Bold"/>
              </a:endParaRPr>
            </a:p>
            <a:p>
              <a:pPr marL="388618" lvl="1" indent="-194309" algn="just">
                <a:lnSpc>
                  <a:spcPts val="2519"/>
                </a:lnSpc>
                <a:buFont typeface="Arial"/>
                <a:buChar char="•"/>
              </a:pPr>
              <a:r>
                <a:rPr lang="en-US" sz="1799" dirty="0">
                  <a:solidFill>
                    <a:srgbClr val="0E243C"/>
                  </a:solidFill>
                  <a:latin typeface="Inter"/>
                  <a:ea typeface="Inter"/>
                  <a:cs typeface="Inter"/>
                  <a:sym typeface="Inter"/>
                </a:rPr>
                <a:t>AB 39 authorizes the NSCB to adopt regulations establishing mandatory elements be included in contracts for work concerning certain residential improvements.</a:t>
              </a:r>
            </a:p>
            <a:p>
              <a:pPr algn="just">
                <a:lnSpc>
                  <a:spcPts val="2519"/>
                </a:lnSpc>
              </a:pPr>
              <a:endParaRPr lang="en-US" sz="1799" dirty="0">
                <a:solidFill>
                  <a:srgbClr val="0E243C"/>
                </a:solidFill>
                <a:latin typeface="Inter"/>
                <a:ea typeface="Inter"/>
                <a:cs typeface="Inter"/>
                <a:sym typeface="Inter"/>
              </a:endParaRPr>
            </a:p>
            <a:p>
              <a:pPr marL="388618" lvl="1" indent="-194309" algn="just">
                <a:lnSpc>
                  <a:spcPts val="2519"/>
                </a:lnSpc>
                <a:buFont typeface="Arial"/>
                <a:buChar char="•"/>
              </a:pPr>
              <a:r>
                <a:rPr lang="en-US" sz="1799" dirty="0">
                  <a:solidFill>
                    <a:srgbClr val="0E243C"/>
                  </a:solidFill>
                  <a:latin typeface="Inter"/>
                  <a:ea typeface="Inter"/>
                  <a:cs typeface="Inter"/>
                  <a:sym typeface="Inter"/>
                </a:rPr>
                <a:t>AB 39's purpose is to establish a mandatory minimum set of requirements for all such contracts</a:t>
              </a:r>
            </a:p>
            <a:p>
              <a:pPr algn="just">
                <a:lnSpc>
                  <a:spcPts val="2939"/>
                </a:lnSpc>
              </a:pPr>
              <a:endParaRPr lang="en-US" sz="1799" dirty="0">
                <a:solidFill>
                  <a:srgbClr val="0E243C"/>
                </a:solidFill>
                <a:latin typeface="Inter"/>
                <a:ea typeface="Inter"/>
                <a:cs typeface="Inter"/>
                <a:sym typeface="Inter"/>
              </a:endParaRPr>
            </a:p>
            <a:p>
              <a:pPr algn="just">
                <a:lnSpc>
                  <a:spcPts val="3359"/>
                </a:lnSpc>
              </a:pPr>
              <a:r>
                <a:rPr lang="en-US" sz="2399" b="1" dirty="0">
                  <a:solidFill>
                    <a:srgbClr val="C5882D"/>
                  </a:solidFill>
                  <a:latin typeface="Inter Bold"/>
                  <a:ea typeface="Inter Bold"/>
                  <a:cs typeface="Inter Bold"/>
                  <a:sym typeface="Inter Bold"/>
                </a:rPr>
                <a:t>What does it entail?</a:t>
              </a:r>
            </a:p>
            <a:p>
              <a:pPr algn="just">
                <a:lnSpc>
                  <a:spcPts val="3359"/>
                </a:lnSpc>
                <a:spcBef>
                  <a:spcPct val="0"/>
                </a:spcBef>
              </a:pPr>
              <a:endParaRPr lang="en-US" sz="2399" b="1" dirty="0">
                <a:solidFill>
                  <a:srgbClr val="C5882D"/>
                </a:solidFill>
                <a:latin typeface="Inter Bold"/>
                <a:ea typeface="Inter Bold"/>
                <a:cs typeface="Inter Bold"/>
                <a:sym typeface="Inter Bold"/>
              </a:endParaRPr>
            </a:p>
            <a:p>
              <a:pPr marL="388618" lvl="1" indent="-194309" algn="just">
                <a:lnSpc>
                  <a:spcPts val="2519"/>
                </a:lnSpc>
                <a:spcBef>
                  <a:spcPct val="0"/>
                </a:spcBef>
                <a:buFont typeface="Arial"/>
                <a:buChar char="•"/>
              </a:pPr>
              <a:r>
                <a:rPr lang="en-US" sz="1799" dirty="0">
                  <a:solidFill>
                    <a:srgbClr val="0E243C"/>
                  </a:solidFill>
                  <a:latin typeface="Inter"/>
                  <a:ea typeface="Inter"/>
                  <a:cs typeface="Inter"/>
                  <a:sym typeface="Inter"/>
                </a:rPr>
                <a:t>Certain details must be included in contracts concerning residential improvements (see next slide, and AB 39, Section 1)</a:t>
              </a:r>
            </a:p>
            <a:p>
              <a:pPr algn="just">
                <a:lnSpc>
                  <a:spcPts val="2519"/>
                </a:lnSpc>
                <a:spcBef>
                  <a:spcPct val="0"/>
                </a:spcBef>
              </a:pPr>
              <a:endParaRPr lang="en-US" sz="1799" dirty="0">
                <a:solidFill>
                  <a:srgbClr val="0E243C"/>
                </a:solidFill>
                <a:latin typeface="Inter"/>
                <a:ea typeface="Inter"/>
                <a:cs typeface="Inter"/>
                <a:sym typeface="Inter"/>
              </a:endParaRPr>
            </a:p>
            <a:p>
              <a:pPr marL="388618" lvl="1" indent="-194309" algn="just">
                <a:lnSpc>
                  <a:spcPts val="2519"/>
                </a:lnSpc>
                <a:spcBef>
                  <a:spcPct val="0"/>
                </a:spcBef>
                <a:buFont typeface="Arial"/>
                <a:buChar char="•"/>
              </a:pPr>
              <a:r>
                <a:rPr lang="en-US" sz="1799" dirty="0">
                  <a:solidFill>
                    <a:srgbClr val="0E243C"/>
                  </a:solidFill>
                  <a:latin typeface="Inter"/>
                  <a:ea typeface="Inter"/>
                  <a:cs typeface="Inter"/>
                  <a:sym typeface="Inter"/>
                </a:rPr>
                <a:t>Contractors may not request more than $1,000 or 10% of the aggregate contract price, </a:t>
              </a:r>
              <a:r>
                <a:rPr lang="en-US" sz="1799" b="1" dirty="0">
                  <a:solidFill>
                    <a:srgbClr val="0E243C"/>
                  </a:solidFill>
                  <a:latin typeface="Inter Bold"/>
                  <a:ea typeface="Inter Bold"/>
                  <a:cs typeface="Inter Bold"/>
                  <a:sym typeface="Inter Bold"/>
                </a:rPr>
                <a:t>whichever is less</a:t>
              </a:r>
              <a:r>
                <a:rPr lang="en-US" sz="1799" dirty="0">
                  <a:solidFill>
                    <a:srgbClr val="0E243C"/>
                  </a:solidFill>
                  <a:latin typeface="Inter"/>
                  <a:ea typeface="Inter"/>
                  <a:cs typeface="Inter"/>
                  <a:sym typeface="Inter"/>
                </a:rPr>
                <a:t>, for any initial down payment or deposit for work concerning residential improvements before the start of work (see AB 39, Section 1, Subsection 2(g)</a:t>
              </a:r>
            </a:p>
            <a:p>
              <a:pPr algn="just">
                <a:lnSpc>
                  <a:spcPts val="2939"/>
                </a:lnSpc>
                <a:spcBef>
                  <a:spcPct val="0"/>
                </a:spcBef>
              </a:pPr>
              <a:endParaRPr lang="en-US" sz="1799" dirty="0">
                <a:solidFill>
                  <a:srgbClr val="0E243C"/>
                </a:solidFill>
                <a:latin typeface="Inter"/>
                <a:ea typeface="Inter"/>
                <a:cs typeface="Inter"/>
                <a:sym typeface="Inter"/>
              </a:endParaRPr>
            </a:p>
            <a:p>
              <a:pPr algn="just">
                <a:lnSpc>
                  <a:spcPts val="3359"/>
                </a:lnSpc>
              </a:pPr>
              <a:r>
                <a:rPr lang="en-US" sz="2399" b="1" dirty="0">
                  <a:solidFill>
                    <a:srgbClr val="C5882D"/>
                  </a:solidFill>
                  <a:latin typeface="Inter Bold"/>
                  <a:ea typeface="Inter Bold"/>
                  <a:cs typeface="Inter Bold"/>
                  <a:sym typeface="Inter Bold"/>
                </a:rPr>
                <a:t>To whom does it apply?</a:t>
              </a:r>
            </a:p>
            <a:p>
              <a:pPr algn="just">
                <a:lnSpc>
                  <a:spcPts val="2939"/>
                </a:lnSpc>
              </a:pPr>
              <a:endParaRPr lang="en-US" sz="2399" b="1" dirty="0">
                <a:solidFill>
                  <a:srgbClr val="C5882D"/>
                </a:solidFill>
                <a:latin typeface="Inter Bold"/>
                <a:ea typeface="Inter Bold"/>
                <a:cs typeface="Inter Bold"/>
                <a:sym typeface="Inter Bold"/>
              </a:endParaRPr>
            </a:p>
            <a:p>
              <a:pPr marL="388618" lvl="1" indent="-194309" algn="just">
                <a:lnSpc>
                  <a:spcPts val="2519"/>
                </a:lnSpc>
                <a:buFont typeface="Arial"/>
                <a:buChar char="•"/>
              </a:pPr>
              <a:r>
                <a:rPr lang="en-US" sz="1799" dirty="0">
                  <a:solidFill>
                    <a:srgbClr val="0E243C"/>
                  </a:solidFill>
                  <a:latin typeface="Inter"/>
                  <a:ea typeface="Inter"/>
                  <a:cs typeface="Inter"/>
                  <a:sym typeface="Inter"/>
                </a:rPr>
                <a:t>Contractors engaging in residential improvements</a:t>
              </a:r>
            </a:p>
          </p:txBody>
        </p:sp>
        <p:sp>
          <p:nvSpPr>
            <p:cNvPr id="6" name="Freeform 6"/>
            <p:cNvSpPr/>
            <p:nvPr/>
          </p:nvSpPr>
          <p:spPr>
            <a:xfrm>
              <a:off x="0" y="3208601"/>
              <a:ext cx="1454412" cy="1061720"/>
            </a:xfrm>
            <a:custGeom>
              <a:avLst/>
              <a:gdLst/>
              <a:ahLst/>
              <a:cxnLst/>
              <a:rect l="l" t="t" r="r" b="b"/>
              <a:pathLst>
                <a:path w="1454412" h="1061720">
                  <a:moveTo>
                    <a:pt x="0" y="0"/>
                  </a:moveTo>
                  <a:lnTo>
                    <a:pt x="1454412" y="0"/>
                  </a:lnTo>
                  <a:lnTo>
                    <a:pt x="1454412" y="1061720"/>
                  </a:lnTo>
                  <a:lnTo>
                    <a:pt x="0" y="1061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0" y="6991507"/>
              <a:ext cx="1454412" cy="1061720"/>
            </a:xfrm>
            <a:custGeom>
              <a:avLst/>
              <a:gdLst/>
              <a:ahLst/>
              <a:cxnLst/>
              <a:rect l="l" t="t" r="r" b="b"/>
              <a:pathLst>
                <a:path w="1454412" h="1061720">
                  <a:moveTo>
                    <a:pt x="0" y="0"/>
                  </a:moveTo>
                  <a:lnTo>
                    <a:pt x="1454412" y="0"/>
                  </a:lnTo>
                  <a:lnTo>
                    <a:pt x="1454412" y="1061721"/>
                  </a:lnTo>
                  <a:lnTo>
                    <a:pt x="0" y="10617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8" name="TextBox 8"/>
          <p:cNvSpPr txBox="1"/>
          <p:nvPr/>
        </p:nvSpPr>
        <p:spPr>
          <a:xfrm>
            <a:off x="344764" y="376238"/>
            <a:ext cx="16183970" cy="1304925"/>
          </a:xfrm>
          <a:prstGeom prst="rect">
            <a:avLst/>
          </a:prstGeom>
        </p:spPr>
        <p:txBody>
          <a:bodyPr lIns="0" tIns="0" rIns="0" bIns="0" rtlCol="0" anchor="t">
            <a:spAutoFit/>
          </a:bodyPr>
          <a:lstStyle/>
          <a:p>
            <a:pPr algn="l">
              <a:lnSpc>
                <a:spcPts val="10296"/>
              </a:lnSpc>
            </a:pPr>
            <a:r>
              <a:rPr lang="en-US" sz="8580">
                <a:solidFill>
                  <a:srgbClr val="FFFAEC"/>
                </a:solidFill>
                <a:latin typeface="Oswald"/>
                <a:ea typeface="Oswald"/>
                <a:cs typeface="Oswald"/>
                <a:sym typeface="Oswald"/>
              </a:rPr>
              <a:t>ASSEMBLY BILL 39</a:t>
            </a:r>
          </a:p>
        </p:txBody>
      </p:sp>
      <p:sp>
        <p:nvSpPr>
          <p:cNvPr id="9" name="TextBox 9"/>
          <p:cNvSpPr txBox="1"/>
          <p:nvPr/>
        </p:nvSpPr>
        <p:spPr>
          <a:xfrm>
            <a:off x="4163119" y="9210675"/>
            <a:ext cx="9961762" cy="701675"/>
          </a:xfrm>
          <a:prstGeom prst="rect">
            <a:avLst/>
          </a:prstGeom>
        </p:spPr>
        <p:txBody>
          <a:bodyPr lIns="0" tIns="0" rIns="0" bIns="0" rtlCol="0" anchor="t">
            <a:spAutoFit/>
          </a:bodyPr>
          <a:lstStyle/>
          <a:p>
            <a:pPr algn="ctr">
              <a:lnSpc>
                <a:spcPts val="2800"/>
              </a:lnSpc>
            </a:pPr>
            <a:r>
              <a:rPr lang="en-US" sz="2000" dirty="0">
                <a:solidFill>
                  <a:srgbClr val="0E243C"/>
                </a:solidFill>
                <a:latin typeface="Inter"/>
                <a:ea typeface="Inter"/>
                <a:cs typeface="Inter"/>
                <a:sym typeface="Inter"/>
              </a:rPr>
              <a:t>Read the full text of AB 39 on our website:  </a:t>
            </a:r>
          </a:p>
          <a:p>
            <a:pPr algn="ctr">
              <a:lnSpc>
                <a:spcPts val="2800"/>
              </a:lnSpc>
              <a:spcBef>
                <a:spcPct val="0"/>
              </a:spcBef>
            </a:pPr>
            <a:r>
              <a:rPr lang="en-US" sz="2000" u="sng" dirty="0">
                <a:solidFill>
                  <a:srgbClr val="004AAD"/>
                </a:solidFill>
                <a:latin typeface="Inter"/>
                <a:ea typeface="Inter"/>
                <a:cs typeface="Inter"/>
                <a:sym typeface="Inter"/>
                <a:hlinkClick r:id="rId9"/>
              </a:rPr>
              <a:t>www.nvcontractorsboard.com/wp-content/uploads/2023/10/AB39-Text.pdf</a:t>
            </a:r>
            <a:endParaRPr lang="en-US" sz="2000" u="sng" dirty="0">
              <a:solidFill>
                <a:srgbClr val="004AAD"/>
              </a:solidFill>
              <a:latin typeface="Inter"/>
              <a:ea typeface="Inter"/>
              <a:cs typeface="Inter"/>
              <a:sym typeface="Inter"/>
            </a:endParaRPr>
          </a:p>
        </p:txBody>
      </p:sp>
      <p:grpSp>
        <p:nvGrpSpPr>
          <p:cNvPr id="10" name="Group 10"/>
          <p:cNvGrpSpPr/>
          <p:nvPr/>
        </p:nvGrpSpPr>
        <p:grpSpPr>
          <a:xfrm>
            <a:off x="16236366" y="8309219"/>
            <a:ext cx="2045867" cy="1977781"/>
            <a:chOff x="0" y="0"/>
            <a:chExt cx="2727823" cy="2637041"/>
          </a:xfrm>
        </p:grpSpPr>
        <p:sp>
          <p:nvSpPr>
            <p:cNvPr id="11" name="Freeform 11"/>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0"/>
              <a:stretch>
                <a:fillRect t="-1721" b="-1721"/>
              </a:stretch>
            </a:blipFill>
          </p:spPr>
        </p:sp>
        <p:sp>
          <p:nvSpPr>
            <p:cNvPr id="12" name="TextBox 12"/>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26</a:t>
              </a:r>
            </a:p>
          </p:txBody>
        </p:sp>
      </p:grpSp>
      <p:sp>
        <p:nvSpPr>
          <p:cNvPr id="13" name="TextBox 13"/>
          <p:cNvSpPr txBox="1"/>
          <p:nvPr/>
        </p:nvSpPr>
        <p:spPr>
          <a:xfrm>
            <a:off x="344764" y="1557337"/>
            <a:ext cx="2630835" cy="314325"/>
          </a:xfrm>
          <a:prstGeom prst="rect">
            <a:avLst/>
          </a:prstGeom>
        </p:spPr>
        <p:txBody>
          <a:bodyPr lIns="0" tIns="0" rIns="0" bIns="0" rtlCol="0" anchor="t">
            <a:spAutoFit/>
          </a:bodyPr>
          <a:lstStyle/>
          <a:p>
            <a:pPr algn="ctr">
              <a:lnSpc>
                <a:spcPts val="2400"/>
              </a:lnSpc>
              <a:spcBef>
                <a:spcPct val="0"/>
              </a:spcBef>
            </a:pPr>
            <a:r>
              <a:rPr lang="en-US" sz="2000">
                <a:solidFill>
                  <a:srgbClr val="FFFAEC"/>
                </a:solidFill>
                <a:latin typeface="Oswald"/>
                <a:ea typeface="Oswald"/>
                <a:cs typeface="Oswald"/>
                <a:sym typeface="Oswald"/>
              </a:rPr>
              <a:t>EFFECTIVE OCTOBER 1, 2023</a:t>
            </a:r>
          </a:p>
        </p:txBody>
      </p:sp>
      <p:pic>
        <p:nvPicPr>
          <p:cNvPr id="21" name="Audio 20">
            <a:hlinkClick r:id="" action="ppaction://media"/>
            <a:extLst>
              <a:ext uri="{FF2B5EF4-FFF2-40B4-BE49-F238E27FC236}">
                <a16:creationId xmlns:a16="http://schemas.microsoft.com/office/drawing/2014/main" id="{BA146B90-2A13-2C76-DA1F-3314DD125718}"/>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57850">
        <p:fade/>
      </p:transition>
    </mc:Choice>
    <mc:Fallback xmlns="">
      <p:transition spd="med" advTm="57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74701218-2886-4730-B47A-B017B651E8F4}"/>
              </a:ext>
            </a:extLst>
          </p:cNvPr>
          <p:cNvSpPr/>
          <p:nvPr/>
        </p:nvSpPr>
        <p:spPr>
          <a:xfrm>
            <a:off x="0" y="0"/>
            <a:ext cx="18282233" cy="3278646"/>
          </a:xfrm>
          <a:custGeom>
            <a:avLst/>
            <a:gdLst/>
            <a:ahLst/>
            <a:cxnLst/>
            <a:rect l="l" t="t" r="r" b="b"/>
            <a:pathLst>
              <a:path w="21759381" h="6935803">
                <a:moveTo>
                  <a:pt x="0" y="0"/>
                </a:moveTo>
                <a:lnTo>
                  <a:pt x="21759381" y="0"/>
                </a:lnTo>
                <a:lnTo>
                  <a:pt x="21759381" y="6935802"/>
                </a:lnTo>
                <a:lnTo>
                  <a:pt x="0" y="69358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293998" y="3709630"/>
            <a:ext cx="9894954" cy="3093086"/>
            <a:chOff x="0" y="0"/>
            <a:chExt cx="13193272" cy="4124114"/>
          </a:xfrm>
        </p:grpSpPr>
        <p:sp>
          <p:nvSpPr>
            <p:cNvPr id="4" name="Freeform 4"/>
            <p:cNvSpPr/>
            <p:nvPr/>
          </p:nvSpPr>
          <p:spPr>
            <a:xfrm>
              <a:off x="0" y="0"/>
              <a:ext cx="816006" cy="595684"/>
            </a:xfrm>
            <a:custGeom>
              <a:avLst/>
              <a:gdLst/>
              <a:ahLst/>
              <a:cxnLst/>
              <a:rect l="l" t="t" r="r" b="b"/>
              <a:pathLst>
                <a:path w="816006" h="595684">
                  <a:moveTo>
                    <a:pt x="0" y="0"/>
                  </a:moveTo>
                  <a:lnTo>
                    <a:pt x="816006" y="0"/>
                  </a:lnTo>
                  <a:lnTo>
                    <a:pt x="816006" y="595684"/>
                  </a:lnTo>
                  <a:lnTo>
                    <a:pt x="0" y="595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968406" y="-44450"/>
              <a:ext cx="12224866" cy="4168564"/>
            </a:xfrm>
            <a:prstGeom prst="rect">
              <a:avLst/>
            </a:prstGeom>
          </p:spPr>
          <p:txBody>
            <a:bodyPr lIns="0" tIns="0" rIns="0" bIns="0" rtlCol="0" anchor="t">
              <a:spAutoFit/>
            </a:bodyPr>
            <a:lstStyle/>
            <a:p>
              <a:pPr algn="l">
                <a:lnSpc>
                  <a:spcPts val="3639"/>
                </a:lnSpc>
              </a:pPr>
              <a:r>
                <a:rPr lang="en-US" sz="2599" b="1" dirty="0">
                  <a:solidFill>
                    <a:srgbClr val="C5882D"/>
                  </a:solidFill>
                  <a:latin typeface="Inter Bold"/>
                  <a:ea typeface="Inter Bold"/>
                  <a:cs typeface="Inter Bold"/>
                  <a:sym typeface="Inter Bold"/>
                </a:rPr>
                <a:t>Contract Checklist</a:t>
              </a:r>
            </a:p>
            <a:p>
              <a:pPr algn="l">
                <a:lnSpc>
                  <a:spcPts val="3639"/>
                </a:lnSpc>
              </a:pPr>
              <a:endParaRPr lang="en-US" sz="2599" b="1" dirty="0">
                <a:solidFill>
                  <a:srgbClr val="C5882D"/>
                </a:solidFill>
                <a:latin typeface="Inter Bold"/>
                <a:ea typeface="Inter Bold"/>
                <a:cs typeface="Inter Bold"/>
                <a:sym typeface="Inter Bold"/>
              </a:endParaRPr>
            </a:p>
            <a:p>
              <a:pPr marL="453387" lvl="1" indent="-226693" algn="l">
                <a:lnSpc>
                  <a:spcPts val="2939"/>
                </a:lnSpc>
                <a:buFont typeface="Arial"/>
                <a:buChar char="•"/>
              </a:pPr>
              <a:r>
                <a:rPr lang="en-US" sz="2099" dirty="0">
                  <a:solidFill>
                    <a:srgbClr val="0E243C"/>
                  </a:solidFill>
                  <a:latin typeface="Inter"/>
                  <a:ea typeface="Inter"/>
                  <a:cs typeface="Inter"/>
                  <a:sym typeface="Inter"/>
                </a:rPr>
                <a:t>Outlines the mandatory minimum requirements established by AB 39</a:t>
              </a:r>
            </a:p>
            <a:p>
              <a:pPr algn="l">
                <a:lnSpc>
                  <a:spcPts val="2939"/>
                </a:lnSpc>
              </a:pPr>
              <a:endParaRPr lang="en-US" sz="2099" dirty="0">
                <a:solidFill>
                  <a:srgbClr val="0E243C"/>
                </a:solidFill>
                <a:latin typeface="Inter"/>
                <a:ea typeface="Inter"/>
                <a:cs typeface="Inter"/>
                <a:sym typeface="Inter"/>
              </a:endParaRPr>
            </a:p>
            <a:p>
              <a:pPr marL="453387" lvl="1" indent="-226693" algn="l">
                <a:lnSpc>
                  <a:spcPts val="2939"/>
                </a:lnSpc>
                <a:buFont typeface="Arial"/>
                <a:buChar char="•"/>
              </a:pPr>
              <a:r>
                <a:rPr lang="en-US" sz="2099" dirty="0">
                  <a:solidFill>
                    <a:srgbClr val="0E243C"/>
                  </a:solidFill>
                  <a:latin typeface="Inter"/>
                  <a:ea typeface="Inter"/>
                  <a:cs typeface="Inter"/>
                  <a:sym typeface="Inter"/>
                </a:rPr>
                <a:t>A sample (downloadable) contract and contract outline can be found on our website: </a:t>
              </a:r>
            </a:p>
            <a:p>
              <a:pPr algn="l">
                <a:lnSpc>
                  <a:spcPts val="2939"/>
                </a:lnSpc>
              </a:pPr>
              <a:endParaRPr lang="en-US" sz="2099" dirty="0">
                <a:solidFill>
                  <a:srgbClr val="0E243C"/>
                </a:solidFill>
                <a:latin typeface="Inter"/>
                <a:ea typeface="Inter"/>
                <a:cs typeface="Inter"/>
                <a:sym typeface="Inter"/>
              </a:endParaRPr>
            </a:p>
            <a:p>
              <a:pPr algn="ctr">
                <a:lnSpc>
                  <a:spcPts val="2939"/>
                </a:lnSpc>
              </a:pPr>
              <a:r>
                <a:rPr lang="en-US" sz="2099" u="sng" dirty="0">
                  <a:solidFill>
                    <a:srgbClr val="004AAD"/>
                  </a:solidFill>
                  <a:latin typeface="Inter"/>
                  <a:ea typeface="Inter"/>
                  <a:cs typeface="Inter"/>
                  <a:sym typeface="Inter"/>
                  <a:hlinkClick r:id="rId9"/>
                </a:rPr>
                <a:t>www.nvcontractorsboard.com/resources</a:t>
              </a:r>
              <a:endParaRPr lang="en-US" sz="2099" u="sng" dirty="0">
                <a:solidFill>
                  <a:srgbClr val="004AAD"/>
                </a:solidFill>
                <a:latin typeface="Inter"/>
                <a:ea typeface="Inter"/>
                <a:cs typeface="Inter"/>
                <a:sym typeface="Inter"/>
              </a:endParaRPr>
            </a:p>
          </p:txBody>
        </p:sp>
      </p:grpSp>
      <p:sp>
        <p:nvSpPr>
          <p:cNvPr id="6" name="Freeform 6"/>
          <p:cNvSpPr/>
          <p:nvPr/>
        </p:nvSpPr>
        <p:spPr>
          <a:xfrm>
            <a:off x="10325169" y="-108540"/>
            <a:ext cx="8114401" cy="10504079"/>
          </a:xfrm>
          <a:custGeom>
            <a:avLst/>
            <a:gdLst/>
            <a:ahLst/>
            <a:cxnLst/>
            <a:rect l="l" t="t" r="r" b="b"/>
            <a:pathLst>
              <a:path w="8114401" h="10504079">
                <a:moveTo>
                  <a:pt x="0" y="0"/>
                </a:moveTo>
                <a:lnTo>
                  <a:pt x="8114401" y="0"/>
                </a:lnTo>
                <a:lnTo>
                  <a:pt x="8114401" y="10504080"/>
                </a:lnTo>
                <a:lnTo>
                  <a:pt x="0" y="10504080"/>
                </a:lnTo>
                <a:lnTo>
                  <a:pt x="0" y="0"/>
                </a:lnTo>
                <a:close/>
              </a:path>
            </a:pathLst>
          </a:custGeom>
          <a:blipFill>
            <a:blip r:embed="rId10"/>
            <a:stretch>
              <a:fillRect/>
            </a:stretch>
          </a:blipFill>
        </p:spPr>
      </p:sp>
      <p:sp>
        <p:nvSpPr>
          <p:cNvPr id="7" name="TextBox 7"/>
          <p:cNvSpPr txBox="1"/>
          <p:nvPr/>
        </p:nvSpPr>
        <p:spPr>
          <a:xfrm>
            <a:off x="344764" y="376238"/>
            <a:ext cx="16183970" cy="1304925"/>
          </a:xfrm>
          <a:prstGeom prst="rect">
            <a:avLst/>
          </a:prstGeom>
        </p:spPr>
        <p:txBody>
          <a:bodyPr lIns="0" tIns="0" rIns="0" bIns="0" rtlCol="0" anchor="t">
            <a:spAutoFit/>
          </a:bodyPr>
          <a:lstStyle/>
          <a:p>
            <a:pPr algn="l">
              <a:lnSpc>
                <a:spcPts val="10296"/>
              </a:lnSpc>
            </a:pPr>
            <a:r>
              <a:rPr lang="en-US" sz="8580">
                <a:solidFill>
                  <a:srgbClr val="FFFAEC"/>
                </a:solidFill>
                <a:latin typeface="Oswald"/>
                <a:ea typeface="Oswald"/>
                <a:cs typeface="Oswald"/>
                <a:sym typeface="Oswald"/>
              </a:rPr>
              <a:t>ASSEMBLY BILL 39</a:t>
            </a:r>
          </a:p>
        </p:txBody>
      </p:sp>
      <p:grpSp>
        <p:nvGrpSpPr>
          <p:cNvPr id="8" name="Group 8"/>
          <p:cNvGrpSpPr/>
          <p:nvPr/>
        </p:nvGrpSpPr>
        <p:grpSpPr>
          <a:xfrm>
            <a:off x="5766" y="8309219"/>
            <a:ext cx="2045867" cy="1977781"/>
            <a:chOff x="0" y="0"/>
            <a:chExt cx="2727823" cy="2637041"/>
          </a:xfrm>
        </p:grpSpPr>
        <p:sp>
          <p:nvSpPr>
            <p:cNvPr id="9" name="Freeform 9"/>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sp>
        <p:sp>
          <p:nvSpPr>
            <p:cNvPr id="10" name="TextBox 10"/>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27</a:t>
              </a:r>
            </a:p>
          </p:txBody>
        </p:sp>
      </p:grpSp>
      <p:sp>
        <p:nvSpPr>
          <p:cNvPr id="11" name="TextBox 11"/>
          <p:cNvSpPr txBox="1"/>
          <p:nvPr/>
        </p:nvSpPr>
        <p:spPr>
          <a:xfrm>
            <a:off x="344764" y="1557337"/>
            <a:ext cx="2630835" cy="314325"/>
          </a:xfrm>
          <a:prstGeom prst="rect">
            <a:avLst/>
          </a:prstGeom>
        </p:spPr>
        <p:txBody>
          <a:bodyPr lIns="0" tIns="0" rIns="0" bIns="0" rtlCol="0" anchor="t">
            <a:spAutoFit/>
          </a:bodyPr>
          <a:lstStyle/>
          <a:p>
            <a:pPr algn="ctr">
              <a:lnSpc>
                <a:spcPts val="2400"/>
              </a:lnSpc>
              <a:spcBef>
                <a:spcPct val="0"/>
              </a:spcBef>
            </a:pPr>
            <a:r>
              <a:rPr lang="en-US" sz="2000">
                <a:solidFill>
                  <a:srgbClr val="FFFAEC"/>
                </a:solidFill>
                <a:latin typeface="Oswald"/>
                <a:ea typeface="Oswald"/>
                <a:cs typeface="Oswald"/>
                <a:sym typeface="Oswald"/>
              </a:rPr>
              <a:t>EFFECTIVE OCTOBER 1, 2023</a:t>
            </a:r>
          </a:p>
        </p:txBody>
      </p:sp>
      <p:pic>
        <p:nvPicPr>
          <p:cNvPr id="38" name="Audio 37">
            <a:hlinkClick r:id="" action="ppaction://media"/>
            <a:extLst>
              <a:ext uri="{FF2B5EF4-FFF2-40B4-BE49-F238E27FC236}">
                <a16:creationId xmlns:a16="http://schemas.microsoft.com/office/drawing/2014/main" id="{A89BE10E-F92C-615E-F7FE-B3E1B337F6CB}"/>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8690">
        <p:fade/>
      </p:transition>
    </mc:Choice>
    <mc:Fallback xmlns="">
      <p:transition spd="med" advTm="86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11888855" y="3808342"/>
            <a:ext cx="10287001" cy="2670313"/>
          </a:xfrm>
          <a:custGeom>
            <a:avLst/>
            <a:gdLst/>
            <a:ahLst/>
            <a:cxnLst/>
            <a:rect l="l" t="t" r="r" b="b"/>
            <a:pathLst>
              <a:path w="18374040" h="4226029">
                <a:moveTo>
                  <a:pt x="0" y="4226029"/>
                </a:moveTo>
                <a:lnTo>
                  <a:pt x="18374039" y="4226029"/>
                </a:lnTo>
                <a:lnTo>
                  <a:pt x="18374039" y="0"/>
                </a:lnTo>
                <a:lnTo>
                  <a:pt x="0" y="0"/>
                </a:lnTo>
                <a:lnTo>
                  <a:pt x="0" y="4226029"/>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1028700" y="2129498"/>
            <a:ext cx="13649159" cy="5628151"/>
            <a:chOff x="0" y="-47625"/>
            <a:chExt cx="18198879" cy="7504201"/>
          </a:xfrm>
        </p:grpSpPr>
        <p:sp>
          <p:nvSpPr>
            <p:cNvPr id="4" name="TextBox 4"/>
            <p:cNvSpPr txBox="1"/>
            <p:nvPr/>
          </p:nvSpPr>
          <p:spPr>
            <a:xfrm>
              <a:off x="0" y="-47625"/>
              <a:ext cx="18198879" cy="2048468"/>
            </a:xfrm>
            <a:prstGeom prst="rect">
              <a:avLst/>
            </a:prstGeom>
          </p:spPr>
          <p:txBody>
            <a:bodyPr lIns="0" tIns="0" rIns="0" bIns="0" rtlCol="0" anchor="t">
              <a:spAutoFit/>
            </a:bodyPr>
            <a:lstStyle/>
            <a:p>
              <a:pPr algn="just">
                <a:lnSpc>
                  <a:spcPts val="3123"/>
                </a:lnSpc>
              </a:pPr>
              <a:r>
                <a:rPr lang="en-US" sz="2199">
                  <a:solidFill>
                    <a:srgbClr val="0E243C"/>
                  </a:solidFill>
                  <a:latin typeface="Inter"/>
                  <a:ea typeface="Inter"/>
                  <a:cs typeface="Inter"/>
                  <a:sym typeface="Inter"/>
                </a:rPr>
                <a:t>The </a:t>
              </a:r>
              <a:r>
                <a:rPr lang="en-US" sz="2199" b="1">
                  <a:solidFill>
                    <a:srgbClr val="0E243C"/>
                  </a:solidFill>
                  <a:latin typeface="Inter Bold"/>
                  <a:ea typeface="Inter Bold"/>
                  <a:cs typeface="Inter Bold"/>
                  <a:sym typeface="Inter Bold"/>
                </a:rPr>
                <a:t>Residential Recovery Fund </a:t>
              </a:r>
              <a:r>
                <a:rPr lang="en-US" sz="2199">
                  <a:solidFill>
                    <a:srgbClr val="0E243C"/>
                  </a:solidFill>
                  <a:latin typeface="Inter"/>
                  <a:ea typeface="Inter"/>
                  <a:cs typeface="Inter"/>
                  <a:sym typeface="Inter"/>
                </a:rPr>
                <a:t>provides </a:t>
              </a:r>
              <a:r>
                <a:rPr lang="en-US" sz="2199" i="1">
                  <a:solidFill>
                    <a:srgbClr val="0E243C"/>
                  </a:solidFill>
                  <a:latin typeface="Inter Italics"/>
                  <a:ea typeface="Inter Italics"/>
                  <a:cs typeface="Inter Italics"/>
                  <a:sym typeface="Inter Italics"/>
                </a:rPr>
                <a:t>limited </a:t>
              </a:r>
              <a:r>
                <a:rPr lang="en-US" sz="2199">
                  <a:solidFill>
                    <a:srgbClr val="0E243C"/>
                  </a:solidFill>
                  <a:latin typeface="Inter"/>
                  <a:ea typeface="Inter"/>
                  <a:cs typeface="Inter"/>
                  <a:sym typeface="Inter"/>
                </a:rPr>
                <a:t>monetary compensation to single-family homeowners, under certain conditions, in the event that they have been damaged by a licensed contractor’s failure to appropriately execute a contract and after all other recovery options have been exhausted.</a:t>
              </a:r>
            </a:p>
          </p:txBody>
        </p:sp>
        <p:sp>
          <p:nvSpPr>
            <p:cNvPr id="5" name="TextBox 5"/>
            <p:cNvSpPr txBox="1"/>
            <p:nvPr/>
          </p:nvSpPr>
          <p:spPr>
            <a:xfrm>
              <a:off x="0" y="2754435"/>
              <a:ext cx="15433354" cy="4702141"/>
            </a:xfrm>
            <a:prstGeom prst="rect">
              <a:avLst/>
            </a:prstGeom>
          </p:spPr>
          <p:txBody>
            <a:bodyPr lIns="0" tIns="0" rIns="0" bIns="0" rtlCol="0" anchor="t">
              <a:spAutoFit/>
            </a:bodyPr>
            <a:lstStyle/>
            <a:p>
              <a:pPr marL="453390" lvl="1" indent="-226695" algn="l">
                <a:lnSpc>
                  <a:spcPts val="2520"/>
                </a:lnSpc>
                <a:buFont typeface="Arial"/>
                <a:buChar char="•"/>
              </a:pPr>
              <a:r>
                <a:rPr lang="en-US" sz="2100" dirty="0">
                  <a:solidFill>
                    <a:srgbClr val="0E243C"/>
                  </a:solidFill>
                  <a:latin typeface="Inter"/>
                  <a:ea typeface="Inter"/>
                  <a:cs typeface="Inter"/>
                  <a:sym typeface="Inter"/>
                </a:rPr>
                <a:t>Licensed contractors who engage in residential contracting pay a fee upon issuance and renewal of their contractor’s license to contribute to this fund’s availability;</a:t>
              </a:r>
            </a:p>
            <a:p>
              <a:pPr algn="l">
                <a:lnSpc>
                  <a:spcPts val="2520"/>
                </a:lnSpc>
              </a:pPr>
              <a:endParaRPr lang="en-US" sz="2100" dirty="0">
                <a:solidFill>
                  <a:srgbClr val="0E243C"/>
                </a:solidFill>
                <a:latin typeface="Inter"/>
                <a:ea typeface="Inter"/>
                <a:cs typeface="Inter"/>
                <a:sym typeface="Inter"/>
              </a:endParaRPr>
            </a:p>
            <a:p>
              <a:pPr marL="453390" lvl="1" indent="-226695" algn="l">
                <a:lnSpc>
                  <a:spcPts val="2520"/>
                </a:lnSpc>
                <a:buFont typeface="Arial"/>
                <a:buChar char="•"/>
              </a:pPr>
              <a:r>
                <a:rPr lang="en-US" sz="2100" dirty="0">
                  <a:solidFill>
                    <a:srgbClr val="0E243C"/>
                  </a:solidFill>
                  <a:latin typeface="Inter"/>
                  <a:ea typeface="Inter"/>
                  <a:cs typeface="Inter"/>
                  <a:sym typeface="Inter"/>
                </a:rPr>
                <a:t>The amount contributed by the contractor to this fund is based on the monetary limit placed on their contractor’s license, as follows:</a:t>
              </a:r>
            </a:p>
            <a:p>
              <a:pPr algn="l">
                <a:lnSpc>
                  <a:spcPts val="2520"/>
                </a:lnSpc>
              </a:pPr>
              <a:endParaRPr lang="en-US" sz="2100" dirty="0">
                <a:solidFill>
                  <a:srgbClr val="0E243C"/>
                </a:solidFill>
                <a:latin typeface="Inter"/>
                <a:ea typeface="Inter"/>
                <a:cs typeface="Inter"/>
                <a:sym typeface="Inter"/>
              </a:endParaRPr>
            </a:p>
            <a:p>
              <a:pPr algn="l">
                <a:lnSpc>
                  <a:spcPts val="2520"/>
                </a:lnSpc>
              </a:pPr>
              <a:r>
                <a:rPr lang="en-US" sz="2100" b="1" dirty="0">
                  <a:solidFill>
                    <a:srgbClr val="0E243C"/>
                  </a:solidFill>
                  <a:latin typeface="Inter Bold"/>
                  <a:ea typeface="Inter Bold"/>
                  <a:cs typeface="Inter Bold"/>
                  <a:sym typeface="Inter Bold"/>
                </a:rPr>
                <a:t>Assessment Based on the Monetary Limit of the License:</a:t>
              </a:r>
            </a:p>
            <a:p>
              <a:pPr algn="l">
                <a:lnSpc>
                  <a:spcPts val="2520"/>
                </a:lnSpc>
              </a:pPr>
              <a:endParaRPr lang="en-US" sz="2100" b="1" dirty="0">
                <a:solidFill>
                  <a:srgbClr val="0E243C"/>
                </a:solidFill>
                <a:latin typeface="Inter Bold"/>
                <a:ea typeface="Inter Bold"/>
                <a:cs typeface="Inter Bold"/>
                <a:sym typeface="Inter Bold"/>
              </a:endParaRPr>
            </a:p>
            <a:p>
              <a:pPr marL="453390" lvl="1" indent="-226695" algn="l">
                <a:lnSpc>
                  <a:spcPts val="2520"/>
                </a:lnSpc>
                <a:buFont typeface="Arial"/>
                <a:buChar char="•"/>
              </a:pPr>
              <a:r>
                <a:rPr lang="en-US" sz="2100" dirty="0">
                  <a:solidFill>
                    <a:srgbClr val="0E243C"/>
                  </a:solidFill>
                  <a:latin typeface="Inter"/>
                  <a:ea typeface="Inter"/>
                  <a:cs typeface="Inter"/>
                  <a:sym typeface="Inter"/>
                </a:rPr>
                <a:t>Monetary limit of $1,000,000 or less:                              $80</a:t>
              </a:r>
            </a:p>
            <a:p>
              <a:pPr marL="453390" lvl="1" indent="-226695" algn="l">
                <a:lnSpc>
                  <a:spcPts val="2520"/>
                </a:lnSpc>
                <a:buFont typeface="Arial"/>
                <a:buChar char="•"/>
              </a:pPr>
              <a:r>
                <a:rPr lang="en-US" sz="2100" dirty="0">
                  <a:solidFill>
                    <a:srgbClr val="0E243C"/>
                  </a:solidFill>
                  <a:latin typeface="Inter"/>
                  <a:ea typeface="Inter"/>
                  <a:cs typeface="Inter"/>
                  <a:sym typeface="Inter"/>
                </a:rPr>
                <a:t>Monetary limit over $1,000,000, but NOT Unlimited:     $200</a:t>
              </a:r>
            </a:p>
            <a:p>
              <a:pPr marL="453390" lvl="1" indent="-226695" algn="l">
                <a:lnSpc>
                  <a:spcPts val="2520"/>
                </a:lnSpc>
                <a:buFont typeface="Arial"/>
                <a:buChar char="•"/>
              </a:pPr>
              <a:r>
                <a:rPr lang="en-US" sz="2100" dirty="0">
                  <a:solidFill>
                    <a:srgbClr val="0E243C"/>
                  </a:solidFill>
                  <a:latin typeface="Inter"/>
                  <a:ea typeface="Inter"/>
                  <a:cs typeface="Inter"/>
                  <a:sym typeface="Inter"/>
                </a:rPr>
                <a:t>Monetary limit of Unlimited:                                              $400</a:t>
              </a:r>
            </a:p>
          </p:txBody>
        </p:sp>
      </p:grpSp>
      <p:sp>
        <p:nvSpPr>
          <p:cNvPr id="6" name="TextBox 6"/>
          <p:cNvSpPr txBox="1"/>
          <p:nvPr/>
        </p:nvSpPr>
        <p:spPr>
          <a:xfrm>
            <a:off x="1028700" y="374517"/>
            <a:ext cx="14498890" cy="1304925"/>
          </a:xfrm>
          <a:prstGeom prst="rect">
            <a:avLst/>
          </a:prstGeom>
        </p:spPr>
        <p:txBody>
          <a:bodyPr lIns="0" tIns="0" rIns="0" bIns="0" rtlCol="0" anchor="t">
            <a:spAutoFit/>
          </a:bodyPr>
          <a:lstStyle/>
          <a:p>
            <a:pPr algn="l">
              <a:lnSpc>
                <a:spcPts val="10296"/>
              </a:lnSpc>
            </a:pPr>
            <a:r>
              <a:rPr lang="en-US" sz="8580">
                <a:solidFill>
                  <a:srgbClr val="0E243C"/>
                </a:solidFill>
                <a:latin typeface="Oswald"/>
                <a:ea typeface="Oswald"/>
                <a:cs typeface="Oswald"/>
                <a:sym typeface="Oswald"/>
              </a:rPr>
              <a:t>RESIDENTIAL RECOVERY FUND</a:t>
            </a:r>
          </a:p>
        </p:txBody>
      </p:sp>
      <p:grpSp>
        <p:nvGrpSpPr>
          <p:cNvPr id="7" name="Group 7"/>
          <p:cNvGrpSpPr/>
          <p:nvPr/>
        </p:nvGrpSpPr>
        <p:grpSpPr>
          <a:xfrm>
            <a:off x="5766" y="8309219"/>
            <a:ext cx="2045867" cy="1977781"/>
            <a:chOff x="0" y="0"/>
            <a:chExt cx="2727823" cy="2637041"/>
          </a:xfrm>
        </p:grpSpPr>
        <p:sp>
          <p:nvSpPr>
            <p:cNvPr id="8" name="Freeform 8"/>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7"/>
              <a:stretch>
                <a:fillRect t="-1721" b="-1721"/>
              </a:stretch>
            </a:blipFill>
          </p:spPr>
        </p:sp>
        <p:sp>
          <p:nvSpPr>
            <p:cNvPr id="9" name="TextBox 9"/>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28</a:t>
              </a:r>
            </a:p>
          </p:txBody>
        </p:sp>
      </p:grpSp>
      <p:pic>
        <p:nvPicPr>
          <p:cNvPr id="39" name="Audio 38">
            <a:hlinkClick r:id="" action="ppaction://media"/>
            <a:extLst>
              <a:ext uri="{FF2B5EF4-FFF2-40B4-BE49-F238E27FC236}">
                <a16:creationId xmlns:a16="http://schemas.microsoft.com/office/drawing/2014/main" id="{F040DA7E-FF9A-A75D-C858-FB6F3678DDB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6850">
        <p:fade/>
      </p:transition>
    </mc:Choice>
    <mc:Fallback xmlns="">
      <p:transition spd="med" advTm="26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4192826" y="4192827"/>
            <a:ext cx="10287002" cy="1901350"/>
          </a:xfrm>
          <a:custGeom>
            <a:avLst/>
            <a:gdLst/>
            <a:ahLst/>
            <a:cxnLst/>
            <a:rect l="l" t="t" r="r" b="b"/>
            <a:pathLst>
              <a:path w="14977444" h="3444812">
                <a:moveTo>
                  <a:pt x="0" y="3444812"/>
                </a:moveTo>
                <a:lnTo>
                  <a:pt x="14977444" y="3444812"/>
                </a:lnTo>
                <a:lnTo>
                  <a:pt x="14977444"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2143468" y="376238"/>
            <a:ext cx="14498890" cy="1304925"/>
          </a:xfrm>
          <a:prstGeom prst="rect">
            <a:avLst/>
          </a:prstGeom>
        </p:spPr>
        <p:txBody>
          <a:bodyPr lIns="0" tIns="0" rIns="0" bIns="0" rtlCol="0" anchor="t">
            <a:spAutoFit/>
          </a:bodyPr>
          <a:lstStyle/>
          <a:p>
            <a:pPr algn="l">
              <a:lnSpc>
                <a:spcPts val="10296"/>
              </a:lnSpc>
            </a:pPr>
            <a:r>
              <a:rPr lang="en-US" sz="8580">
                <a:solidFill>
                  <a:srgbClr val="0E243C"/>
                </a:solidFill>
                <a:latin typeface="Oswald"/>
                <a:ea typeface="Oswald"/>
                <a:cs typeface="Oswald"/>
                <a:sym typeface="Oswald"/>
              </a:rPr>
              <a:t>RESIDENTIAL RECOVERY FUND</a:t>
            </a:r>
          </a:p>
        </p:txBody>
      </p:sp>
      <p:grpSp>
        <p:nvGrpSpPr>
          <p:cNvPr id="4" name="Group 4"/>
          <p:cNvGrpSpPr/>
          <p:nvPr/>
        </p:nvGrpSpPr>
        <p:grpSpPr>
          <a:xfrm>
            <a:off x="2143468" y="1911909"/>
            <a:ext cx="14243185" cy="7250150"/>
            <a:chOff x="0" y="0"/>
            <a:chExt cx="18990913" cy="9666866"/>
          </a:xfrm>
        </p:grpSpPr>
        <p:sp>
          <p:nvSpPr>
            <p:cNvPr id="5" name="TextBox 5"/>
            <p:cNvSpPr txBox="1"/>
            <p:nvPr/>
          </p:nvSpPr>
          <p:spPr>
            <a:xfrm>
              <a:off x="513003" y="728793"/>
              <a:ext cx="18379686" cy="2491740"/>
            </a:xfrm>
            <a:prstGeom prst="rect">
              <a:avLst/>
            </a:prstGeom>
          </p:spPr>
          <p:txBody>
            <a:bodyPr lIns="0" tIns="0" rIns="0" bIns="0" rtlCol="0" anchor="t">
              <a:spAutoFit/>
            </a:bodyPr>
            <a:lstStyle/>
            <a:p>
              <a:pPr marL="388622" lvl="1" indent="-194311" algn="just">
                <a:lnSpc>
                  <a:spcPts val="2520"/>
                </a:lnSpc>
                <a:buFont typeface="Arial"/>
                <a:buChar char="•"/>
              </a:pPr>
              <a:r>
                <a:rPr lang="en-US" sz="1800">
                  <a:solidFill>
                    <a:srgbClr val="0E243C"/>
                  </a:solidFill>
                  <a:latin typeface="Inter"/>
                  <a:ea typeface="Inter"/>
                  <a:cs typeface="Inter"/>
                  <a:sym typeface="Inter"/>
                </a:rPr>
                <a:t>A residential contractor shall notify an owner with whom he or she contracts of the owner’s rights pursuant to NRS 624.400 to 624.560, inclusive, including, without limitation, by providing a written statement explaining those rights in any agreement or contract for qualified services.</a:t>
              </a:r>
            </a:p>
            <a:p>
              <a:pPr algn="just">
                <a:lnSpc>
                  <a:spcPts val="2520"/>
                </a:lnSpc>
              </a:pPr>
              <a:endParaRPr lang="en-US" sz="1800">
                <a:solidFill>
                  <a:srgbClr val="0E243C"/>
                </a:solidFill>
                <a:latin typeface="Inter"/>
                <a:ea typeface="Inter"/>
                <a:cs typeface="Inter"/>
                <a:sym typeface="Inter"/>
              </a:endParaRPr>
            </a:p>
            <a:p>
              <a:pPr marL="388622" lvl="1" indent="-194311" algn="just">
                <a:lnSpc>
                  <a:spcPts val="2520"/>
                </a:lnSpc>
                <a:buFont typeface="Arial"/>
                <a:buChar char="•"/>
              </a:pPr>
              <a:r>
                <a:rPr lang="en-US" sz="1800">
                  <a:solidFill>
                    <a:srgbClr val="0E243C"/>
                  </a:solidFill>
                  <a:latin typeface="Inter"/>
                  <a:ea typeface="Inter"/>
                  <a:cs typeface="Inter"/>
                  <a:sym typeface="Inter"/>
                </a:rPr>
                <a:t>Written notice must also be provided to any homeowner entering into a contract regarding the existence of the Residential Recovery Fund.</a:t>
              </a:r>
            </a:p>
          </p:txBody>
        </p:sp>
        <p:sp>
          <p:nvSpPr>
            <p:cNvPr id="6" name="TextBox 6"/>
            <p:cNvSpPr txBox="1"/>
            <p:nvPr/>
          </p:nvSpPr>
          <p:spPr>
            <a:xfrm>
              <a:off x="0" y="19050"/>
              <a:ext cx="8993396" cy="462026"/>
            </a:xfrm>
            <a:prstGeom prst="rect">
              <a:avLst/>
            </a:prstGeom>
          </p:spPr>
          <p:txBody>
            <a:bodyPr lIns="0" tIns="0" rIns="0" bIns="0" rtlCol="0" anchor="t">
              <a:spAutoFit/>
            </a:bodyPr>
            <a:lstStyle/>
            <a:p>
              <a:pPr algn="just">
                <a:lnSpc>
                  <a:spcPts val="2664"/>
                </a:lnSpc>
              </a:pPr>
              <a:r>
                <a:rPr lang="en-US" sz="2400" b="1">
                  <a:solidFill>
                    <a:srgbClr val="C5882D"/>
                  </a:solidFill>
                  <a:latin typeface="Inter Bold"/>
                  <a:ea typeface="Inter Bold"/>
                  <a:cs typeface="Inter Bold"/>
                  <a:sym typeface="Inter Bold"/>
                </a:rPr>
                <a:t>YOUR ROLE &amp; RESPONSIBILITIES</a:t>
              </a:r>
            </a:p>
          </p:txBody>
        </p:sp>
        <p:sp>
          <p:nvSpPr>
            <p:cNvPr id="7" name="TextBox 7"/>
            <p:cNvSpPr txBox="1"/>
            <p:nvPr/>
          </p:nvSpPr>
          <p:spPr>
            <a:xfrm>
              <a:off x="414779" y="4241426"/>
              <a:ext cx="18576133" cy="5425440"/>
            </a:xfrm>
            <a:prstGeom prst="rect">
              <a:avLst/>
            </a:prstGeom>
          </p:spPr>
          <p:txBody>
            <a:bodyPr lIns="0" tIns="0" rIns="0" bIns="0" rtlCol="0" anchor="t">
              <a:spAutoFit/>
            </a:bodyPr>
            <a:lstStyle/>
            <a:p>
              <a:pPr marL="388618" lvl="1" indent="-194309" algn="just">
                <a:lnSpc>
                  <a:spcPts val="2519"/>
                </a:lnSpc>
                <a:buFont typeface="Arial"/>
                <a:buChar char="•"/>
              </a:pPr>
              <a:r>
                <a:rPr lang="en-US" sz="1799">
                  <a:solidFill>
                    <a:srgbClr val="0E243C"/>
                  </a:solidFill>
                  <a:latin typeface="Inter"/>
                  <a:ea typeface="Inter"/>
                  <a:cs typeface="Inter"/>
                  <a:sym typeface="Inter"/>
                </a:rPr>
                <a:t>When a homeowner files a claim against the Residential Recovery Fund, Board staff will notify the contractor that an investigation has commenced regarding the allegations in the complaint seeking recovery.</a:t>
              </a:r>
            </a:p>
            <a:p>
              <a:pPr algn="just">
                <a:lnSpc>
                  <a:spcPts val="2519"/>
                </a:lnSpc>
              </a:pPr>
              <a:endParaRPr lang="en-US" sz="1799">
                <a:solidFill>
                  <a:srgbClr val="0E243C"/>
                </a:solidFill>
                <a:latin typeface="Inter"/>
                <a:ea typeface="Inter"/>
                <a:cs typeface="Inter"/>
                <a:sym typeface="Inter"/>
              </a:endParaRPr>
            </a:p>
            <a:p>
              <a:pPr marL="388618" lvl="1" indent="-194309" algn="just">
                <a:lnSpc>
                  <a:spcPts val="2519"/>
                </a:lnSpc>
                <a:buFont typeface="Arial"/>
                <a:buChar char="•"/>
              </a:pPr>
              <a:r>
                <a:rPr lang="en-US" sz="1799">
                  <a:solidFill>
                    <a:srgbClr val="0E243C"/>
                  </a:solidFill>
                  <a:latin typeface="Inter"/>
                  <a:ea typeface="Inter"/>
                  <a:cs typeface="Inter"/>
                  <a:sym typeface="Inter"/>
                </a:rPr>
                <a:t>If a hearing is held, the Board will consider all matters relevant to the complaint before authorizing or denying payment by entry of a final order.</a:t>
              </a:r>
            </a:p>
            <a:p>
              <a:pPr algn="just">
                <a:lnSpc>
                  <a:spcPts val="2519"/>
                </a:lnSpc>
              </a:pPr>
              <a:endParaRPr lang="en-US" sz="1799">
                <a:solidFill>
                  <a:srgbClr val="0E243C"/>
                </a:solidFill>
                <a:latin typeface="Inter"/>
                <a:ea typeface="Inter"/>
                <a:cs typeface="Inter"/>
                <a:sym typeface="Inter"/>
              </a:endParaRPr>
            </a:p>
            <a:p>
              <a:pPr marL="388618" lvl="1" indent="-194309" algn="just">
                <a:lnSpc>
                  <a:spcPts val="2519"/>
                </a:lnSpc>
                <a:buFont typeface="Arial"/>
                <a:buChar char="•"/>
              </a:pPr>
              <a:r>
                <a:rPr lang="en-US" sz="1799">
                  <a:solidFill>
                    <a:srgbClr val="0E243C"/>
                  </a:solidFill>
                  <a:latin typeface="Inter"/>
                  <a:ea typeface="Inter"/>
                  <a:cs typeface="Inter"/>
                  <a:sym typeface="Inter"/>
                </a:rPr>
                <a:t>The accused contractor may appear, or may be required to appear, before the Board to present evidence in support of or in defense of the claim.</a:t>
              </a:r>
            </a:p>
            <a:p>
              <a:pPr algn="just">
                <a:lnSpc>
                  <a:spcPts val="2519"/>
                </a:lnSpc>
              </a:pPr>
              <a:endParaRPr lang="en-US" sz="1799">
                <a:solidFill>
                  <a:srgbClr val="0E243C"/>
                </a:solidFill>
                <a:latin typeface="Inter"/>
                <a:ea typeface="Inter"/>
                <a:cs typeface="Inter"/>
                <a:sym typeface="Inter"/>
              </a:endParaRPr>
            </a:p>
            <a:p>
              <a:pPr marL="388618" lvl="1" indent="-194309" algn="just">
                <a:lnSpc>
                  <a:spcPts val="2519"/>
                </a:lnSpc>
                <a:buFont typeface="Arial"/>
                <a:buChar char="•"/>
              </a:pPr>
              <a:r>
                <a:rPr lang="en-US" sz="1799">
                  <a:solidFill>
                    <a:srgbClr val="0E243C"/>
                  </a:solidFill>
                  <a:latin typeface="Inter"/>
                  <a:ea typeface="Inter"/>
                  <a:cs typeface="Inter"/>
                  <a:sym typeface="Inter"/>
                </a:rPr>
                <a:t>Any recovery fund fees paid as a result of an unlawful act by a licensed residential contractor must be reimbursed by the licensee.</a:t>
              </a:r>
            </a:p>
            <a:p>
              <a:pPr algn="just">
                <a:lnSpc>
                  <a:spcPts val="2519"/>
                </a:lnSpc>
              </a:pPr>
              <a:endParaRPr lang="en-US" sz="1799">
                <a:solidFill>
                  <a:srgbClr val="0E243C"/>
                </a:solidFill>
                <a:latin typeface="Inter"/>
                <a:ea typeface="Inter"/>
                <a:cs typeface="Inter"/>
                <a:sym typeface="Inter"/>
              </a:endParaRPr>
            </a:p>
            <a:p>
              <a:pPr marL="388618" lvl="1" indent="-194309" algn="just">
                <a:lnSpc>
                  <a:spcPts val="2519"/>
                </a:lnSpc>
                <a:buFont typeface="Arial"/>
                <a:buChar char="•"/>
              </a:pPr>
              <a:r>
                <a:rPr lang="en-US" sz="1799">
                  <a:solidFill>
                    <a:srgbClr val="0E243C"/>
                  </a:solidFill>
                  <a:latin typeface="Inter"/>
                  <a:ea typeface="Inter"/>
                  <a:cs typeface="Inter"/>
                  <a:sym typeface="Inter"/>
                </a:rPr>
                <a:t>Licensees are responsible for reimbursing the Residential Recovery Fund for any claims awarded against their company.</a:t>
              </a:r>
            </a:p>
          </p:txBody>
        </p:sp>
        <p:sp>
          <p:nvSpPr>
            <p:cNvPr id="8" name="TextBox 8"/>
            <p:cNvSpPr txBox="1"/>
            <p:nvPr/>
          </p:nvSpPr>
          <p:spPr>
            <a:xfrm>
              <a:off x="0" y="3525400"/>
              <a:ext cx="8993396" cy="462026"/>
            </a:xfrm>
            <a:prstGeom prst="rect">
              <a:avLst/>
            </a:prstGeom>
          </p:spPr>
          <p:txBody>
            <a:bodyPr lIns="0" tIns="0" rIns="0" bIns="0" rtlCol="0" anchor="t">
              <a:spAutoFit/>
            </a:bodyPr>
            <a:lstStyle/>
            <a:p>
              <a:pPr algn="just">
                <a:lnSpc>
                  <a:spcPts val="2664"/>
                </a:lnSpc>
              </a:pPr>
              <a:r>
                <a:rPr lang="en-US" sz="2400" b="1">
                  <a:solidFill>
                    <a:srgbClr val="C5882D"/>
                  </a:solidFill>
                  <a:latin typeface="Inter Bold"/>
                  <a:ea typeface="Inter Bold"/>
                  <a:cs typeface="Inter Bold"/>
                  <a:sym typeface="Inter Bold"/>
                </a:rPr>
                <a:t>CLAIMS PROCESS</a:t>
              </a:r>
            </a:p>
          </p:txBody>
        </p:sp>
      </p:grpSp>
      <p:sp>
        <p:nvSpPr>
          <p:cNvPr id="9" name="TextBox 9"/>
          <p:cNvSpPr txBox="1"/>
          <p:nvPr/>
        </p:nvSpPr>
        <p:spPr>
          <a:xfrm>
            <a:off x="1722406" y="9480024"/>
            <a:ext cx="13751685" cy="523875"/>
          </a:xfrm>
          <a:prstGeom prst="rect">
            <a:avLst/>
          </a:prstGeom>
        </p:spPr>
        <p:txBody>
          <a:bodyPr lIns="0" tIns="0" rIns="0" bIns="0" rtlCol="0" anchor="t">
            <a:spAutoFit/>
          </a:bodyPr>
          <a:lstStyle/>
          <a:p>
            <a:pPr algn="ctr">
              <a:lnSpc>
                <a:spcPts val="2040"/>
              </a:lnSpc>
            </a:pPr>
            <a:r>
              <a:rPr lang="en-US" sz="1700" b="1">
                <a:solidFill>
                  <a:srgbClr val="CC0000"/>
                </a:solidFill>
                <a:latin typeface="Inter Bold"/>
                <a:ea typeface="Inter Bold"/>
                <a:cs typeface="Inter Bold"/>
                <a:sym typeface="Inter Bold"/>
              </a:rPr>
              <a:t>PLEASE BE ADVISED</a:t>
            </a:r>
          </a:p>
          <a:p>
            <a:pPr algn="l">
              <a:lnSpc>
                <a:spcPts val="2040"/>
              </a:lnSpc>
            </a:pPr>
            <a:r>
              <a:rPr lang="en-US" sz="1700" b="1">
                <a:solidFill>
                  <a:srgbClr val="CC0000"/>
                </a:solidFill>
                <a:latin typeface="Inter Bold"/>
                <a:ea typeface="Inter Bold"/>
                <a:cs typeface="Inter Bold"/>
                <a:sym typeface="Inter Bold"/>
              </a:rPr>
              <a:t>ALL </a:t>
            </a:r>
            <a:r>
              <a:rPr lang="en-US" sz="1700" b="1">
                <a:solidFill>
                  <a:srgbClr val="0E243C"/>
                </a:solidFill>
                <a:latin typeface="Inter Bold"/>
                <a:ea typeface="Inter Bold"/>
                <a:cs typeface="Inter Bold"/>
                <a:sym typeface="Inter Bold"/>
              </a:rPr>
              <a:t>PRINCIPALS, CMS QUALIFIERS AND TRADE QUALIFIERS ARE RESPONSIBLE FOR </a:t>
            </a:r>
            <a:r>
              <a:rPr lang="en-US" sz="1700" b="1" i="1">
                <a:solidFill>
                  <a:srgbClr val="CC0000"/>
                </a:solidFill>
                <a:latin typeface="Inter Bold Italics"/>
                <a:ea typeface="Inter Bold Italics"/>
                <a:cs typeface="Inter Bold Italics"/>
                <a:sym typeface="Inter Bold Italics"/>
              </a:rPr>
              <a:t>ANY </a:t>
            </a:r>
            <a:r>
              <a:rPr lang="en-US" sz="1700" b="1">
                <a:solidFill>
                  <a:srgbClr val="0E243C"/>
                </a:solidFill>
                <a:latin typeface="Inter Bold"/>
                <a:ea typeface="Inter Bold"/>
                <a:cs typeface="Inter Bold"/>
                <a:sym typeface="Inter Bold"/>
              </a:rPr>
              <a:t>COMPLAINTS RECEIVED ON A LICENSE!</a:t>
            </a:r>
          </a:p>
        </p:txBody>
      </p:sp>
      <p:grpSp>
        <p:nvGrpSpPr>
          <p:cNvPr id="10" name="Group 10"/>
          <p:cNvGrpSpPr/>
          <p:nvPr/>
        </p:nvGrpSpPr>
        <p:grpSpPr>
          <a:xfrm>
            <a:off x="16242133" y="8309219"/>
            <a:ext cx="2045867" cy="1977781"/>
            <a:chOff x="0" y="0"/>
            <a:chExt cx="2727823" cy="2637041"/>
          </a:xfrm>
        </p:grpSpPr>
        <p:sp>
          <p:nvSpPr>
            <p:cNvPr id="11" name="Freeform 11"/>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7"/>
              <a:stretch>
                <a:fillRect t="-1721" b="-1721"/>
              </a:stretch>
            </a:blipFill>
          </p:spPr>
        </p:sp>
        <p:sp>
          <p:nvSpPr>
            <p:cNvPr id="12" name="TextBox 12"/>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29</a:t>
              </a:r>
            </a:p>
          </p:txBody>
        </p:sp>
      </p:grpSp>
      <p:pic>
        <p:nvPicPr>
          <p:cNvPr id="158" name="Audio 157">
            <a:hlinkClick r:id="" action="ppaction://media"/>
            <a:extLst>
              <a:ext uri="{FF2B5EF4-FFF2-40B4-BE49-F238E27FC236}">
                <a16:creationId xmlns:a16="http://schemas.microsoft.com/office/drawing/2014/main" id="{8579EC99-18C0-579D-B220-56E3F132F9E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43200">
        <p:fade/>
      </p:transition>
    </mc:Choice>
    <mc:Fallback xmlns="">
      <p:transition spd="med" advTm="43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TextBox 2"/>
          <p:cNvSpPr txBox="1"/>
          <p:nvPr/>
        </p:nvSpPr>
        <p:spPr>
          <a:xfrm>
            <a:off x="5463805" y="734088"/>
            <a:ext cx="9271146" cy="1304925"/>
          </a:xfrm>
          <a:prstGeom prst="rect">
            <a:avLst/>
          </a:prstGeom>
        </p:spPr>
        <p:txBody>
          <a:bodyPr lIns="0" tIns="0" rIns="0" bIns="0" rtlCol="0" anchor="t">
            <a:spAutoFit/>
          </a:bodyPr>
          <a:lstStyle/>
          <a:p>
            <a:pPr algn="ctr">
              <a:lnSpc>
                <a:spcPts val="10296"/>
              </a:lnSpc>
            </a:pPr>
            <a:r>
              <a:rPr lang="en-US" sz="8580">
                <a:solidFill>
                  <a:srgbClr val="0E243C"/>
                </a:solidFill>
                <a:latin typeface="Oswald"/>
                <a:ea typeface="Oswald"/>
                <a:cs typeface="Oswald"/>
                <a:sym typeface="Oswald"/>
              </a:rPr>
              <a:t>PLEASE NOTE ...</a:t>
            </a:r>
          </a:p>
        </p:txBody>
      </p:sp>
      <p:grpSp>
        <p:nvGrpSpPr>
          <p:cNvPr id="3" name="Group 3"/>
          <p:cNvGrpSpPr/>
          <p:nvPr/>
        </p:nvGrpSpPr>
        <p:grpSpPr>
          <a:xfrm>
            <a:off x="2887175" y="4023672"/>
            <a:ext cx="14424406" cy="1676400"/>
            <a:chOff x="0" y="0"/>
            <a:chExt cx="19232541" cy="2235200"/>
          </a:xfrm>
        </p:grpSpPr>
        <p:sp>
          <p:nvSpPr>
            <p:cNvPr id="4" name="Freeform 4"/>
            <p:cNvSpPr/>
            <p:nvPr/>
          </p:nvSpPr>
          <p:spPr>
            <a:xfrm>
              <a:off x="0" y="396340"/>
              <a:ext cx="1276630" cy="1442520"/>
            </a:xfrm>
            <a:custGeom>
              <a:avLst/>
              <a:gdLst/>
              <a:ahLst/>
              <a:cxnLst/>
              <a:rect l="l" t="t" r="r" b="b"/>
              <a:pathLst>
                <a:path w="1276630" h="1442520">
                  <a:moveTo>
                    <a:pt x="0" y="0"/>
                  </a:moveTo>
                  <a:lnTo>
                    <a:pt x="1276630" y="0"/>
                  </a:lnTo>
                  <a:lnTo>
                    <a:pt x="1276630" y="1442520"/>
                  </a:lnTo>
                  <a:lnTo>
                    <a:pt x="0" y="1442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823409" y="-9525"/>
              <a:ext cx="17409132" cy="2244725"/>
            </a:xfrm>
            <a:prstGeom prst="rect">
              <a:avLst/>
            </a:prstGeom>
          </p:spPr>
          <p:txBody>
            <a:bodyPr lIns="0" tIns="0" rIns="0" bIns="0" rtlCol="0" anchor="t">
              <a:spAutoFit/>
            </a:bodyPr>
            <a:lstStyle/>
            <a:p>
              <a:pPr algn="just">
                <a:lnSpc>
                  <a:spcPts val="3301"/>
                </a:lnSpc>
              </a:pPr>
              <a:r>
                <a:rPr lang="en-US" sz="2750">
                  <a:solidFill>
                    <a:srgbClr val="0E243C"/>
                  </a:solidFill>
                  <a:latin typeface="Inter"/>
                  <a:ea typeface="Inter"/>
                  <a:cs typeface="Inter"/>
                  <a:sym typeface="Inter"/>
                </a:rPr>
                <a:t>While this webcast contains general information, including legal guidelines for contractor applications, it does </a:t>
              </a:r>
              <a:r>
                <a:rPr lang="en-US" sz="2750" b="1">
                  <a:solidFill>
                    <a:srgbClr val="0E243C"/>
                  </a:solidFill>
                  <a:latin typeface="Inter Bold"/>
                  <a:ea typeface="Inter Bold"/>
                  <a:cs typeface="Inter Bold"/>
                  <a:sym typeface="Inter Bold"/>
                </a:rPr>
                <a:t>not </a:t>
              </a:r>
              <a:r>
                <a:rPr lang="en-US" sz="2750">
                  <a:solidFill>
                    <a:srgbClr val="0E243C"/>
                  </a:solidFill>
                  <a:latin typeface="Inter"/>
                  <a:ea typeface="Inter"/>
                  <a:cs typeface="Inter"/>
                  <a:sym typeface="Inter"/>
                </a:rPr>
                <a:t>contain definitive statements of the law and may not reflect the most current legal developments in the construction industry.</a:t>
              </a:r>
            </a:p>
          </p:txBody>
        </p:sp>
      </p:grpSp>
      <p:grpSp>
        <p:nvGrpSpPr>
          <p:cNvPr id="6" name="Group 6"/>
          <p:cNvGrpSpPr/>
          <p:nvPr/>
        </p:nvGrpSpPr>
        <p:grpSpPr>
          <a:xfrm>
            <a:off x="2887175" y="2627457"/>
            <a:ext cx="14424406" cy="1081890"/>
            <a:chOff x="0" y="0"/>
            <a:chExt cx="19232541" cy="1442520"/>
          </a:xfrm>
        </p:grpSpPr>
        <p:sp>
          <p:nvSpPr>
            <p:cNvPr id="7" name="Freeform 7"/>
            <p:cNvSpPr/>
            <p:nvPr/>
          </p:nvSpPr>
          <p:spPr>
            <a:xfrm>
              <a:off x="0" y="0"/>
              <a:ext cx="1276630" cy="1442520"/>
            </a:xfrm>
            <a:custGeom>
              <a:avLst/>
              <a:gdLst/>
              <a:ahLst/>
              <a:cxnLst/>
              <a:rect l="l" t="t" r="r" b="b"/>
              <a:pathLst>
                <a:path w="1276630" h="1442520">
                  <a:moveTo>
                    <a:pt x="0" y="0"/>
                  </a:moveTo>
                  <a:lnTo>
                    <a:pt x="1276630" y="0"/>
                  </a:lnTo>
                  <a:lnTo>
                    <a:pt x="1276630" y="1442520"/>
                  </a:lnTo>
                  <a:lnTo>
                    <a:pt x="0" y="1442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1828269" y="152935"/>
              <a:ext cx="17404272" cy="1127125"/>
            </a:xfrm>
            <a:prstGeom prst="rect">
              <a:avLst/>
            </a:prstGeom>
          </p:spPr>
          <p:txBody>
            <a:bodyPr lIns="0" tIns="0" rIns="0" bIns="0" rtlCol="0" anchor="t">
              <a:spAutoFit/>
            </a:bodyPr>
            <a:lstStyle/>
            <a:p>
              <a:pPr algn="just">
                <a:lnSpc>
                  <a:spcPts val="3301"/>
                </a:lnSpc>
              </a:pPr>
              <a:r>
                <a:rPr lang="en-US" sz="2750">
                  <a:solidFill>
                    <a:srgbClr val="0E243C"/>
                  </a:solidFill>
                  <a:latin typeface="Inter"/>
                  <a:ea typeface="Inter"/>
                  <a:cs typeface="Inter"/>
                  <a:sym typeface="Inter"/>
                </a:rPr>
                <a:t>The information obtained during this webcast is </a:t>
              </a:r>
              <a:r>
                <a:rPr lang="en-US" sz="2750" b="1">
                  <a:solidFill>
                    <a:srgbClr val="0E243C"/>
                  </a:solidFill>
                  <a:latin typeface="Inter Bold"/>
                  <a:ea typeface="Inter Bold"/>
                  <a:cs typeface="Inter Bold"/>
                  <a:sym typeface="Inter Bold"/>
                </a:rPr>
                <a:t>not</a:t>
              </a:r>
              <a:r>
                <a:rPr lang="en-US" sz="2750">
                  <a:solidFill>
                    <a:srgbClr val="0E243C"/>
                  </a:solidFill>
                  <a:latin typeface="Inter"/>
                  <a:ea typeface="Inter"/>
                  <a:cs typeface="Inter"/>
                  <a:sym typeface="Inter"/>
                </a:rPr>
                <a:t>, nor intended to be, legal advice.</a:t>
              </a:r>
            </a:p>
          </p:txBody>
        </p:sp>
      </p:grpSp>
      <p:grpSp>
        <p:nvGrpSpPr>
          <p:cNvPr id="9" name="Group 9"/>
          <p:cNvGrpSpPr/>
          <p:nvPr/>
        </p:nvGrpSpPr>
        <p:grpSpPr>
          <a:xfrm>
            <a:off x="2887175" y="6014397"/>
            <a:ext cx="14424406" cy="1081890"/>
            <a:chOff x="0" y="0"/>
            <a:chExt cx="19232541" cy="1442520"/>
          </a:xfrm>
        </p:grpSpPr>
        <p:sp>
          <p:nvSpPr>
            <p:cNvPr id="10" name="Freeform 10"/>
            <p:cNvSpPr/>
            <p:nvPr/>
          </p:nvSpPr>
          <p:spPr>
            <a:xfrm>
              <a:off x="0" y="0"/>
              <a:ext cx="1276630" cy="1442520"/>
            </a:xfrm>
            <a:custGeom>
              <a:avLst/>
              <a:gdLst/>
              <a:ahLst/>
              <a:cxnLst/>
              <a:rect l="l" t="t" r="r" b="b"/>
              <a:pathLst>
                <a:path w="1276630" h="1442520">
                  <a:moveTo>
                    <a:pt x="0" y="0"/>
                  </a:moveTo>
                  <a:lnTo>
                    <a:pt x="1276630" y="0"/>
                  </a:lnTo>
                  <a:lnTo>
                    <a:pt x="1276630" y="1442520"/>
                  </a:lnTo>
                  <a:lnTo>
                    <a:pt x="0" y="1442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849767" y="168287"/>
              <a:ext cx="17382774" cy="1127125"/>
            </a:xfrm>
            <a:prstGeom prst="rect">
              <a:avLst/>
            </a:prstGeom>
          </p:spPr>
          <p:txBody>
            <a:bodyPr lIns="0" tIns="0" rIns="0" bIns="0" rtlCol="0" anchor="t">
              <a:spAutoFit/>
            </a:bodyPr>
            <a:lstStyle/>
            <a:p>
              <a:pPr algn="just">
                <a:lnSpc>
                  <a:spcPts val="3301"/>
                </a:lnSpc>
              </a:pPr>
              <a:r>
                <a:rPr lang="en-US" sz="2750">
                  <a:solidFill>
                    <a:srgbClr val="0E243C"/>
                  </a:solidFill>
                  <a:latin typeface="Inter"/>
                  <a:ea typeface="Inter"/>
                  <a:cs typeface="Inter"/>
                  <a:sym typeface="Inter"/>
                </a:rPr>
                <a:t>Such guidelines communicated or discussed during the webcast are </a:t>
              </a:r>
              <a:r>
                <a:rPr lang="en-US" sz="2750" b="1">
                  <a:solidFill>
                    <a:srgbClr val="0E243C"/>
                  </a:solidFill>
                  <a:latin typeface="Inter Bold"/>
                  <a:ea typeface="Inter Bold"/>
                  <a:cs typeface="Inter Bold"/>
                  <a:sym typeface="Inter Bold"/>
                </a:rPr>
                <a:t>strictly for informational purposes only.</a:t>
              </a:r>
            </a:p>
          </p:txBody>
        </p:sp>
      </p:grpSp>
      <p:grpSp>
        <p:nvGrpSpPr>
          <p:cNvPr id="12" name="Group 12"/>
          <p:cNvGrpSpPr/>
          <p:nvPr/>
        </p:nvGrpSpPr>
        <p:grpSpPr>
          <a:xfrm>
            <a:off x="2887175" y="7407716"/>
            <a:ext cx="12937667" cy="1676400"/>
            <a:chOff x="0" y="0"/>
            <a:chExt cx="17250222" cy="2235200"/>
          </a:xfrm>
        </p:grpSpPr>
        <p:sp>
          <p:nvSpPr>
            <p:cNvPr id="13" name="Freeform 13"/>
            <p:cNvSpPr/>
            <p:nvPr/>
          </p:nvSpPr>
          <p:spPr>
            <a:xfrm>
              <a:off x="0" y="302856"/>
              <a:ext cx="1276630" cy="1442520"/>
            </a:xfrm>
            <a:custGeom>
              <a:avLst/>
              <a:gdLst/>
              <a:ahLst/>
              <a:cxnLst/>
              <a:rect l="l" t="t" r="r" b="b"/>
              <a:pathLst>
                <a:path w="1276630" h="1442520">
                  <a:moveTo>
                    <a:pt x="0" y="0"/>
                  </a:moveTo>
                  <a:lnTo>
                    <a:pt x="1276630" y="0"/>
                  </a:lnTo>
                  <a:lnTo>
                    <a:pt x="1276630" y="1442519"/>
                  </a:lnTo>
                  <a:lnTo>
                    <a:pt x="0" y="1442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1982319" y="-9525"/>
              <a:ext cx="15267903" cy="2244725"/>
            </a:xfrm>
            <a:prstGeom prst="rect">
              <a:avLst/>
            </a:prstGeom>
          </p:spPr>
          <p:txBody>
            <a:bodyPr lIns="0" tIns="0" rIns="0" bIns="0" rtlCol="0" anchor="t">
              <a:spAutoFit/>
            </a:bodyPr>
            <a:lstStyle/>
            <a:p>
              <a:pPr algn="just">
                <a:lnSpc>
                  <a:spcPts val="3301"/>
                </a:lnSpc>
              </a:pPr>
              <a:r>
                <a:rPr lang="en-US" sz="2750" dirty="0">
                  <a:solidFill>
                    <a:srgbClr val="0E243C"/>
                  </a:solidFill>
                  <a:latin typeface="Inter"/>
                  <a:ea typeface="Inter"/>
                  <a:cs typeface="Inter"/>
                  <a:sym typeface="Inter"/>
                </a:rPr>
                <a:t>If you have questions about the application of law for specific situations, we recommend you contact an attorney who is familiar with Nevada law, or review the statutory and regulatory requirements under NRS Chapter 624 and NAC Chapter 624.</a:t>
              </a:r>
            </a:p>
          </p:txBody>
        </p:sp>
      </p:grpSp>
      <p:grpSp>
        <p:nvGrpSpPr>
          <p:cNvPr id="15" name="Group 15"/>
          <p:cNvGrpSpPr/>
          <p:nvPr/>
        </p:nvGrpSpPr>
        <p:grpSpPr>
          <a:xfrm>
            <a:off x="16242133" y="8309219"/>
            <a:ext cx="2045867" cy="1977781"/>
            <a:chOff x="0" y="0"/>
            <a:chExt cx="2727823" cy="2637041"/>
          </a:xfrm>
        </p:grpSpPr>
        <p:sp>
          <p:nvSpPr>
            <p:cNvPr id="16" name="Freeform 1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7"/>
              <a:stretch>
                <a:fillRect t="-1721" b="-1721"/>
              </a:stretch>
            </a:blipFill>
          </p:spPr>
        </p:sp>
        <p:sp>
          <p:nvSpPr>
            <p:cNvPr id="17" name="TextBox 17"/>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3</a:t>
              </a:r>
            </a:p>
          </p:txBody>
        </p:sp>
      </p:grpSp>
      <p:sp>
        <p:nvSpPr>
          <p:cNvPr id="18" name="Freeform 18"/>
          <p:cNvSpPr/>
          <p:nvPr/>
        </p:nvSpPr>
        <p:spPr>
          <a:xfrm rot="5400000" flipV="1">
            <a:off x="-3478488" y="3455711"/>
            <a:ext cx="10287001" cy="3375579"/>
          </a:xfrm>
          <a:custGeom>
            <a:avLst/>
            <a:gdLst/>
            <a:ahLst/>
            <a:cxnLst/>
            <a:rect l="l" t="t" r="r" b="b"/>
            <a:pathLst>
              <a:path w="12550907" h="4832099">
                <a:moveTo>
                  <a:pt x="0" y="4832099"/>
                </a:moveTo>
                <a:lnTo>
                  <a:pt x="12550907" y="4832099"/>
                </a:lnTo>
                <a:lnTo>
                  <a:pt x="12550907" y="0"/>
                </a:lnTo>
                <a:lnTo>
                  <a:pt x="0" y="0"/>
                </a:lnTo>
                <a:lnTo>
                  <a:pt x="0" y="4832099"/>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35" name="Audio 34">
            <a:hlinkClick r:id="" action="ppaction://media"/>
            <a:extLst>
              <a:ext uri="{FF2B5EF4-FFF2-40B4-BE49-F238E27FC236}">
                <a16:creationId xmlns:a16="http://schemas.microsoft.com/office/drawing/2014/main" id="{97CD30DC-1F4A-93D7-7F32-D1C8194CAF7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8160">
        <p:fade/>
      </p:transition>
    </mc:Choice>
    <mc:Fallback xmlns="">
      <p:transition spd="med" advTm="181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12082275" y="4081275"/>
            <a:ext cx="10287000" cy="2124449"/>
          </a:xfrm>
          <a:custGeom>
            <a:avLst/>
            <a:gdLst/>
            <a:ahLst/>
            <a:cxnLst/>
            <a:rect l="l" t="t" r="r" b="b"/>
            <a:pathLst>
              <a:path w="14977444" h="3444812">
                <a:moveTo>
                  <a:pt x="0" y="3444813"/>
                </a:moveTo>
                <a:lnTo>
                  <a:pt x="14977444" y="3444813"/>
                </a:lnTo>
                <a:lnTo>
                  <a:pt x="14977444" y="0"/>
                </a:lnTo>
                <a:lnTo>
                  <a:pt x="0" y="0"/>
                </a:lnTo>
                <a:lnTo>
                  <a:pt x="0" y="3444813"/>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1028700" y="374517"/>
            <a:ext cx="14498890" cy="1304925"/>
          </a:xfrm>
          <a:prstGeom prst="rect">
            <a:avLst/>
          </a:prstGeom>
        </p:spPr>
        <p:txBody>
          <a:bodyPr lIns="0" tIns="0" rIns="0" bIns="0" rtlCol="0" anchor="t">
            <a:spAutoFit/>
          </a:bodyPr>
          <a:lstStyle/>
          <a:p>
            <a:pPr algn="l">
              <a:lnSpc>
                <a:spcPts val="10296"/>
              </a:lnSpc>
            </a:pPr>
            <a:r>
              <a:rPr lang="en-US" sz="8580">
                <a:solidFill>
                  <a:srgbClr val="0E243C"/>
                </a:solidFill>
                <a:latin typeface="Oswald"/>
                <a:ea typeface="Oswald"/>
                <a:cs typeface="Oswald"/>
                <a:sym typeface="Oswald"/>
              </a:rPr>
              <a:t>RESIDENTIAL RECOVERY FUND</a:t>
            </a:r>
          </a:p>
        </p:txBody>
      </p:sp>
      <p:sp>
        <p:nvSpPr>
          <p:cNvPr id="4" name="TextBox 4"/>
          <p:cNvSpPr txBox="1"/>
          <p:nvPr/>
        </p:nvSpPr>
        <p:spPr>
          <a:xfrm>
            <a:off x="1028700" y="2003863"/>
            <a:ext cx="10759891" cy="341757"/>
          </a:xfrm>
          <a:prstGeom prst="rect">
            <a:avLst/>
          </a:prstGeom>
        </p:spPr>
        <p:txBody>
          <a:bodyPr lIns="0" tIns="0" rIns="0" bIns="0" rtlCol="0" anchor="t">
            <a:spAutoFit/>
          </a:bodyPr>
          <a:lstStyle/>
          <a:p>
            <a:pPr algn="just">
              <a:lnSpc>
                <a:spcPts val="2664"/>
              </a:lnSpc>
            </a:pPr>
            <a:r>
              <a:rPr lang="en-US" sz="2400" b="1">
                <a:solidFill>
                  <a:srgbClr val="C5882D"/>
                </a:solidFill>
                <a:latin typeface="Inter Bold"/>
                <a:ea typeface="Inter Bold"/>
                <a:cs typeface="Inter Bold"/>
                <a:sym typeface="Inter Bold"/>
              </a:rPr>
              <a:t>Required Notice for Residential Contracts</a:t>
            </a:r>
          </a:p>
        </p:txBody>
      </p:sp>
      <p:sp>
        <p:nvSpPr>
          <p:cNvPr id="5" name="TextBox 5"/>
          <p:cNvSpPr txBox="1"/>
          <p:nvPr/>
        </p:nvSpPr>
        <p:spPr>
          <a:xfrm>
            <a:off x="1028700" y="5086350"/>
            <a:ext cx="14111917" cy="3370731"/>
          </a:xfrm>
          <a:prstGeom prst="rect">
            <a:avLst/>
          </a:prstGeom>
        </p:spPr>
        <p:txBody>
          <a:bodyPr lIns="0" tIns="0" rIns="0" bIns="0" rtlCol="0" anchor="t">
            <a:spAutoFit/>
          </a:bodyPr>
          <a:lstStyle/>
          <a:p>
            <a:pPr algn="ctr">
              <a:lnSpc>
                <a:spcPts val="3779"/>
              </a:lnSpc>
            </a:pPr>
            <a:r>
              <a:rPr lang="en-US" sz="2699" b="1" i="1" dirty="0">
                <a:solidFill>
                  <a:srgbClr val="0E243C"/>
                </a:solidFill>
                <a:latin typeface="Inter Bold Italics"/>
                <a:ea typeface="Inter Bold Italics"/>
                <a:cs typeface="Inter Bold Italics"/>
                <a:sym typeface="Inter Bold Italics"/>
              </a:rPr>
              <a:t>RESIDENTIAL CONSTRUCTION RECOVERY FUND</a:t>
            </a:r>
          </a:p>
          <a:p>
            <a:pPr algn="just">
              <a:lnSpc>
                <a:spcPts val="3779"/>
              </a:lnSpc>
            </a:pPr>
            <a:r>
              <a:rPr lang="en-US" sz="2699" i="1" dirty="0">
                <a:solidFill>
                  <a:srgbClr val="0E243C"/>
                </a:solidFill>
                <a:latin typeface="Inter Italics"/>
                <a:ea typeface="Inter Italics"/>
                <a:cs typeface="Inter Italics"/>
                <a:sym typeface="Inter Italics"/>
              </a:rPr>
              <a:t>Payment may be available from the Recovery Fund if you are damaged financially by a project performed on your residence pursuant to a contract, including construction, remodeling, repair or other improvements, and the damage resulted from certain specified violations of Nevada law by a contractor licensed in this State. To obtain information relating to the Recovery Fund and filing a claim for recovery from the Recovery Fund, you may contact the State Contractors Board.</a:t>
            </a:r>
          </a:p>
        </p:txBody>
      </p:sp>
      <p:sp>
        <p:nvSpPr>
          <p:cNvPr id="6" name="TextBox 6"/>
          <p:cNvSpPr txBox="1"/>
          <p:nvPr/>
        </p:nvSpPr>
        <p:spPr>
          <a:xfrm>
            <a:off x="1028700" y="2472037"/>
            <a:ext cx="13902306" cy="952500"/>
          </a:xfrm>
          <a:prstGeom prst="rect">
            <a:avLst/>
          </a:prstGeom>
        </p:spPr>
        <p:txBody>
          <a:bodyPr lIns="0" tIns="0" rIns="0" bIns="0" rtlCol="0" anchor="t">
            <a:spAutoFit/>
          </a:bodyPr>
          <a:lstStyle/>
          <a:p>
            <a:pPr algn="just">
              <a:lnSpc>
                <a:spcPts val="2520"/>
              </a:lnSpc>
              <a:spcBef>
                <a:spcPct val="0"/>
              </a:spcBef>
            </a:pPr>
            <a:r>
              <a:rPr lang="en-US" sz="2100">
                <a:solidFill>
                  <a:srgbClr val="000000"/>
                </a:solidFill>
                <a:latin typeface="Inter"/>
                <a:ea typeface="Inter"/>
                <a:cs typeface="Inter"/>
                <a:sym typeface="Inter"/>
              </a:rPr>
              <a:t>The statement below is required by Nevada law and </a:t>
            </a:r>
            <a:r>
              <a:rPr lang="en-US" sz="2100" b="1">
                <a:solidFill>
                  <a:srgbClr val="CC0000"/>
                </a:solidFill>
                <a:latin typeface="Inter Bold"/>
                <a:ea typeface="Inter Bold"/>
                <a:cs typeface="Inter Bold"/>
                <a:sym typeface="Inter Bold"/>
              </a:rPr>
              <a:t>MUST </a:t>
            </a:r>
            <a:r>
              <a:rPr lang="en-US" sz="2100">
                <a:solidFill>
                  <a:srgbClr val="000000"/>
                </a:solidFill>
                <a:latin typeface="Inter"/>
                <a:ea typeface="Inter"/>
                <a:cs typeface="Inter"/>
                <a:sym typeface="Inter"/>
              </a:rPr>
              <a:t>be included in all residential construction contracts pursuant to NRS 624.520.  Please incorporate this language into your contracts and agreements with homeowners.</a:t>
            </a:r>
          </a:p>
        </p:txBody>
      </p:sp>
      <p:sp>
        <p:nvSpPr>
          <p:cNvPr id="7" name="Freeform 7"/>
          <p:cNvSpPr/>
          <p:nvPr/>
        </p:nvSpPr>
        <p:spPr>
          <a:xfrm rot="-10800000">
            <a:off x="11361035" y="8144918"/>
            <a:ext cx="1340186" cy="773958"/>
          </a:xfrm>
          <a:custGeom>
            <a:avLst/>
            <a:gdLst/>
            <a:ahLst/>
            <a:cxnLst/>
            <a:rect l="l" t="t" r="r" b="b"/>
            <a:pathLst>
              <a:path w="1340186" h="773958">
                <a:moveTo>
                  <a:pt x="0" y="0"/>
                </a:moveTo>
                <a:lnTo>
                  <a:pt x="1340186" y="0"/>
                </a:lnTo>
                <a:lnTo>
                  <a:pt x="1340186" y="773957"/>
                </a:lnTo>
                <a:lnTo>
                  <a:pt x="0" y="773957"/>
                </a:lnTo>
                <a:lnTo>
                  <a:pt x="0" y="0"/>
                </a:lnTo>
                <a:close/>
              </a:path>
            </a:pathLst>
          </a:custGeom>
          <a:blipFill>
            <a:blip r:embed="rId7"/>
            <a:stretch>
              <a:fillRect/>
            </a:stretch>
          </a:blipFill>
        </p:spPr>
      </p:sp>
      <p:sp>
        <p:nvSpPr>
          <p:cNvPr id="8" name="Freeform 8"/>
          <p:cNvSpPr/>
          <p:nvPr/>
        </p:nvSpPr>
        <p:spPr>
          <a:xfrm rot="-10800000" flipH="1">
            <a:off x="2274455" y="4756521"/>
            <a:ext cx="1340186" cy="773958"/>
          </a:xfrm>
          <a:custGeom>
            <a:avLst/>
            <a:gdLst/>
            <a:ahLst/>
            <a:cxnLst/>
            <a:rect l="l" t="t" r="r" b="b"/>
            <a:pathLst>
              <a:path w="1340186" h="773958">
                <a:moveTo>
                  <a:pt x="1340186" y="0"/>
                </a:moveTo>
                <a:lnTo>
                  <a:pt x="0" y="0"/>
                </a:lnTo>
                <a:lnTo>
                  <a:pt x="0" y="773958"/>
                </a:lnTo>
                <a:lnTo>
                  <a:pt x="1340186" y="773958"/>
                </a:lnTo>
                <a:lnTo>
                  <a:pt x="1340186" y="0"/>
                </a:lnTo>
                <a:close/>
              </a:path>
            </a:pathLst>
          </a:custGeom>
          <a:blipFill>
            <a:blip r:embed="rId7"/>
            <a:stretch>
              <a:fillRect/>
            </a:stretch>
          </a:blipFill>
        </p:spPr>
      </p:sp>
      <p:grpSp>
        <p:nvGrpSpPr>
          <p:cNvPr id="9" name="Group 9"/>
          <p:cNvGrpSpPr/>
          <p:nvPr/>
        </p:nvGrpSpPr>
        <p:grpSpPr>
          <a:xfrm>
            <a:off x="5766" y="8309219"/>
            <a:ext cx="2045867" cy="1977781"/>
            <a:chOff x="0" y="0"/>
            <a:chExt cx="2727823" cy="2637041"/>
          </a:xfrm>
        </p:grpSpPr>
        <p:sp>
          <p:nvSpPr>
            <p:cNvPr id="10" name="Freeform 10"/>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8"/>
              <a:stretch>
                <a:fillRect t="-1721" b="-1721"/>
              </a:stretch>
            </a:blipFill>
          </p:spPr>
        </p:sp>
        <p:sp>
          <p:nvSpPr>
            <p:cNvPr id="11" name="TextBox 11"/>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30</a:t>
              </a:r>
            </a:p>
          </p:txBody>
        </p:sp>
      </p:grpSp>
      <p:pic>
        <p:nvPicPr>
          <p:cNvPr id="15" name="Audio 14">
            <a:hlinkClick r:id="" action="ppaction://media"/>
            <a:extLst>
              <a:ext uri="{FF2B5EF4-FFF2-40B4-BE49-F238E27FC236}">
                <a16:creationId xmlns:a16="http://schemas.microsoft.com/office/drawing/2014/main" id="{4C631666-B98A-9416-E6EE-9266F0F5FBE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2480">
        <p:fade/>
      </p:transition>
    </mc:Choice>
    <mc:Fallback xmlns="">
      <p:transition spd="med" advTm="124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3917908" y="3917908"/>
            <a:ext cx="10287000" cy="2451184"/>
          </a:xfrm>
          <a:custGeom>
            <a:avLst/>
            <a:gdLst/>
            <a:ahLst/>
            <a:cxnLst/>
            <a:rect l="l" t="t" r="r" b="b"/>
            <a:pathLst>
              <a:path w="14977444" h="3444812">
                <a:moveTo>
                  <a:pt x="0" y="3444812"/>
                </a:moveTo>
                <a:lnTo>
                  <a:pt x="14977445" y="3444812"/>
                </a:lnTo>
                <a:lnTo>
                  <a:pt x="14977445"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3025591" y="376238"/>
            <a:ext cx="9861049" cy="2609850"/>
          </a:xfrm>
          <a:prstGeom prst="rect">
            <a:avLst/>
          </a:prstGeom>
        </p:spPr>
        <p:txBody>
          <a:bodyPr lIns="0" tIns="0" rIns="0" bIns="0" rtlCol="0" anchor="t">
            <a:spAutoFit/>
          </a:bodyPr>
          <a:lstStyle/>
          <a:p>
            <a:pPr algn="l">
              <a:lnSpc>
                <a:spcPts val="10296"/>
              </a:lnSpc>
            </a:pPr>
            <a:r>
              <a:rPr lang="en-US" sz="8580" dirty="0">
                <a:solidFill>
                  <a:srgbClr val="0E243C"/>
                </a:solidFill>
                <a:latin typeface="Oswald"/>
                <a:ea typeface="Oswald"/>
                <a:cs typeface="Oswald"/>
                <a:sym typeface="Oswald"/>
              </a:rPr>
              <a:t>REPORT UNLICENSED CONTRACTORS</a:t>
            </a:r>
          </a:p>
        </p:txBody>
      </p:sp>
      <p:sp>
        <p:nvSpPr>
          <p:cNvPr id="4" name="TextBox 4"/>
          <p:cNvSpPr txBox="1"/>
          <p:nvPr/>
        </p:nvSpPr>
        <p:spPr>
          <a:xfrm>
            <a:off x="2786202" y="3238291"/>
            <a:ext cx="14747559" cy="5456045"/>
          </a:xfrm>
          <a:prstGeom prst="rect">
            <a:avLst/>
          </a:prstGeom>
        </p:spPr>
        <p:txBody>
          <a:bodyPr lIns="0" tIns="0" rIns="0" bIns="0" rtlCol="0" anchor="t">
            <a:spAutoFit/>
          </a:bodyPr>
          <a:lstStyle/>
          <a:p>
            <a:pPr algn="l">
              <a:lnSpc>
                <a:spcPts val="2879"/>
              </a:lnSpc>
            </a:pPr>
            <a:r>
              <a:rPr lang="en-US" sz="2400" b="1" dirty="0">
                <a:solidFill>
                  <a:srgbClr val="C5882D"/>
                </a:solidFill>
                <a:latin typeface="Inter Bold"/>
                <a:ea typeface="Inter Bold"/>
                <a:cs typeface="Inter Bold"/>
                <a:sym typeface="Inter Bold"/>
              </a:rPr>
              <a:t>Contracting Without a License is a </a:t>
            </a:r>
            <a:r>
              <a:rPr lang="en-US" sz="2400" b="1" dirty="0">
                <a:solidFill>
                  <a:srgbClr val="CC0000"/>
                </a:solidFill>
                <a:latin typeface="Inter Bold"/>
                <a:ea typeface="Inter Bold"/>
                <a:cs typeface="Inter Bold"/>
                <a:sym typeface="Inter Bold"/>
              </a:rPr>
              <a:t>CRIME!</a:t>
            </a:r>
          </a:p>
          <a:p>
            <a:pPr algn="l">
              <a:lnSpc>
                <a:spcPts val="2879"/>
              </a:lnSpc>
            </a:pPr>
            <a:endParaRPr lang="en-US" sz="2400" b="1" dirty="0">
              <a:solidFill>
                <a:srgbClr val="CC0000"/>
              </a:solidFill>
              <a:latin typeface="Inter Bold"/>
              <a:ea typeface="Inter Bold"/>
              <a:cs typeface="Inter Bold"/>
              <a:sym typeface="Inter Bold"/>
            </a:endParaRPr>
          </a:p>
          <a:p>
            <a:pPr algn="l">
              <a:lnSpc>
                <a:spcPts val="2520"/>
              </a:lnSpc>
            </a:pPr>
            <a:r>
              <a:rPr lang="en-US" sz="2100" b="1" dirty="0">
                <a:solidFill>
                  <a:srgbClr val="0E243C"/>
                </a:solidFill>
                <a:latin typeface="Inter Bold"/>
                <a:ea typeface="Inter Bold"/>
                <a:cs typeface="Inter Bold"/>
                <a:sym typeface="Inter Bold"/>
              </a:rPr>
              <a:t>NRS 624.700</a:t>
            </a:r>
            <a:r>
              <a:rPr lang="en-US" sz="2100" dirty="0">
                <a:solidFill>
                  <a:srgbClr val="0E243C"/>
                </a:solidFill>
                <a:latin typeface="Inter"/>
                <a:ea typeface="Inter"/>
                <a:cs typeface="Inter"/>
                <a:sym typeface="Inter"/>
              </a:rPr>
              <a:t> – It is unlawful for any person or combination of persons to engage in the business or act in the capacity of a contractor within this state or submit a bid on a job situated within this state without having an active license.</a:t>
            </a:r>
          </a:p>
          <a:p>
            <a:pPr algn="l">
              <a:lnSpc>
                <a:spcPts val="2520"/>
              </a:lnSpc>
            </a:pPr>
            <a:endParaRPr lang="en-US" sz="2100" dirty="0">
              <a:solidFill>
                <a:srgbClr val="0E243C"/>
              </a:solidFill>
              <a:latin typeface="Inter"/>
              <a:ea typeface="Inter"/>
              <a:cs typeface="Inter"/>
              <a:sym typeface="Inter"/>
            </a:endParaRPr>
          </a:p>
          <a:p>
            <a:pPr marL="453392" lvl="1" indent="-226696" algn="l">
              <a:lnSpc>
                <a:spcPts val="2520"/>
              </a:lnSpc>
              <a:buFont typeface="Arial"/>
              <a:buChar char="•"/>
            </a:pPr>
            <a:r>
              <a:rPr lang="en-US" sz="2100" dirty="0">
                <a:solidFill>
                  <a:srgbClr val="0E243C"/>
                </a:solidFill>
                <a:latin typeface="Inter"/>
                <a:ea typeface="Inter"/>
                <a:cs typeface="Inter"/>
                <a:sym typeface="Inter"/>
              </a:rPr>
              <a:t>First offense - misdemeanor;</a:t>
            </a:r>
          </a:p>
          <a:p>
            <a:pPr marL="453392" lvl="1" indent="-226696" algn="l">
              <a:lnSpc>
                <a:spcPts val="2520"/>
              </a:lnSpc>
              <a:buFont typeface="Arial"/>
              <a:buChar char="•"/>
            </a:pPr>
            <a:r>
              <a:rPr lang="en-US" sz="2100" dirty="0">
                <a:solidFill>
                  <a:srgbClr val="0E243C"/>
                </a:solidFill>
                <a:latin typeface="Inter"/>
                <a:ea typeface="Inter"/>
                <a:cs typeface="Inter"/>
                <a:sym typeface="Inter"/>
              </a:rPr>
              <a:t>Second offense - gross misdemeanor;</a:t>
            </a:r>
          </a:p>
          <a:p>
            <a:pPr marL="453392" lvl="1" indent="-226696" algn="l">
              <a:lnSpc>
                <a:spcPts val="2520"/>
              </a:lnSpc>
              <a:buFont typeface="Arial"/>
              <a:buChar char="•"/>
            </a:pPr>
            <a:r>
              <a:rPr lang="en-US" sz="2100" dirty="0">
                <a:solidFill>
                  <a:srgbClr val="0E243C"/>
                </a:solidFill>
                <a:latin typeface="Inter"/>
                <a:ea typeface="Inter"/>
                <a:cs typeface="Inter"/>
                <a:sym typeface="Inter"/>
              </a:rPr>
              <a:t>Third offense - Class E felony.</a:t>
            </a:r>
          </a:p>
          <a:p>
            <a:pPr algn="l">
              <a:lnSpc>
                <a:spcPts val="2520"/>
              </a:lnSpc>
            </a:pPr>
            <a:endParaRPr lang="en-US" sz="2100" dirty="0">
              <a:solidFill>
                <a:srgbClr val="0E243C"/>
              </a:solidFill>
              <a:latin typeface="Inter"/>
              <a:ea typeface="Inter"/>
              <a:cs typeface="Inter"/>
              <a:sym typeface="Inter"/>
            </a:endParaRPr>
          </a:p>
          <a:p>
            <a:pPr algn="l">
              <a:lnSpc>
                <a:spcPts val="2520"/>
              </a:lnSpc>
            </a:pPr>
            <a:endParaRPr lang="en-US" sz="2100" dirty="0">
              <a:solidFill>
                <a:srgbClr val="0E243C"/>
              </a:solidFill>
              <a:latin typeface="Inter"/>
              <a:ea typeface="Inter"/>
              <a:cs typeface="Inter"/>
              <a:sym typeface="Inter"/>
            </a:endParaRPr>
          </a:p>
          <a:p>
            <a:pPr algn="ctr">
              <a:lnSpc>
                <a:spcPts val="2879"/>
              </a:lnSpc>
            </a:pPr>
            <a:r>
              <a:rPr lang="en-US" sz="2400" b="1" dirty="0">
                <a:solidFill>
                  <a:srgbClr val="0E243C"/>
                </a:solidFill>
                <a:latin typeface="Inter Bold"/>
                <a:ea typeface="Inter Bold"/>
                <a:cs typeface="Inter Bold"/>
                <a:sym typeface="Inter Bold"/>
              </a:rPr>
              <a:t>Unlicensed Contractor Hotline:</a:t>
            </a:r>
          </a:p>
          <a:p>
            <a:pPr algn="ctr">
              <a:lnSpc>
                <a:spcPts val="2879"/>
              </a:lnSpc>
            </a:pPr>
            <a:endParaRPr lang="en-US" sz="2400" b="1" dirty="0">
              <a:solidFill>
                <a:srgbClr val="0E243C"/>
              </a:solidFill>
              <a:latin typeface="Inter Bold"/>
              <a:ea typeface="Inter Bold"/>
              <a:cs typeface="Inter Bold"/>
              <a:sym typeface="Inter Bold"/>
            </a:endParaRPr>
          </a:p>
          <a:p>
            <a:pPr algn="ctr">
              <a:lnSpc>
                <a:spcPts val="2879"/>
              </a:lnSpc>
            </a:pPr>
            <a:r>
              <a:rPr lang="en-US" sz="2400" b="1" dirty="0">
                <a:solidFill>
                  <a:srgbClr val="0E243C"/>
                </a:solidFill>
                <a:latin typeface="Inter Bold"/>
                <a:ea typeface="Inter Bold"/>
                <a:cs typeface="Inter Bold"/>
                <a:sym typeface="Inter Bold"/>
              </a:rPr>
              <a:t> Southern Nevada:  (702) 486-1160          |          Northern Nevada:  (775) 688-1150</a:t>
            </a:r>
          </a:p>
          <a:p>
            <a:pPr algn="ctr">
              <a:lnSpc>
                <a:spcPts val="2879"/>
              </a:lnSpc>
            </a:pPr>
            <a:endParaRPr lang="en-US" sz="2000" b="1" dirty="0">
              <a:solidFill>
                <a:srgbClr val="004AAD"/>
              </a:solidFill>
              <a:latin typeface="Inter Bold"/>
              <a:ea typeface="Inter Bold"/>
              <a:cs typeface="Inter Bold"/>
              <a:sym typeface="Inter Bold"/>
              <a:hlinkClick r:id="rId7"/>
            </a:endParaRPr>
          </a:p>
          <a:p>
            <a:pPr algn="ctr">
              <a:lnSpc>
                <a:spcPts val="2879"/>
              </a:lnSpc>
            </a:pPr>
            <a:r>
              <a:rPr lang="en-US" sz="2000" dirty="0">
                <a:solidFill>
                  <a:srgbClr val="004AAD"/>
                </a:solidFill>
                <a:latin typeface="Inter" panose="020B0604020202020204" charset="0"/>
                <a:ea typeface="Inter" panose="020B0604020202020204" charset="0"/>
                <a:cs typeface="Inter Bold"/>
                <a:sym typeface="Inter Bold"/>
                <a:hlinkClick r:id="rId7"/>
              </a:rPr>
              <a:t>https://www.nvcontractorsboard.com/investigations/unlicensed-contractor-complaints/</a:t>
            </a:r>
            <a:endParaRPr lang="en-US" sz="2000" dirty="0">
              <a:solidFill>
                <a:srgbClr val="004AAD"/>
              </a:solidFill>
              <a:latin typeface="Inter" panose="020B0604020202020204" charset="0"/>
              <a:ea typeface="Inter" panose="020B0604020202020204" charset="0"/>
              <a:cs typeface="Inter Bold"/>
              <a:sym typeface="Inter Bold"/>
            </a:endParaRPr>
          </a:p>
        </p:txBody>
      </p:sp>
      <p:grpSp>
        <p:nvGrpSpPr>
          <p:cNvPr id="5" name="Group 5"/>
          <p:cNvGrpSpPr/>
          <p:nvPr/>
        </p:nvGrpSpPr>
        <p:grpSpPr>
          <a:xfrm>
            <a:off x="16242133" y="8309219"/>
            <a:ext cx="2045867" cy="1977781"/>
            <a:chOff x="0" y="0"/>
            <a:chExt cx="2727823" cy="2637041"/>
          </a:xfrm>
        </p:grpSpPr>
        <p:sp>
          <p:nvSpPr>
            <p:cNvPr id="6" name="Freeform 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8"/>
              <a:stretch>
                <a:fillRect t="-1721" b="-1721"/>
              </a:stretch>
            </a:blipFill>
          </p:spPr>
        </p:sp>
        <p:sp>
          <p:nvSpPr>
            <p:cNvPr id="7" name="TextBox 7"/>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31</a:t>
              </a:r>
            </a:p>
          </p:txBody>
        </p:sp>
      </p:grpSp>
      <p:pic>
        <p:nvPicPr>
          <p:cNvPr id="18" name="Audio 17">
            <a:hlinkClick r:id="" action="ppaction://media"/>
            <a:extLst>
              <a:ext uri="{FF2B5EF4-FFF2-40B4-BE49-F238E27FC236}">
                <a16:creationId xmlns:a16="http://schemas.microsoft.com/office/drawing/2014/main" id="{5F88D7D3-E7B2-9568-FD74-8B6D34683D6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8580">
        <p:fade/>
      </p:transition>
    </mc:Choice>
    <mc:Fallback xmlns="">
      <p:transition spd="med" advTm="18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4076700"/>
          </a:xfrm>
          <a:custGeom>
            <a:avLst/>
            <a:gdLst/>
            <a:ahLst/>
            <a:cxnLst/>
            <a:rect l="l" t="t" r="r" b="b"/>
            <a:pathLst>
              <a:path w="18288000" h="5829300">
                <a:moveTo>
                  <a:pt x="0" y="0"/>
                </a:moveTo>
                <a:lnTo>
                  <a:pt x="18288000" y="0"/>
                </a:lnTo>
                <a:lnTo>
                  <a:pt x="18288000" y="5829300"/>
                </a:lnTo>
                <a:lnTo>
                  <a:pt x="0" y="5829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463484" y="333375"/>
            <a:ext cx="8799255" cy="1304925"/>
          </a:xfrm>
          <a:prstGeom prst="rect">
            <a:avLst/>
          </a:prstGeom>
        </p:spPr>
        <p:txBody>
          <a:bodyPr lIns="0" tIns="0" rIns="0" bIns="0" rtlCol="0" anchor="t">
            <a:spAutoFit/>
          </a:bodyPr>
          <a:lstStyle/>
          <a:p>
            <a:pPr algn="just">
              <a:lnSpc>
                <a:spcPts val="10296"/>
              </a:lnSpc>
            </a:pPr>
            <a:r>
              <a:rPr lang="en-US" sz="8580">
                <a:solidFill>
                  <a:srgbClr val="FFFAEC"/>
                </a:solidFill>
                <a:latin typeface="Oswald"/>
                <a:ea typeface="Oswald"/>
                <a:cs typeface="Oswald"/>
                <a:sym typeface="Oswald"/>
              </a:rPr>
              <a:t>HELPFUL RESOURCES</a:t>
            </a:r>
          </a:p>
        </p:txBody>
      </p:sp>
      <p:sp>
        <p:nvSpPr>
          <p:cNvPr id="4" name="TextBox 4"/>
          <p:cNvSpPr txBox="1"/>
          <p:nvPr/>
        </p:nvSpPr>
        <p:spPr>
          <a:xfrm>
            <a:off x="463484" y="3565081"/>
            <a:ext cx="7130279" cy="5221750"/>
          </a:xfrm>
          <a:prstGeom prst="rect">
            <a:avLst/>
          </a:prstGeom>
        </p:spPr>
        <p:txBody>
          <a:bodyPr lIns="0" tIns="0" rIns="0" bIns="0" rtlCol="0" anchor="t">
            <a:spAutoFit/>
          </a:bodyPr>
          <a:lstStyle/>
          <a:p>
            <a:pPr algn="l">
              <a:lnSpc>
                <a:spcPts val="2879"/>
              </a:lnSpc>
            </a:pPr>
            <a:r>
              <a:rPr lang="en-US" sz="2399" b="1" dirty="0">
                <a:solidFill>
                  <a:srgbClr val="0E243C"/>
                </a:solidFill>
                <a:latin typeface="Inter Bold"/>
                <a:ea typeface="Inter Bold"/>
                <a:cs typeface="Inter Bold"/>
                <a:sym typeface="Inter Bold"/>
              </a:rPr>
              <a:t>Nevada Small Business Development Center</a:t>
            </a:r>
          </a:p>
          <a:p>
            <a:pPr algn="l">
              <a:lnSpc>
                <a:spcPts val="2520"/>
              </a:lnSpc>
            </a:pPr>
            <a:r>
              <a:rPr lang="en-US" sz="2100" dirty="0">
                <a:solidFill>
                  <a:srgbClr val="0E243C"/>
                </a:solidFill>
                <a:latin typeface="Inter"/>
                <a:ea typeface="Inter"/>
                <a:cs typeface="Inter"/>
                <a:sym typeface="Inter"/>
              </a:rPr>
              <a:t>(800) 240-7094</a:t>
            </a:r>
          </a:p>
          <a:p>
            <a:pPr algn="l">
              <a:lnSpc>
                <a:spcPts val="2520"/>
              </a:lnSpc>
            </a:pPr>
            <a:r>
              <a:rPr lang="en-US" sz="2100" u="sng" dirty="0">
                <a:solidFill>
                  <a:srgbClr val="004AAD"/>
                </a:solidFill>
                <a:latin typeface="Inter"/>
                <a:ea typeface="Inter"/>
                <a:cs typeface="Inter"/>
                <a:sym typeface="Inter"/>
                <a:hlinkClick r:id="rId7"/>
              </a:rPr>
              <a:t>www.nevadasbdc.org</a:t>
            </a:r>
            <a:endParaRPr lang="en-US" sz="2100" u="sng" dirty="0">
              <a:solidFill>
                <a:srgbClr val="004AAD"/>
              </a:solidFill>
              <a:latin typeface="Inter"/>
              <a:ea typeface="Inter"/>
              <a:cs typeface="Inter"/>
              <a:sym typeface="Inter"/>
            </a:endParaRPr>
          </a:p>
          <a:p>
            <a:pPr algn="l">
              <a:lnSpc>
                <a:spcPts val="2879"/>
              </a:lnSpc>
            </a:pPr>
            <a:endParaRPr lang="en-US" sz="2100" u="sng" dirty="0">
              <a:solidFill>
                <a:srgbClr val="004AAD"/>
              </a:solidFill>
              <a:latin typeface="Inter"/>
              <a:ea typeface="Inter"/>
              <a:cs typeface="Inter"/>
              <a:sym typeface="Inter"/>
            </a:endParaRPr>
          </a:p>
          <a:p>
            <a:pPr algn="l">
              <a:lnSpc>
                <a:spcPts val="2879"/>
              </a:lnSpc>
            </a:pPr>
            <a:r>
              <a:rPr lang="en-US" sz="2399" b="1" dirty="0">
                <a:solidFill>
                  <a:srgbClr val="0E243C"/>
                </a:solidFill>
                <a:latin typeface="Inter Bold"/>
                <a:ea typeface="Inter Bold"/>
                <a:cs typeface="Inter Bold"/>
                <a:sym typeface="Inter Bold"/>
              </a:rPr>
              <a:t>Nevada Secretary of State</a:t>
            </a:r>
          </a:p>
          <a:p>
            <a:pPr algn="l">
              <a:lnSpc>
                <a:spcPts val="2520"/>
              </a:lnSpc>
            </a:pPr>
            <a:r>
              <a:rPr lang="en-US" sz="2100" dirty="0">
                <a:solidFill>
                  <a:srgbClr val="0E243C"/>
                </a:solidFill>
                <a:latin typeface="Inter"/>
                <a:ea typeface="Inter"/>
                <a:cs typeface="Inter"/>
                <a:sym typeface="Inter"/>
              </a:rPr>
              <a:t>(775) 684-5708  </a:t>
            </a:r>
          </a:p>
          <a:p>
            <a:pPr>
              <a:lnSpc>
                <a:spcPts val="2730"/>
              </a:lnSpc>
            </a:pPr>
            <a:r>
              <a:rPr lang="en-US" sz="2100" u="sng" dirty="0">
                <a:solidFill>
                  <a:srgbClr val="004AAD"/>
                </a:solidFill>
                <a:latin typeface="Inter"/>
                <a:ea typeface="Inter"/>
                <a:cs typeface="Inter"/>
                <a:sym typeface="Inter"/>
                <a:hlinkClick r:id="rId8"/>
              </a:rPr>
              <a:t>www.nvsilverflume.gov/startbusiness</a:t>
            </a:r>
            <a:r>
              <a:rPr lang="en-US" sz="2100" dirty="0">
                <a:solidFill>
                  <a:srgbClr val="004AAD"/>
                </a:solidFill>
                <a:latin typeface="Inter"/>
                <a:ea typeface="Inter"/>
                <a:cs typeface="Inter"/>
                <a:sym typeface="Inter"/>
              </a:rPr>
              <a:t> </a:t>
            </a:r>
            <a:r>
              <a:rPr lang="en-US" sz="2100" dirty="0">
                <a:solidFill>
                  <a:srgbClr val="0E243C"/>
                </a:solidFill>
                <a:latin typeface="Inter"/>
                <a:ea typeface="Inter"/>
                <a:cs typeface="Inter"/>
                <a:sym typeface="Inter"/>
              </a:rPr>
              <a:t>  </a:t>
            </a:r>
          </a:p>
          <a:p>
            <a:pPr algn="l">
              <a:lnSpc>
                <a:spcPts val="2730"/>
              </a:lnSpc>
            </a:pPr>
            <a:endParaRPr lang="en-US" sz="2100" dirty="0">
              <a:solidFill>
                <a:srgbClr val="0E243C"/>
              </a:solidFill>
              <a:latin typeface="Inter"/>
              <a:ea typeface="Inter"/>
              <a:cs typeface="Inter"/>
              <a:sym typeface="Inter"/>
            </a:endParaRPr>
          </a:p>
          <a:p>
            <a:pPr algn="l">
              <a:lnSpc>
                <a:spcPts val="2730"/>
              </a:lnSpc>
            </a:pPr>
            <a:r>
              <a:rPr lang="en-US" sz="2100" b="1" dirty="0">
                <a:solidFill>
                  <a:srgbClr val="0E243C"/>
                </a:solidFill>
                <a:latin typeface="Inter Bold"/>
                <a:ea typeface="Inter Bold"/>
                <a:cs typeface="Inter Bold"/>
                <a:sym typeface="Inter Bold"/>
              </a:rPr>
              <a:t>PSI Exam Center</a:t>
            </a:r>
          </a:p>
          <a:p>
            <a:pPr algn="l">
              <a:lnSpc>
                <a:spcPts val="2730"/>
              </a:lnSpc>
            </a:pPr>
            <a:r>
              <a:rPr lang="en-US" sz="2100" dirty="0">
                <a:solidFill>
                  <a:srgbClr val="0E243C"/>
                </a:solidFill>
                <a:latin typeface="Inter"/>
                <a:ea typeface="Inter"/>
                <a:cs typeface="Inter"/>
                <a:sym typeface="Inter"/>
              </a:rPr>
              <a:t>(800) 733-9267</a:t>
            </a:r>
          </a:p>
          <a:p>
            <a:pPr>
              <a:lnSpc>
                <a:spcPts val="2730"/>
              </a:lnSpc>
            </a:pPr>
            <a:r>
              <a:rPr lang="en-US" sz="2100" u="sng" dirty="0">
                <a:solidFill>
                  <a:srgbClr val="004AAD"/>
                </a:solidFill>
                <a:latin typeface="Inter"/>
                <a:ea typeface="Inter"/>
                <a:cs typeface="Inter"/>
                <a:sym typeface="Inter"/>
                <a:hlinkClick r:id="rId9"/>
              </a:rPr>
              <a:t>www.psiexams.com</a:t>
            </a:r>
            <a:endParaRPr lang="en-US" sz="2100" u="sng" dirty="0">
              <a:solidFill>
                <a:srgbClr val="004AAD"/>
              </a:solidFill>
              <a:latin typeface="Inter"/>
              <a:ea typeface="Inter"/>
              <a:cs typeface="Inter"/>
              <a:sym typeface="Inter"/>
            </a:endParaRPr>
          </a:p>
          <a:p>
            <a:pPr algn="l">
              <a:lnSpc>
                <a:spcPts val="2730"/>
              </a:lnSpc>
            </a:pPr>
            <a:r>
              <a:rPr lang="en-US" sz="2100" dirty="0">
                <a:solidFill>
                  <a:srgbClr val="0E243C"/>
                </a:solidFill>
                <a:latin typeface="Inter"/>
                <a:ea typeface="Inter"/>
                <a:cs typeface="Inter"/>
                <a:sym typeface="Inter"/>
              </a:rPr>
              <a:t>                                 </a:t>
            </a:r>
          </a:p>
          <a:p>
            <a:pPr algn="l">
              <a:lnSpc>
                <a:spcPts val="3119"/>
              </a:lnSpc>
            </a:pPr>
            <a:r>
              <a:rPr lang="en-US" sz="2399" b="1" dirty="0">
                <a:solidFill>
                  <a:srgbClr val="0E243C"/>
                </a:solidFill>
                <a:latin typeface="Inter Bold"/>
                <a:ea typeface="Inter Bold"/>
                <a:cs typeface="Inter Bold"/>
                <a:sym typeface="Inter Bold"/>
              </a:rPr>
              <a:t>Nevada Division of Industrial Relations (DIR)</a:t>
            </a:r>
          </a:p>
          <a:p>
            <a:pPr algn="l">
              <a:lnSpc>
                <a:spcPts val="2730"/>
              </a:lnSpc>
            </a:pPr>
            <a:r>
              <a:rPr lang="en-US" sz="2100" dirty="0">
                <a:solidFill>
                  <a:srgbClr val="0E243C"/>
                </a:solidFill>
                <a:latin typeface="Inter"/>
                <a:ea typeface="Inter"/>
                <a:cs typeface="Inter"/>
                <a:sym typeface="Inter"/>
              </a:rPr>
              <a:t>(702) 486-9000 or (775) 684-7270</a:t>
            </a:r>
          </a:p>
          <a:p>
            <a:pPr>
              <a:lnSpc>
                <a:spcPts val="2730"/>
              </a:lnSpc>
              <a:spcBef>
                <a:spcPct val="0"/>
              </a:spcBef>
            </a:pPr>
            <a:r>
              <a:rPr lang="en-US" sz="2100" u="sng" dirty="0">
                <a:solidFill>
                  <a:srgbClr val="004AAD"/>
                </a:solidFill>
                <a:latin typeface="Inter"/>
                <a:ea typeface="Inter"/>
                <a:cs typeface="Inter"/>
                <a:sym typeface="Inter"/>
                <a:hlinkClick r:id="rId10"/>
              </a:rPr>
              <a:t>www.dir.nv.gov</a:t>
            </a:r>
            <a:endParaRPr lang="en-US" sz="2100" u="sng" dirty="0">
              <a:solidFill>
                <a:srgbClr val="004AAD"/>
              </a:solidFill>
              <a:latin typeface="Inter"/>
              <a:ea typeface="Inter"/>
              <a:cs typeface="Inter"/>
              <a:sym typeface="Inter"/>
            </a:endParaRPr>
          </a:p>
        </p:txBody>
      </p:sp>
      <p:sp>
        <p:nvSpPr>
          <p:cNvPr id="5" name="TextBox 5"/>
          <p:cNvSpPr txBox="1"/>
          <p:nvPr/>
        </p:nvSpPr>
        <p:spPr>
          <a:xfrm>
            <a:off x="8610600" y="3565081"/>
            <a:ext cx="9052768" cy="4933210"/>
          </a:xfrm>
          <a:prstGeom prst="rect">
            <a:avLst/>
          </a:prstGeom>
        </p:spPr>
        <p:txBody>
          <a:bodyPr lIns="0" tIns="0" rIns="0" bIns="0" rtlCol="0" anchor="t">
            <a:spAutoFit/>
          </a:bodyPr>
          <a:lstStyle/>
          <a:p>
            <a:pPr>
              <a:lnSpc>
                <a:spcPts val="3359"/>
              </a:lnSpc>
              <a:spcBef>
                <a:spcPct val="0"/>
              </a:spcBef>
            </a:pPr>
            <a:r>
              <a:rPr lang="en-US" sz="2399" b="1" dirty="0">
                <a:solidFill>
                  <a:srgbClr val="0E243C"/>
                </a:solidFill>
                <a:latin typeface="Inter Bold"/>
                <a:ea typeface="Inter Bold"/>
                <a:cs typeface="Inter Bold"/>
                <a:sym typeface="Inter Bold"/>
              </a:rPr>
              <a:t>Helpful Resources, Hints and Tips</a:t>
            </a:r>
          </a:p>
          <a:p>
            <a:pPr algn="l">
              <a:lnSpc>
                <a:spcPts val="3359"/>
              </a:lnSpc>
              <a:spcBef>
                <a:spcPct val="0"/>
              </a:spcBef>
            </a:pPr>
            <a:endParaRPr lang="en-US" sz="2399" b="1" dirty="0">
              <a:solidFill>
                <a:srgbClr val="0E243C"/>
              </a:solidFill>
              <a:latin typeface="Inter Bold"/>
              <a:ea typeface="Inter Bold"/>
              <a:cs typeface="Inter Bold"/>
              <a:sym typeface="Inter Bold"/>
            </a:endParaRPr>
          </a:p>
          <a:p>
            <a:pPr algn="just">
              <a:lnSpc>
                <a:spcPts val="2940"/>
              </a:lnSpc>
              <a:spcBef>
                <a:spcPct val="0"/>
              </a:spcBef>
            </a:pPr>
            <a:r>
              <a:rPr lang="en-US" sz="2100" u="sng" dirty="0">
                <a:solidFill>
                  <a:srgbClr val="004AAD"/>
                </a:solidFill>
                <a:latin typeface="Inter"/>
                <a:ea typeface="Inter"/>
                <a:cs typeface="Inter"/>
                <a:sym typeface="Inter"/>
                <a:hlinkClick r:id="rId11"/>
              </a:rPr>
              <a:t>Tips for Nevada Licensed Contractors</a:t>
            </a:r>
            <a:endParaRPr lang="en-US" sz="2100" u="sng" dirty="0">
              <a:solidFill>
                <a:srgbClr val="004AAD"/>
              </a:solidFill>
              <a:latin typeface="Inter"/>
              <a:ea typeface="Inter"/>
              <a:cs typeface="Inter"/>
              <a:sym typeface="Inter"/>
            </a:endParaRPr>
          </a:p>
          <a:p>
            <a:pPr algn="just">
              <a:lnSpc>
                <a:spcPts val="2940"/>
              </a:lnSpc>
              <a:spcBef>
                <a:spcPct val="0"/>
              </a:spcBef>
            </a:pPr>
            <a:r>
              <a:rPr lang="en-US" sz="2100" u="sng" dirty="0">
                <a:solidFill>
                  <a:srgbClr val="004AAD"/>
                </a:solidFill>
                <a:latin typeface="Inter"/>
                <a:ea typeface="Inter"/>
                <a:cs typeface="Inter"/>
                <a:sym typeface="Inter"/>
                <a:hlinkClick r:id="rId12"/>
              </a:rPr>
              <a:t>Residential Recovery Fund Required Disclosures</a:t>
            </a:r>
            <a:endParaRPr lang="en-US" sz="2100" u="sng" dirty="0">
              <a:solidFill>
                <a:srgbClr val="004AAD"/>
              </a:solidFill>
              <a:latin typeface="Inter"/>
              <a:ea typeface="Inter"/>
              <a:cs typeface="Inter"/>
              <a:sym typeface="Inter"/>
            </a:endParaRPr>
          </a:p>
          <a:p>
            <a:pPr algn="just">
              <a:lnSpc>
                <a:spcPts val="2940"/>
              </a:lnSpc>
              <a:spcBef>
                <a:spcPct val="0"/>
              </a:spcBef>
            </a:pPr>
            <a:r>
              <a:rPr lang="en-US" sz="2100" u="sng" dirty="0">
                <a:solidFill>
                  <a:srgbClr val="004AAD"/>
                </a:solidFill>
                <a:latin typeface="Inter"/>
                <a:ea typeface="Inter"/>
                <a:cs typeface="Inter"/>
                <a:sym typeface="Inter"/>
                <a:hlinkClick r:id="rId13"/>
              </a:rPr>
              <a:t>General Contractor Required Disclosures</a:t>
            </a:r>
            <a:endParaRPr lang="en-US" sz="2100" u="sng" dirty="0">
              <a:solidFill>
                <a:srgbClr val="004AAD"/>
              </a:solidFill>
              <a:latin typeface="Inter"/>
              <a:ea typeface="Inter"/>
              <a:cs typeface="Inter"/>
              <a:sym typeface="Inter"/>
            </a:endParaRPr>
          </a:p>
          <a:p>
            <a:pPr algn="just">
              <a:lnSpc>
                <a:spcPts val="2940"/>
              </a:lnSpc>
              <a:spcBef>
                <a:spcPct val="0"/>
              </a:spcBef>
            </a:pPr>
            <a:r>
              <a:rPr lang="en-US" sz="2100" u="sng" dirty="0">
                <a:solidFill>
                  <a:srgbClr val="004AAD"/>
                </a:solidFill>
                <a:latin typeface="Inter"/>
                <a:ea typeface="Inter"/>
                <a:cs typeface="Inter"/>
                <a:sym typeface="Inter"/>
                <a:hlinkClick r:id="rId14"/>
              </a:rPr>
              <a:t>Pool Contracts Required Disclosures</a:t>
            </a:r>
            <a:endParaRPr lang="en-US" sz="2100" u="sng" dirty="0">
              <a:solidFill>
                <a:srgbClr val="004AAD"/>
              </a:solidFill>
              <a:latin typeface="Inter"/>
              <a:ea typeface="Inter"/>
              <a:cs typeface="Inter"/>
              <a:sym typeface="Inter"/>
            </a:endParaRPr>
          </a:p>
          <a:p>
            <a:pPr algn="just">
              <a:lnSpc>
                <a:spcPts val="2940"/>
              </a:lnSpc>
              <a:spcBef>
                <a:spcPct val="0"/>
              </a:spcBef>
            </a:pPr>
            <a:r>
              <a:rPr lang="en-US" sz="2100" u="sng" dirty="0">
                <a:solidFill>
                  <a:srgbClr val="004AAD"/>
                </a:solidFill>
                <a:latin typeface="Inter"/>
                <a:ea typeface="Inter"/>
                <a:cs typeface="Inter"/>
                <a:sym typeface="Inter"/>
                <a:hlinkClick r:id="rId15"/>
              </a:rPr>
              <a:t>Contract Checklist for Home Improvement Projects</a:t>
            </a:r>
            <a:endParaRPr lang="en-US" sz="2100" u="sng" dirty="0">
              <a:solidFill>
                <a:srgbClr val="004AAD"/>
              </a:solidFill>
              <a:latin typeface="Inter"/>
              <a:ea typeface="Inter"/>
              <a:cs typeface="Inter"/>
              <a:sym typeface="Inter"/>
            </a:endParaRPr>
          </a:p>
          <a:p>
            <a:pPr>
              <a:lnSpc>
                <a:spcPts val="2940"/>
              </a:lnSpc>
              <a:spcBef>
                <a:spcPct val="0"/>
              </a:spcBef>
            </a:pPr>
            <a:r>
              <a:rPr lang="en-US" sz="2100" u="sng" dirty="0">
                <a:solidFill>
                  <a:srgbClr val="004AAD"/>
                </a:solidFill>
                <a:latin typeface="Inter"/>
                <a:ea typeface="Inter"/>
                <a:cs typeface="Inter"/>
                <a:sym typeface="Inter"/>
                <a:hlinkClick r:id="rId16"/>
              </a:rPr>
              <a:t>Suggested Mandatory Language for Residential Improvement Contracts</a:t>
            </a:r>
            <a:endParaRPr lang="en-US" sz="2100" u="sng" dirty="0">
              <a:solidFill>
                <a:srgbClr val="004AAD"/>
              </a:solidFill>
              <a:latin typeface="Inter"/>
              <a:ea typeface="Inter"/>
              <a:cs typeface="Inter"/>
              <a:sym typeface="Inter"/>
            </a:endParaRPr>
          </a:p>
          <a:p>
            <a:pPr algn="just">
              <a:lnSpc>
                <a:spcPts val="2940"/>
              </a:lnSpc>
              <a:spcBef>
                <a:spcPct val="0"/>
              </a:spcBef>
            </a:pPr>
            <a:r>
              <a:rPr lang="en-US" sz="2100" u="sng" dirty="0">
                <a:solidFill>
                  <a:srgbClr val="004AAD"/>
                </a:solidFill>
                <a:latin typeface="Inter"/>
                <a:ea typeface="Inter"/>
                <a:cs typeface="Inter"/>
                <a:sym typeface="Inter"/>
                <a:hlinkClick r:id="rId17"/>
              </a:rPr>
              <a:t>Advertising Requirements</a:t>
            </a:r>
            <a:endParaRPr lang="en-US" sz="2100" u="sng" dirty="0">
              <a:solidFill>
                <a:srgbClr val="004AAD"/>
              </a:solidFill>
              <a:latin typeface="Inter"/>
              <a:ea typeface="Inter"/>
              <a:cs typeface="Inter"/>
              <a:sym typeface="Inter"/>
            </a:endParaRPr>
          </a:p>
          <a:p>
            <a:pPr algn="just">
              <a:lnSpc>
                <a:spcPts val="2940"/>
              </a:lnSpc>
              <a:spcBef>
                <a:spcPct val="0"/>
              </a:spcBef>
            </a:pPr>
            <a:r>
              <a:rPr lang="en-US" sz="2100" u="sng" dirty="0">
                <a:solidFill>
                  <a:srgbClr val="004AAD"/>
                </a:solidFill>
                <a:latin typeface="Inter"/>
                <a:ea typeface="Inter"/>
                <a:cs typeface="Inter"/>
                <a:sym typeface="Inter"/>
                <a:hlinkClick r:id="rId18"/>
              </a:rPr>
              <a:t>Complaint Forms</a:t>
            </a:r>
            <a:endParaRPr lang="en-US" sz="2100" u="sng" dirty="0">
              <a:solidFill>
                <a:srgbClr val="004AAD"/>
              </a:solidFill>
              <a:latin typeface="Inter"/>
              <a:ea typeface="Inter"/>
              <a:cs typeface="Inter"/>
              <a:sym typeface="Inter"/>
            </a:endParaRPr>
          </a:p>
          <a:p>
            <a:pPr algn="l">
              <a:lnSpc>
                <a:spcPts val="2940"/>
              </a:lnSpc>
              <a:spcBef>
                <a:spcPct val="0"/>
              </a:spcBef>
            </a:pPr>
            <a:endParaRPr lang="en-US" sz="2100" u="sng" dirty="0">
              <a:solidFill>
                <a:srgbClr val="004AAD"/>
              </a:solidFill>
              <a:latin typeface="Inter"/>
              <a:ea typeface="Inter"/>
              <a:cs typeface="Inter"/>
              <a:sym typeface="Inter"/>
            </a:endParaRPr>
          </a:p>
          <a:p>
            <a:pPr algn="l">
              <a:lnSpc>
                <a:spcPts val="2940"/>
              </a:lnSpc>
              <a:spcBef>
                <a:spcPct val="0"/>
              </a:spcBef>
            </a:pPr>
            <a:r>
              <a:rPr lang="en-US" sz="2100" dirty="0">
                <a:solidFill>
                  <a:srgbClr val="0E243C"/>
                </a:solidFill>
                <a:latin typeface="Inter"/>
                <a:ea typeface="Inter"/>
                <a:cs typeface="Inter"/>
                <a:sym typeface="Inter"/>
              </a:rPr>
              <a:t>Contact the NSCB with any questions!</a:t>
            </a:r>
          </a:p>
        </p:txBody>
      </p:sp>
      <p:grpSp>
        <p:nvGrpSpPr>
          <p:cNvPr id="6" name="Group 6"/>
          <p:cNvGrpSpPr/>
          <p:nvPr/>
        </p:nvGrpSpPr>
        <p:grpSpPr>
          <a:xfrm>
            <a:off x="16242133" y="8309219"/>
            <a:ext cx="2045867" cy="1977781"/>
            <a:chOff x="0" y="0"/>
            <a:chExt cx="2727823" cy="2637041"/>
          </a:xfrm>
        </p:grpSpPr>
        <p:sp>
          <p:nvSpPr>
            <p:cNvPr id="7" name="Freeform 7"/>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9"/>
              <a:stretch>
                <a:fillRect t="-1721" b="-1721"/>
              </a:stretch>
            </a:blipFill>
          </p:spPr>
        </p:sp>
        <p:sp>
          <p:nvSpPr>
            <p:cNvPr id="8" name="TextBox 8"/>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32</a:t>
              </a:r>
            </a:p>
          </p:txBody>
        </p:sp>
      </p:grpSp>
      <p:pic>
        <p:nvPicPr>
          <p:cNvPr id="19" name="Audio 18">
            <a:hlinkClick r:id="" action="ppaction://media"/>
            <a:extLst>
              <a:ext uri="{FF2B5EF4-FFF2-40B4-BE49-F238E27FC236}">
                <a16:creationId xmlns:a16="http://schemas.microsoft.com/office/drawing/2014/main" id="{8DD14EA7-26BD-95EB-25FE-CE4B3C0EB9FB}"/>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1180">
        <p:fade/>
      </p:transition>
    </mc:Choice>
    <mc:Fallback xmlns="">
      <p:transition spd="med" advTm="11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rot="5400000" flipV="1">
            <a:off x="-3912988" y="3912988"/>
            <a:ext cx="10340576" cy="2514600"/>
          </a:xfrm>
          <a:custGeom>
            <a:avLst/>
            <a:gdLst/>
            <a:ahLst/>
            <a:cxnLst/>
            <a:rect l="l" t="t" r="r" b="b"/>
            <a:pathLst>
              <a:path w="14977444" h="3444812">
                <a:moveTo>
                  <a:pt x="0" y="3444812"/>
                </a:moveTo>
                <a:lnTo>
                  <a:pt x="14977445" y="3444812"/>
                </a:lnTo>
                <a:lnTo>
                  <a:pt x="14977445"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3221547" y="376238"/>
            <a:ext cx="9861049" cy="1304925"/>
          </a:xfrm>
          <a:prstGeom prst="rect">
            <a:avLst/>
          </a:prstGeom>
        </p:spPr>
        <p:txBody>
          <a:bodyPr lIns="0" tIns="0" rIns="0" bIns="0" rtlCol="0" anchor="t">
            <a:spAutoFit/>
          </a:bodyPr>
          <a:lstStyle/>
          <a:p>
            <a:pPr algn="l">
              <a:lnSpc>
                <a:spcPts val="10296"/>
              </a:lnSpc>
            </a:pPr>
            <a:r>
              <a:rPr lang="en-US" sz="8580">
                <a:solidFill>
                  <a:srgbClr val="0E243C"/>
                </a:solidFill>
                <a:latin typeface="Oswald"/>
                <a:ea typeface="Oswald"/>
                <a:cs typeface="Oswald"/>
                <a:sym typeface="Oswald"/>
              </a:rPr>
              <a:t>IMPORTANT REMINDERS</a:t>
            </a:r>
          </a:p>
        </p:txBody>
      </p:sp>
      <p:sp>
        <p:nvSpPr>
          <p:cNvPr id="4" name="Freeform 4"/>
          <p:cNvSpPr/>
          <p:nvPr/>
        </p:nvSpPr>
        <p:spPr>
          <a:xfrm>
            <a:off x="3221547" y="1890620"/>
            <a:ext cx="1032968" cy="1032968"/>
          </a:xfrm>
          <a:custGeom>
            <a:avLst/>
            <a:gdLst/>
            <a:ahLst/>
            <a:cxnLst/>
            <a:rect l="l" t="t" r="r" b="b"/>
            <a:pathLst>
              <a:path w="1032968" h="1032968">
                <a:moveTo>
                  <a:pt x="0" y="0"/>
                </a:moveTo>
                <a:lnTo>
                  <a:pt x="1032968" y="0"/>
                </a:lnTo>
                <a:lnTo>
                  <a:pt x="1032968" y="1032968"/>
                </a:lnTo>
                <a:lnTo>
                  <a:pt x="0" y="1032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4649449" y="2147846"/>
            <a:ext cx="3112915" cy="518517"/>
          </a:xfrm>
          <a:prstGeom prst="rect">
            <a:avLst/>
          </a:prstGeom>
        </p:spPr>
        <p:txBody>
          <a:bodyPr lIns="0" tIns="0" rIns="0" bIns="0" rtlCol="0" anchor="t">
            <a:spAutoFit/>
          </a:bodyPr>
          <a:lstStyle/>
          <a:p>
            <a:pPr algn="l">
              <a:lnSpc>
                <a:spcPts val="4050"/>
              </a:lnSpc>
            </a:pPr>
            <a:r>
              <a:rPr lang="en-US" sz="3375" b="1">
                <a:solidFill>
                  <a:srgbClr val="0E243C"/>
                </a:solidFill>
                <a:latin typeface="Inter Bold"/>
                <a:ea typeface="Inter Bold"/>
                <a:cs typeface="Inter Bold"/>
                <a:sym typeface="Inter Bold"/>
              </a:rPr>
              <a:t>BE TRUTHFUL</a:t>
            </a:r>
          </a:p>
        </p:txBody>
      </p:sp>
      <p:grpSp>
        <p:nvGrpSpPr>
          <p:cNvPr id="6" name="Group 6"/>
          <p:cNvGrpSpPr/>
          <p:nvPr/>
        </p:nvGrpSpPr>
        <p:grpSpPr>
          <a:xfrm>
            <a:off x="3221547" y="3354519"/>
            <a:ext cx="14616811" cy="2115868"/>
            <a:chOff x="0" y="-358480"/>
            <a:chExt cx="19489082" cy="2821157"/>
          </a:xfrm>
        </p:grpSpPr>
        <p:sp>
          <p:nvSpPr>
            <p:cNvPr id="7" name="Freeform 7"/>
            <p:cNvSpPr/>
            <p:nvPr/>
          </p:nvSpPr>
          <p:spPr>
            <a:xfrm>
              <a:off x="0" y="-358480"/>
              <a:ext cx="1377291" cy="1377290"/>
            </a:xfrm>
            <a:custGeom>
              <a:avLst/>
              <a:gdLst/>
              <a:ahLst/>
              <a:cxnLst/>
              <a:rect l="l" t="t" r="r" b="b"/>
              <a:pathLst>
                <a:path w="1377291" h="1377291">
                  <a:moveTo>
                    <a:pt x="0" y="0"/>
                  </a:moveTo>
                  <a:lnTo>
                    <a:pt x="1377291" y="0"/>
                  </a:lnTo>
                  <a:lnTo>
                    <a:pt x="1377291" y="1377291"/>
                  </a:lnTo>
                  <a:lnTo>
                    <a:pt x="0" y="13772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1903870" y="-9525"/>
              <a:ext cx="4150554" cy="688181"/>
            </a:xfrm>
            <a:prstGeom prst="rect">
              <a:avLst/>
            </a:prstGeom>
          </p:spPr>
          <p:txBody>
            <a:bodyPr lIns="0" tIns="0" rIns="0" bIns="0" rtlCol="0" anchor="t">
              <a:spAutoFit/>
            </a:bodyPr>
            <a:lstStyle/>
            <a:p>
              <a:pPr algn="l">
                <a:lnSpc>
                  <a:spcPts val="4050"/>
                </a:lnSpc>
              </a:pPr>
              <a:r>
                <a:rPr lang="en-US" sz="3375" b="1">
                  <a:solidFill>
                    <a:srgbClr val="0E243C"/>
                  </a:solidFill>
                  <a:latin typeface="Inter Bold"/>
                  <a:ea typeface="Inter Bold"/>
                  <a:cs typeface="Inter Bold"/>
                  <a:sym typeface="Inter Bold"/>
                </a:rPr>
                <a:t>REVIEW</a:t>
              </a:r>
            </a:p>
          </p:txBody>
        </p:sp>
        <p:sp>
          <p:nvSpPr>
            <p:cNvPr id="9" name="TextBox 9"/>
            <p:cNvSpPr txBox="1"/>
            <p:nvPr/>
          </p:nvSpPr>
          <p:spPr>
            <a:xfrm>
              <a:off x="1903870" y="929152"/>
              <a:ext cx="17585212" cy="1533525"/>
            </a:xfrm>
            <a:prstGeom prst="rect">
              <a:avLst/>
            </a:prstGeom>
          </p:spPr>
          <p:txBody>
            <a:bodyPr lIns="0" tIns="0" rIns="0" bIns="0" rtlCol="0" anchor="t">
              <a:spAutoFit/>
            </a:bodyPr>
            <a:lstStyle/>
            <a:p>
              <a:pPr marL="546497" lvl="1" indent="-273248" algn="l">
                <a:lnSpc>
                  <a:spcPts val="3037"/>
                </a:lnSpc>
                <a:buFont typeface="Arial"/>
                <a:buChar char="•"/>
              </a:pPr>
              <a:r>
                <a:rPr lang="en-US" sz="2531">
                  <a:solidFill>
                    <a:srgbClr val="0E243C"/>
                  </a:solidFill>
                  <a:latin typeface="Inter"/>
                  <a:ea typeface="Inter"/>
                  <a:cs typeface="Inter"/>
                  <a:sym typeface="Inter"/>
                </a:rPr>
                <a:t>Review your application for accuracy and completeness;</a:t>
              </a:r>
            </a:p>
            <a:p>
              <a:pPr marL="546497" lvl="1" indent="-273248" algn="l">
                <a:lnSpc>
                  <a:spcPts val="3037"/>
                </a:lnSpc>
                <a:buFont typeface="Arial"/>
                <a:buChar char="•"/>
              </a:pPr>
              <a:r>
                <a:rPr lang="en-US" sz="2531">
                  <a:solidFill>
                    <a:srgbClr val="0E243C"/>
                  </a:solidFill>
                  <a:latin typeface="Inter"/>
                  <a:ea typeface="Inter"/>
                  <a:cs typeface="Inter"/>
                  <a:sym typeface="Inter"/>
                </a:rPr>
                <a:t>Ensure all documents are signed;</a:t>
              </a:r>
            </a:p>
            <a:p>
              <a:pPr marL="546497" lvl="1" indent="-273248" algn="l">
                <a:lnSpc>
                  <a:spcPts val="3037"/>
                </a:lnSpc>
                <a:buFont typeface="Arial"/>
                <a:buChar char="•"/>
              </a:pPr>
              <a:r>
                <a:rPr lang="en-US" sz="2531">
                  <a:solidFill>
                    <a:srgbClr val="0E243C"/>
                  </a:solidFill>
                  <a:latin typeface="Inter"/>
                  <a:ea typeface="Inter"/>
                  <a:cs typeface="Inter"/>
                  <a:sym typeface="Inter"/>
                </a:rPr>
                <a:t>Submitting a complete application is the best way to reduce delays in processing.</a:t>
              </a:r>
            </a:p>
          </p:txBody>
        </p:sp>
      </p:grpSp>
      <p:grpSp>
        <p:nvGrpSpPr>
          <p:cNvPr id="10" name="Group 10"/>
          <p:cNvGrpSpPr/>
          <p:nvPr/>
        </p:nvGrpSpPr>
        <p:grpSpPr>
          <a:xfrm>
            <a:off x="3221547" y="7435513"/>
            <a:ext cx="13633255" cy="1728889"/>
            <a:chOff x="0" y="-350508"/>
            <a:chExt cx="18177673" cy="2305185"/>
          </a:xfrm>
        </p:grpSpPr>
        <p:sp>
          <p:nvSpPr>
            <p:cNvPr id="11" name="Freeform 11"/>
            <p:cNvSpPr/>
            <p:nvPr/>
          </p:nvSpPr>
          <p:spPr>
            <a:xfrm>
              <a:off x="0" y="-350508"/>
              <a:ext cx="1377291" cy="1377290"/>
            </a:xfrm>
            <a:custGeom>
              <a:avLst/>
              <a:gdLst/>
              <a:ahLst/>
              <a:cxnLst/>
              <a:rect l="l" t="t" r="r" b="b"/>
              <a:pathLst>
                <a:path w="1377291" h="1377291">
                  <a:moveTo>
                    <a:pt x="0" y="0"/>
                  </a:moveTo>
                  <a:lnTo>
                    <a:pt x="1377291" y="0"/>
                  </a:lnTo>
                  <a:lnTo>
                    <a:pt x="1377291" y="1377291"/>
                  </a:lnTo>
                  <a:lnTo>
                    <a:pt x="0" y="13772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1903870" y="-9525"/>
              <a:ext cx="6557911" cy="695325"/>
            </a:xfrm>
            <a:prstGeom prst="rect">
              <a:avLst/>
            </a:prstGeom>
          </p:spPr>
          <p:txBody>
            <a:bodyPr lIns="0" tIns="0" rIns="0" bIns="0" rtlCol="0" anchor="t">
              <a:spAutoFit/>
            </a:bodyPr>
            <a:lstStyle/>
            <a:p>
              <a:pPr algn="l">
                <a:lnSpc>
                  <a:spcPts val="4050"/>
                </a:lnSpc>
              </a:pPr>
              <a:r>
                <a:rPr lang="en-US" sz="3375" b="1">
                  <a:solidFill>
                    <a:srgbClr val="0E243C"/>
                  </a:solidFill>
                  <a:latin typeface="Inter Bold"/>
                  <a:ea typeface="Inter Bold"/>
                  <a:cs typeface="Inter Bold"/>
                  <a:sym typeface="Inter Bold"/>
                </a:rPr>
                <a:t>PROCESSING</a:t>
              </a:r>
            </a:p>
          </p:txBody>
        </p:sp>
        <p:sp>
          <p:nvSpPr>
            <p:cNvPr id="13" name="TextBox 13"/>
            <p:cNvSpPr txBox="1"/>
            <p:nvPr/>
          </p:nvSpPr>
          <p:spPr>
            <a:xfrm>
              <a:off x="1903870" y="929152"/>
              <a:ext cx="16273803" cy="1025525"/>
            </a:xfrm>
            <a:prstGeom prst="rect">
              <a:avLst/>
            </a:prstGeom>
          </p:spPr>
          <p:txBody>
            <a:bodyPr lIns="0" tIns="0" rIns="0" bIns="0" rtlCol="0" anchor="t">
              <a:spAutoFit/>
            </a:bodyPr>
            <a:lstStyle/>
            <a:p>
              <a:pPr marL="546497" lvl="1" indent="-273248" algn="l">
                <a:lnSpc>
                  <a:spcPts val="3037"/>
                </a:lnSpc>
                <a:buFont typeface="Arial"/>
                <a:buChar char="•"/>
              </a:pPr>
              <a:r>
                <a:rPr lang="en-US" sz="2531">
                  <a:solidFill>
                    <a:srgbClr val="0E243C"/>
                  </a:solidFill>
                  <a:latin typeface="Inter"/>
                  <a:ea typeface="Inter"/>
                  <a:cs typeface="Inter"/>
                  <a:sym typeface="Inter"/>
                </a:rPr>
                <a:t>Applications are processed in the order received - “first come, first served.”  </a:t>
              </a:r>
            </a:p>
            <a:p>
              <a:pPr marL="546497" lvl="1" indent="-273248" algn="l">
                <a:lnSpc>
                  <a:spcPts val="3037"/>
                </a:lnSpc>
                <a:buFont typeface="Arial"/>
                <a:buChar char="•"/>
              </a:pPr>
              <a:r>
                <a:rPr lang="en-US" sz="2531">
                  <a:solidFill>
                    <a:srgbClr val="0E243C"/>
                  </a:solidFill>
                  <a:latin typeface="Inter"/>
                  <a:ea typeface="Inter"/>
                  <a:cs typeface="Inter"/>
                  <a:sym typeface="Inter"/>
                </a:rPr>
                <a:t>Your patience is greatly appreciated!</a:t>
              </a:r>
            </a:p>
          </p:txBody>
        </p:sp>
      </p:grpSp>
      <p:sp>
        <p:nvSpPr>
          <p:cNvPr id="14" name="TextBox 14"/>
          <p:cNvSpPr txBox="1"/>
          <p:nvPr/>
        </p:nvSpPr>
        <p:spPr>
          <a:xfrm>
            <a:off x="4649449" y="2851854"/>
            <a:ext cx="11399159" cy="390525"/>
          </a:xfrm>
          <a:prstGeom prst="rect">
            <a:avLst/>
          </a:prstGeom>
        </p:spPr>
        <p:txBody>
          <a:bodyPr lIns="0" tIns="0" rIns="0" bIns="0" rtlCol="0" anchor="t">
            <a:spAutoFit/>
          </a:bodyPr>
          <a:lstStyle/>
          <a:p>
            <a:pPr marL="546497" lvl="1" indent="-273248" algn="l">
              <a:lnSpc>
                <a:spcPts val="3037"/>
              </a:lnSpc>
              <a:buFont typeface="Arial"/>
              <a:buChar char="•"/>
            </a:pPr>
            <a:r>
              <a:rPr lang="en-US" sz="2531">
                <a:solidFill>
                  <a:srgbClr val="0E243C"/>
                </a:solidFill>
                <a:latin typeface="Inter"/>
                <a:ea typeface="Inter"/>
                <a:cs typeface="Inter"/>
                <a:sym typeface="Inter"/>
              </a:rPr>
              <a:t>Misrepresentation can be grounds for denial of your license.</a:t>
            </a:r>
          </a:p>
        </p:txBody>
      </p:sp>
      <p:grpSp>
        <p:nvGrpSpPr>
          <p:cNvPr id="15" name="Group 15"/>
          <p:cNvGrpSpPr/>
          <p:nvPr/>
        </p:nvGrpSpPr>
        <p:grpSpPr>
          <a:xfrm>
            <a:off x="3221547" y="5585826"/>
            <a:ext cx="14616811" cy="1731568"/>
            <a:chOff x="0" y="-354080"/>
            <a:chExt cx="19489082" cy="2308757"/>
          </a:xfrm>
        </p:grpSpPr>
        <p:sp>
          <p:nvSpPr>
            <p:cNvPr id="16" name="Freeform 16"/>
            <p:cNvSpPr/>
            <p:nvPr/>
          </p:nvSpPr>
          <p:spPr>
            <a:xfrm>
              <a:off x="0" y="-354080"/>
              <a:ext cx="1377291" cy="1377290"/>
            </a:xfrm>
            <a:custGeom>
              <a:avLst/>
              <a:gdLst/>
              <a:ahLst/>
              <a:cxnLst/>
              <a:rect l="l" t="t" r="r" b="b"/>
              <a:pathLst>
                <a:path w="1377291" h="1377291">
                  <a:moveTo>
                    <a:pt x="0" y="0"/>
                  </a:moveTo>
                  <a:lnTo>
                    <a:pt x="1377291" y="0"/>
                  </a:lnTo>
                  <a:lnTo>
                    <a:pt x="1377291" y="1377291"/>
                  </a:lnTo>
                  <a:lnTo>
                    <a:pt x="0" y="13772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p:cNvSpPr txBox="1"/>
            <p:nvPr/>
          </p:nvSpPr>
          <p:spPr>
            <a:xfrm>
              <a:off x="1903870" y="-9525"/>
              <a:ext cx="6557911" cy="688181"/>
            </a:xfrm>
            <a:prstGeom prst="rect">
              <a:avLst/>
            </a:prstGeom>
          </p:spPr>
          <p:txBody>
            <a:bodyPr lIns="0" tIns="0" rIns="0" bIns="0" rtlCol="0" anchor="t">
              <a:spAutoFit/>
            </a:bodyPr>
            <a:lstStyle/>
            <a:p>
              <a:pPr algn="l">
                <a:lnSpc>
                  <a:spcPts val="4050"/>
                </a:lnSpc>
              </a:pPr>
              <a:r>
                <a:rPr lang="en-US" sz="3375" b="1">
                  <a:solidFill>
                    <a:srgbClr val="0E243C"/>
                  </a:solidFill>
                  <a:latin typeface="Inter Bold"/>
                  <a:ea typeface="Inter Bold"/>
                  <a:cs typeface="Inter Bold"/>
                  <a:sym typeface="Inter Bold"/>
                </a:rPr>
                <a:t>COMMUNICATION</a:t>
              </a:r>
            </a:p>
          </p:txBody>
        </p:sp>
        <p:sp>
          <p:nvSpPr>
            <p:cNvPr id="18" name="TextBox 18"/>
            <p:cNvSpPr txBox="1"/>
            <p:nvPr/>
          </p:nvSpPr>
          <p:spPr>
            <a:xfrm>
              <a:off x="1903870" y="929152"/>
              <a:ext cx="17585212" cy="1025525"/>
            </a:xfrm>
            <a:prstGeom prst="rect">
              <a:avLst/>
            </a:prstGeom>
          </p:spPr>
          <p:txBody>
            <a:bodyPr lIns="0" tIns="0" rIns="0" bIns="0" rtlCol="0" anchor="t">
              <a:spAutoFit/>
            </a:bodyPr>
            <a:lstStyle/>
            <a:p>
              <a:pPr marL="546497" lvl="1" indent="-273248" algn="l">
                <a:lnSpc>
                  <a:spcPts val="3037"/>
                </a:lnSpc>
                <a:buFont typeface="Arial"/>
                <a:buChar char="•"/>
              </a:pPr>
              <a:r>
                <a:rPr lang="en-US" sz="2531">
                  <a:solidFill>
                    <a:srgbClr val="0E243C"/>
                  </a:solidFill>
                  <a:latin typeface="Inter"/>
                  <a:ea typeface="Inter"/>
                  <a:cs typeface="Inter"/>
                  <a:sym typeface="Inter"/>
                </a:rPr>
                <a:t>Communicate and respond to your license analyst in a timely manner. </a:t>
              </a:r>
            </a:p>
            <a:p>
              <a:pPr marL="546497" lvl="1" indent="-273248" algn="l">
                <a:lnSpc>
                  <a:spcPts val="3037"/>
                </a:lnSpc>
                <a:buFont typeface="Arial"/>
                <a:buChar char="•"/>
              </a:pPr>
              <a:r>
                <a:rPr lang="en-US" sz="2531">
                  <a:solidFill>
                    <a:srgbClr val="0E243C"/>
                  </a:solidFill>
                  <a:latin typeface="Inter"/>
                  <a:ea typeface="Inter"/>
                  <a:cs typeface="Inter"/>
                  <a:sym typeface="Inter"/>
                </a:rPr>
                <a:t>Email is always preferred; check your spam or junk folders often.</a:t>
              </a:r>
            </a:p>
          </p:txBody>
        </p:sp>
      </p:grpSp>
      <p:grpSp>
        <p:nvGrpSpPr>
          <p:cNvPr id="19" name="Group 19"/>
          <p:cNvGrpSpPr/>
          <p:nvPr/>
        </p:nvGrpSpPr>
        <p:grpSpPr>
          <a:xfrm>
            <a:off x="16242133" y="8309219"/>
            <a:ext cx="2045867" cy="1977781"/>
            <a:chOff x="0" y="0"/>
            <a:chExt cx="2727823" cy="2637041"/>
          </a:xfrm>
        </p:grpSpPr>
        <p:sp>
          <p:nvSpPr>
            <p:cNvPr id="20" name="Freeform 20"/>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9"/>
              <a:stretch>
                <a:fillRect t="-1721" b="-1721"/>
              </a:stretch>
            </a:blipFill>
          </p:spPr>
        </p:sp>
        <p:sp>
          <p:nvSpPr>
            <p:cNvPr id="21" name="TextBox 21"/>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33</a:t>
              </a:r>
            </a:p>
          </p:txBody>
        </p:sp>
      </p:grpSp>
      <p:pic>
        <p:nvPicPr>
          <p:cNvPr id="48" name="Audio 47">
            <a:hlinkClick r:id="" action="ppaction://media"/>
            <a:extLst>
              <a:ext uri="{FF2B5EF4-FFF2-40B4-BE49-F238E27FC236}">
                <a16:creationId xmlns:a16="http://schemas.microsoft.com/office/drawing/2014/main" id="{8F24A177-2B82-98DA-9FC0-C11318C91F7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9010">
        <p:fade/>
      </p:transition>
    </mc:Choice>
    <mc:Fallback xmlns="">
      <p:transition spd="med" advTm="290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4381500"/>
          </a:xfrm>
          <a:custGeom>
            <a:avLst/>
            <a:gdLst/>
            <a:ahLst/>
            <a:cxnLst/>
            <a:rect l="l" t="t" r="r" b="b"/>
            <a:pathLst>
              <a:path w="18288000" h="5829300">
                <a:moveTo>
                  <a:pt x="0" y="0"/>
                </a:moveTo>
                <a:lnTo>
                  <a:pt x="18288000" y="0"/>
                </a:lnTo>
                <a:lnTo>
                  <a:pt x="18288000" y="5829300"/>
                </a:lnTo>
                <a:lnTo>
                  <a:pt x="0" y="5829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1028700" y="3468922"/>
            <a:ext cx="9910348" cy="2260555"/>
          </a:xfrm>
          <a:prstGeom prst="rect">
            <a:avLst/>
          </a:prstGeom>
        </p:spPr>
        <p:txBody>
          <a:bodyPr lIns="0" tIns="0" rIns="0" bIns="0" rtlCol="0" anchor="t">
            <a:spAutoFit/>
          </a:bodyPr>
          <a:lstStyle/>
          <a:p>
            <a:pPr algn="l">
              <a:lnSpc>
                <a:spcPts val="4480"/>
              </a:lnSpc>
            </a:pPr>
            <a:r>
              <a:rPr lang="en-US" sz="3200" dirty="0">
                <a:solidFill>
                  <a:srgbClr val="0E243C"/>
                </a:solidFill>
                <a:latin typeface="Inter"/>
                <a:ea typeface="Inter"/>
                <a:cs typeface="Inter"/>
                <a:sym typeface="Inter"/>
              </a:rPr>
              <a:t>If you still have questions, please contact us by email or phone — we’ll be happy to assist you!</a:t>
            </a:r>
          </a:p>
          <a:p>
            <a:pPr algn="l">
              <a:lnSpc>
                <a:spcPts val="4480"/>
              </a:lnSpc>
            </a:pPr>
            <a:endParaRPr lang="en-US" sz="3200" dirty="0">
              <a:solidFill>
                <a:srgbClr val="0E243C"/>
              </a:solidFill>
              <a:latin typeface="Inter"/>
              <a:ea typeface="Inter"/>
              <a:cs typeface="Inter"/>
              <a:sym typeface="Inter"/>
            </a:endParaRPr>
          </a:p>
          <a:p>
            <a:pPr algn="l">
              <a:lnSpc>
                <a:spcPts val="4480"/>
              </a:lnSpc>
            </a:pPr>
            <a:r>
              <a:rPr lang="en-US" sz="3200" u="sng" dirty="0">
                <a:solidFill>
                  <a:srgbClr val="004AAD"/>
                </a:solidFill>
                <a:latin typeface="Inter" panose="020B0604020202020204" charset="0"/>
                <a:ea typeface="Inter" panose="020B0604020202020204" charset="0"/>
                <a:cs typeface="Inter Bold"/>
                <a:sym typeface="Inter Bold"/>
                <a:hlinkClick r:id="rId7"/>
              </a:rPr>
              <a:t>customerservice@nscb.state.nv.us</a:t>
            </a:r>
            <a:endParaRPr lang="en-US" sz="3200" u="sng" dirty="0">
              <a:solidFill>
                <a:srgbClr val="004AAD"/>
              </a:solidFill>
              <a:latin typeface="Inter" panose="020B0604020202020204" charset="0"/>
              <a:ea typeface="Inter" panose="020B0604020202020204" charset="0"/>
              <a:cs typeface="Inter Bold"/>
              <a:sym typeface="Inter Bold"/>
            </a:endParaRPr>
          </a:p>
        </p:txBody>
      </p:sp>
      <p:sp>
        <p:nvSpPr>
          <p:cNvPr id="4" name="Freeform 4"/>
          <p:cNvSpPr/>
          <p:nvPr/>
        </p:nvSpPr>
        <p:spPr>
          <a:xfrm>
            <a:off x="11666588" y="2419869"/>
            <a:ext cx="3395934" cy="3083041"/>
          </a:xfrm>
          <a:custGeom>
            <a:avLst/>
            <a:gdLst/>
            <a:ahLst/>
            <a:cxnLst/>
            <a:rect l="l" t="t" r="r" b="b"/>
            <a:pathLst>
              <a:path w="3395934" h="3083041">
                <a:moveTo>
                  <a:pt x="0" y="0"/>
                </a:moveTo>
                <a:lnTo>
                  <a:pt x="3395934" y="0"/>
                </a:lnTo>
                <a:lnTo>
                  <a:pt x="3395934" y="3083041"/>
                </a:lnTo>
                <a:lnTo>
                  <a:pt x="0" y="30830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TextBox 5"/>
          <p:cNvSpPr txBox="1"/>
          <p:nvPr/>
        </p:nvSpPr>
        <p:spPr>
          <a:xfrm>
            <a:off x="463484" y="333375"/>
            <a:ext cx="8799255" cy="1304925"/>
          </a:xfrm>
          <a:prstGeom prst="rect">
            <a:avLst/>
          </a:prstGeom>
        </p:spPr>
        <p:txBody>
          <a:bodyPr lIns="0" tIns="0" rIns="0" bIns="0" rtlCol="0" anchor="t">
            <a:spAutoFit/>
          </a:bodyPr>
          <a:lstStyle/>
          <a:p>
            <a:pPr algn="just">
              <a:lnSpc>
                <a:spcPts val="10296"/>
              </a:lnSpc>
            </a:pPr>
            <a:r>
              <a:rPr lang="en-US" sz="8580">
                <a:solidFill>
                  <a:srgbClr val="FFFAEC"/>
                </a:solidFill>
                <a:latin typeface="Oswald"/>
                <a:ea typeface="Oswald"/>
                <a:cs typeface="Oswald"/>
                <a:sym typeface="Oswald"/>
              </a:rPr>
              <a:t>QUESTIONS?</a:t>
            </a:r>
          </a:p>
        </p:txBody>
      </p:sp>
      <p:grpSp>
        <p:nvGrpSpPr>
          <p:cNvPr id="6" name="Group 6"/>
          <p:cNvGrpSpPr/>
          <p:nvPr/>
        </p:nvGrpSpPr>
        <p:grpSpPr>
          <a:xfrm>
            <a:off x="1028700" y="6288470"/>
            <a:ext cx="14768010" cy="1949252"/>
            <a:chOff x="0" y="-9525"/>
            <a:chExt cx="19690680" cy="2599003"/>
          </a:xfrm>
        </p:grpSpPr>
        <p:sp>
          <p:nvSpPr>
            <p:cNvPr id="7" name="TextBox 7"/>
            <p:cNvSpPr txBox="1"/>
            <p:nvPr/>
          </p:nvSpPr>
          <p:spPr>
            <a:xfrm>
              <a:off x="0" y="-9525"/>
              <a:ext cx="9611024" cy="2599003"/>
            </a:xfrm>
            <a:prstGeom prst="rect">
              <a:avLst/>
            </a:prstGeom>
          </p:spPr>
          <p:txBody>
            <a:bodyPr lIns="0" tIns="0" rIns="0" bIns="0" rtlCol="0" anchor="t">
              <a:spAutoFit/>
            </a:bodyPr>
            <a:lstStyle/>
            <a:p>
              <a:pPr algn="l">
                <a:lnSpc>
                  <a:spcPts val="3830"/>
                </a:lnSpc>
              </a:pPr>
              <a:r>
                <a:rPr lang="en-US" sz="3192" b="1" u="sng" dirty="0">
                  <a:solidFill>
                    <a:srgbClr val="0E243C"/>
                  </a:solidFill>
                  <a:latin typeface="Inter Bold"/>
                  <a:ea typeface="Inter Bold"/>
                  <a:cs typeface="Inter Bold"/>
                  <a:sym typeface="Inter Bold"/>
                </a:rPr>
                <a:t>Southern Nevada</a:t>
              </a:r>
            </a:p>
            <a:p>
              <a:pPr algn="l">
                <a:lnSpc>
                  <a:spcPts val="3830"/>
                </a:lnSpc>
              </a:pPr>
              <a:r>
                <a:rPr lang="en-US" sz="3192" dirty="0">
                  <a:solidFill>
                    <a:srgbClr val="0E243C"/>
                  </a:solidFill>
                  <a:latin typeface="Inter"/>
                  <a:ea typeface="Inter"/>
                  <a:cs typeface="Inter"/>
                  <a:sym typeface="Inter"/>
                </a:rPr>
                <a:t>8400 West Sunset Road, Suite 150</a:t>
              </a:r>
            </a:p>
            <a:p>
              <a:pPr algn="l">
                <a:lnSpc>
                  <a:spcPts val="3830"/>
                </a:lnSpc>
              </a:pPr>
              <a:r>
                <a:rPr lang="en-US" sz="3192" dirty="0">
                  <a:solidFill>
                    <a:srgbClr val="0E243C"/>
                  </a:solidFill>
                  <a:latin typeface="Inter"/>
                  <a:ea typeface="Inter"/>
                  <a:cs typeface="Inter"/>
                  <a:sym typeface="Inter"/>
                </a:rPr>
                <a:t>Las Vegas, Nevada 89113</a:t>
              </a:r>
            </a:p>
            <a:p>
              <a:pPr algn="l">
                <a:lnSpc>
                  <a:spcPts val="3830"/>
                </a:lnSpc>
              </a:pPr>
              <a:r>
                <a:rPr lang="en-US" sz="3192" dirty="0">
                  <a:solidFill>
                    <a:srgbClr val="0E243C"/>
                  </a:solidFill>
                  <a:latin typeface="Inter"/>
                  <a:ea typeface="Inter"/>
                  <a:cs typeface="Inter"/>
                  <a:sym typeface="Inter"/>
                </a:rPr>
                <a:t>(702) 486-1100</a:t>
              </a:r>
            </a:p>
          </p:txBody>
        </p:sp>
        <p:sp>
          <p:nvSpPr>
            <p:cNvPr id="8" name="TextBox 8"/>
            <p:cNvSpPr txBox="1"/>
            <p:nvPr/>
          </p:nvSpPr>
          <p:spPr>
            <a:xfrm>
              <a:off x="10079656" y="-9525"/>
              <a:ext cx="9611024" cy="2599003"/>
            </a:xfrm>
            <a:prstGeom prst="rect">
              <a:avLst/>
            </a:prstGeom>
          </p:spPr>
          <p:txBody>
            <a:bodyPr lIns="0" tIns="0" rIns="0" bIns="0" rtlCol="0" anchor="t">
              <a:spAutoFit/>
            </a:bodyPr>
            <a:lstStyle/>
            <a:p>
              <a:pPr algn="l">
                <a:lnSpc>
                  <a:spcPts val="3830"/>
                </a:lnSpc>
              </a:pPr>
              <a:r>
                <a:rPr lang="en-US" sz="3192" b="1" u="sng" dirty="0">
                  <a:solidFill>
                    <a:srgbClr val="0E243C"/>
                  </a:solidFill>
                  <a:latin typeface="Inter Bold"/>
                  <a:ea typeface="Inter Bold"/>
                  <a:cs typeface="Inter Bold"/>
                  <a:sym typeface="Inter Bold"/>
                </a:rPr>
                <a:t>Northern Nevada</a:t>
              </a:r>
            </a:p>
            <a:p>
              <a:pPr algn="l">
                <a:lnSpc>
                  <a:spcPts val="3830"/>
                </a:lnSpc>
              </a:pPr>
              <a:r>
                <a:rPr lang="en-US" sz="3192" dirty="0">
                  <a:solidFill>
                    <a:srgbClr val="0E243C"/>
                  </a:solidFill>
                  <a:latin typeface="Inter"/>
                  <a:ea typeface="Inter"/>
                  <a:cs typeface="Inter"/>
                  <a:sym typeface="Inter"/>
                </a:rPr>
                <a:t>5390 Kietzke Lane, Suite 102</a:t>
              </a:r>
            </a:p>
            <a:p>
              <a:pPr algn="l">
                <a:lnSpc>
                  <a:spcPts val="3830"/>
                </a:lnSpc>
              </a:pPr>
              <a:r>
                <a:rPr lang="en-US" sz="3192" dirty="0">
                  <a:solidFill>
                    <a:srgbClr val="0E243C"/>
                  </a:solidFill>
                  <a:latin typeface="Inter"/>
                  <a:ea typeface="Inter"/>
                  <a:cs typeface="Inter"/>
                  <a:sym typeface="Inter"/>
                </a:rPr>
                <a:t>Reno, Nevada 89511</a:t>
              </a:r>
            </a:p>
            <a:p>
              <a:pPr algn="l">
                <a:lnSpc>
                  <a:spcPts val="3830"/>
                </a:lnSpc>
              </a:pPr>
              <a:r>
                <a:rPr lang="en-US" sz="3192" dirty="0">
                  <a:solidFill>
                    <a:srgbClr val="0E243C"/>
                  </a:solidFill>
                  <a:latin typeface="Inter"/>
                  <a:ea typeface="Inter"/>
                  <a:cs typeface="Inter"/>
                  <a:sym typeface="Inter"/>
                </a:rPr>
                <a:t>(775) 688-1141</a:t>
              </a:r>
            </a:p>
          </p:txBody>
        </p:sp>
      </p:grpSp>
      <p:grpSp>
        <p:nvGrpSpPr>
          <p:cNvPr id="9" name="Group 9"/>
          <p:cNvGrpSpPr/>
          <p:nvPr/>
        </p:nvGrpSpPr>
        <p:grpSpPr>
          <a:xfrm>
            <a:off x="16242133" y="8309219"/>
            <a:ext cx="2045867" cy="1977781"/>
            <a:chOff x="0" y="0"/>
            <a:chExt cx="2727823" cy="2637041"/>
          </a:xfrm>
        </p:grpSpPr>
        <p:sp>
          <p:nvSpPr>
            <p:cNvPr id="10" name="Freeform 10"/>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0"/>
              <a:stretch>
                <a:fillRect t="-1721" b="-1721"/>
              </a:stretch>
            </a:blipFill>
          </p:spPr>
        </p:sp>
        <p:sp>
          <p:nvSpPr>
            <p:cNvPr id="11" name="TextBox 11"/>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34</a:t>
              </a:r>
            </a:p>
          </p:txBody>
        </p:sp>
      </p:grpSp>
      <p:pic>
        <p:nvPicPr>
          <p:cNvPr id="43" name="Audio 42">
            <a:hlinkClick r:id="" action="ppaction://media"/>
            <a:extLst>
              <a:ext uri="{FF2B5EF4-FFF2-40B4-BE49-F238E27FC236}">
                <a16:creationId xmlns:a16="http://schemas.microsoft.com/office/drawing/2014/main" id="{4E43C98A-E84C-C6E2-8422-29A33A57A06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6360">
        <p:fade/>
      </p:transition>
    </mc:Choice>
    <mc:Fallback xmlns="">
      <p:transition spd="med" advTm="16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flipV="1">
            <a:off x="0" y="8151627"/>
            <a:ext cx="18288000" cy="3444812"/>
          </a:xfrm>
          <a:custGeom>
            <a:avLst/>
            <a:gdLst/>
            <a:ahLst/>
            <a:cxnLst/>
            <a:rect l="l" t="t" r="r" b="b"/>
            <a:pathLst>
              <a:path w="14977444" h="3444812">
                <a:moveTo>
                  <a:pt x="0" y="3444812"/>
                </a:moveTo>
                <a:lnTo>
                  <a:pt x="14977444" y="3444812"/>
                </a:lnTo>
                <a:lnTo>
                  <a:pt x="14977444" y="0"/>
                </a:lnTo>
                <a:lnTo>
                  <a:pt x="0" y="0"/>
                </a:lnTo>
                <a:lnTo>
                  <a:pt x="0" y="3444812"/>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5296356" y="630268"/>
            <a:ext cx="706266" cy="747013"/>
            <a:chOff x="0" y="0"/>
            <a:chExt cx="660400" cy="698500"/>
          </a:xfrm>
        </p:grpSpPr>
        <p:sp>
          <p:nvSpPr>
            <p:cNvPr id="4" name="Freeform 4"/>
            <p:cNvSpPr/>
            <p:nvPr/>
          </p:nvSpPr>
          <p:spPr>
            <a:xfrm>
              <a:off x="0" y="0"/>
              <a:ext cx="660400" cy="694690"/>
            </a:xfrm>
            <a:custGeom>
              <a:avLst/>
              <a:gdLst/>
              <a:ahLst/>
              <a:cxnLst/>
              <a:rect l="l" t="t" r="r" b="b"/>
              <a:pathLst>
                <a:path w="660400" h="694690">
                  <a:moveTo>
                    <a:pt x="330200" y="0"/>
                  </a:moveTo>
                  <a:lnTo>
                    <a:pt x="355600" y="267970"/>
                  </a:lnTo>
                  <a:lnTo>
                    <a:pt x="534670" y="66040"/>
                  </a:lnTo>
                  <a:lnTo>
                    <a:pt x="397510" y="298450"/>
                  </a:lnTo>
                  <a:lnTo>
                    <a:pt x="660400" y="240030"/>
                  </a:lnTo>
                  <a:lnTo>
                    <a:pt x="412750" y="346710"/>
                  </a:lnTo>
                  <a:lnTo>
                    <a:pt x="660400" y="454660"/>
                  </a:lnTo>
                  <a:lnTo>
                    <a:pt x="397510" y="396240"/>
                  </a:lnTo>
                  <a:lnTo>
                    <a:pt x="534670" y="628650"/>
                  </a:lnTo>
                  <a:lnTo>
                    <a:pt x="355600" y="425450"/>
                  </a:lnTo>
                  <a:lnTo>
                    <a:pt x="330200" y="694690"/>
                  </a:lnTo>
                  <a:lnTo>
                    <a:pt x="304800" y="425450"/>
                  </a:lnTo>
                  <a:lnTo>
                    <a:pt x="125730" y="628650"/>
                  </a:lnTo>
                  <a:lnTo>
                    <a:pt x="262890" y="396240"/>
                  </a:lnTo>
                  <a:lnTo>
                    <a:pt x="0" y="454660"/>
                  </a:lnTo>
                  <a:lnTo>
                    <a:pt x="247650" y="346710"/>
                  </a:lnTo>
                  <a:lnTo>
                    <a:pt x="0" y="240030"/>
                  </a:lnTo>
                  <a:lnTo>
                    <a:pt x="262890" y="298450"/>
                  </a:lnTo>
                  <a:lnTo>
                    <a:pt x="125730" y="66040"/>
                  </a:lnTo>
                  <a:lnTo>
                    <a:pt x="304800" y="267970"/>
                  </a:lnTo>
                  <a:close/>
                </a:path>
              </a:pathLst>
            </a:custGeom>
            <a:solidFill>
              <a:srgbClr val="043962"/>
            </a:solidFill>
          </p:spPr>
        </p:sp>
        <p:sp>
          <p:nvSpPr>
            <p:cNvPr id="5" name="TextBox 5"/>
            <p:cNvSpPr txBox="1"/>
            <p:nvPr/>
          </p:nvSpPr>
          <p:spPr>
            <a:xfrm>
              <a:off x="241300" y="238125"/>
              <a:ext cx="165100" cy="180975"/>
            </a:xfrm>
            <a:prstGeom prst="rect">
              <a:avLst/>
            </a:prstGeom>
          </p:spPr>
          <p:txBody>
            <a:bodyPr lIns="50800" tIns="50800" rIns="50800" bIns="50800" rtlCol="0" anchor="ctr"/>
            <a:lstStyle/>
            <a:p>
              <a:pPr algn="ctr">
                <a:lnSpc>
                  <a:spcPts val="3120"/>
                </a:lnSpc>
              </a:pPr>
              <a:endParaRPr/>
            </a:p>
          </p:txBody>
        </p:sp>
      </p:grpSp>
      <p:sp>
        <p:nvSpPr>
          <p:cNvPr id="6" name="TextBox 6"/>
          <p:cNvSpPr txBox="1"/>
          <p:nvPr/>
        </p:nvSpPr>
        <p:spPr>
          <a:xfrm>
            <a:off x="1028700" y="480488"/>
            <a:ext cx="4620790" cy="3028950"/>
          </a:xfrm>
          <a:prstGeom prst="rect">
            <a:avLst/>
          </a:prstGeom>
        </p:spPr>
        <p:txBody>
          <a:bodyPr lIns="0" tIns="0" rIns="0" bIns="0" rtlCol="0" anchor="t">
            <a:spAutoFit/>
          </a:bodyPr>
          <a:lstStyle/>
          <a:p>
            <a:pPr algn="l">
              <a:lnSpc>
                <a:spcPts val="11975"/>
              </a:lnSpc>
            </a:pPr>
            <a:r>
              <a:rPr lang="en-US" sz="9979">
                <a:solidFill>
                  <a:srgbClr val="0E243C"/>
                </a:solidFill>
                <a:latin typeface="Oswald"/>
                <a:ea typeface="Oswald"/>
                <a:cs typeface="Oswald"/>
                <a:sym typeface="Oswald"/>
              </a:rPr>
              <a:t>THANK YOU!</a:t>
            </a:r>
          </a:p>
        </p:txBody>
      </p:sp>
      <p:sp>
        <p:nvSpPr>
          <p:cNvPr id="7" name="TextBox 7"/>
          <p:cNvSpPr txBox="1"/>
          <p:nvPr/>
        </p:nvSpPr>
        <p:spPr>
          <a:xfrm>
            <a:off x="6383082" y="2060461"/>
            <a:ext cx="9364482" cy="1266825"/>
          </a:xfrm>
          <a:prstGeom prst="rect">
            <a:avLst/>
          </a:prstGeom>
        </p:spPr>
        <p:txBody>
          <a:bodyPr lIns="0" tIns="0" rIns="0" bIns="0" rtlCol="0" anchor="t">
            <a:spAutoFit/>
          </a:bodyPr>
          <a:lstStyle/>
          <a:p>
            <a:pPr algn="just">
              <a:lnSpc>
                <a:spcPts val="3301"/>
              </a:lnSpc>
            </a:pPr>
            <a:r>
              <a:rPr lang="en-US" sz="2750">
                <a:solidFill>
                  <a:srgbClr val="0E243C"/>
                </a:solidFill>
                <a:latin typeface="Inter"/>
                <a:ea typeface="Inter"/>
                <a:cs typeface="Inter"/>
                <a:sym typeface="Inter"/>
              </a:rPr>
              <a:t>Having a contractor’s license is a great responsibility and we appreciate your desire to ensure you’re complying with Nevada law.</a:t>
            </a:r>
          </a:p>
        </p:txBody>
      </p:sp>
      <p:sp>
        <p:nvSpPr>
          <p:cNvPr id="8" name="TextBox 8"/>
          <p:cNvSpPr txBox="1"/>
          <p:nvPr/>
        </p:nvSpPr>
        <p:spPr>
          <a:xfrm>
            <a:off x="6383082" y="6754175"/>
            <a:ext cx="9364482" cy="847725"/>
          </a:xfrm>
          <a:prstGeom prst="rect">
            <a:avLst/>
          </a:prstGeom>
        </p:spPr>
        <p:txBody>
          <a:bodyPr lIns="0" tIns="0" rIns="0" bIns="0" rtlCol="0" anchor="t">
            <a:spAutoFit/>
          </a:bodyPr>
          <a:lstStyle/>
          <a:p>
            <a:pPr algn="just">
              <a:lnSpc>
                <a:spcPts val="3301"/>
              </a:lnSpc>
            </a:pPr>
            <a:r>
              <a:rPr lang="en-US" sz="2750" dirty="0">
                <a:solidFill>
                  <a:srgbClr val="0E243C"/>
                </a:solidFill>
                <a:latin typeface="Inter"/>
                <a:ea typeface="Inter"/>
                <a:cs typeface="Inter"/>
                <a:sym typeface="Inter"/>
              </a:rPr>
              <a:t>Please contact staff at the Nevada State Contractors Board with questions about your license!</a:t>
            </a:r>
          </a:p>
        </p:txBody>
      </p:sp>
      <p:sp>
        <p:nvSpPr>
          <p:cNvPr id="9" name="TextBox 9"/>
          <p:cNvSpPr txBox="1"/>
          <p:nvPr/>
        </p:nvSpPr>
        <p:spPr>
          <a:xfrm>
            <a:off x="6383082" y="3964872"/>
            <a:ext cx="9364482" cy="2105025"/>
          </a:xfrm>
          <a:prstGeom prst="rect">
            <a:avLst/>
          </a:prstGeom>
        </p:spPr>
        <p:txBody>
          <a:bodyPr lIns="0" tIns="0" rIns="0" bIns="0" rtlCol="0" anchor="t">
            <a:spAutoFit/>
          </a:bodyPr>
          <a:lstStyle/>
          <a:p>
            <a:pPr algn="just">
              <a:lnSpc>
                <a:spcPts val="3301"/>
              </a:lnSpc>
            </a:pPr>
            <a:r>
              <a:rPr lang="en-US" sz="2750" dirty="0">
                <a:solidFill>
                  <a:srgbClr val="0E243C"/>
                </a:solidFill>
                <a:latin typeface="Inter"/>
                <a:ea typeface="Inter"/>
                <a:cs typeface="Inter"/>
                <a:sym typeface="Inter"/>
              </a:rPr>
              <a:t>The Nevada State Contractors Board is </a:t>
            </a:r>
            <a:r>
              <a:rPr lang="en-US" sz="2750" b="1" dirty="0">
                <a:solidFill>
                  <a:srgbClr val="0E243C"/>
                </a:solidFill>
                <a:latin typeface="Inter Bold"/>
                <a:ea typeface="Inter Bold"/>
                <a:cs typeface="Inter Bold"/>
                <a:sym typeface="Inter Bold"/>
              </a:rPr>
              <a:t>not</a:t>
            </a:r>
            <a:r>
              <a:rPr lang="en-US" sz="2750" dirty="0">
                <a:solidFill>
                  <a:srgbClr val="0E243C"/>
                </a:solidFill>
                <a:latin typeface="Inter"/>
                <a:ea typeface="Inter"/>
                <a:cs typeface="Inter"/>
                <a:sym typeface="Inter"/>
              </a:rPr>
              <a:t> affiliated with and </a:t>
            </a:r>
            <a:r>
              <a:rPr lang="en-US" sz="2750" b="1" dirty="0">
                <a:solidFill>
                  <a:srgbClr val="0E243C"/>
                </a:solidFill>
                <a:latin typeface="Inter Bold"/>
                <a:ea typeface="Inter Bold"/>
                <a:cs typeface="Inter Bold"/>
                <a:sym typeface="Inter Bold"/>
              </a:rPr>
              <a:t>cannot </a:t>
            </a:r>
            <a:r>
              <a:rPr lang="en-US" sz="2750" dirty="0">
                <a:solidFill>
                  <a:srgbClr val="0E243C"/>
                </a:solidFill>
                <a:latin typeface="Inter"/>
                <a:ea typeface="Inter"/>
                <a:cs typeface="Inter"/>
                <a:sym typeface="Inter"/>
              </a:rPr>
              <a:t>recommend application assistance from any other group or company.  Information provided by third-party services cannot be relied upon to be accurate.</a:t>
            </a:r>
          </a:p>
        </p:txBody>
      </p:sp>
      <p:sp>
        <p:nvSpPr>
          <p:cNvPr id="10" name="TextBox 10"/>
          <p:cNvSpPr txBox="1"/>
          <p:nvPr/>
        </p:nvSpPr>
        <p:spPr>
          <a:xfrm>
            <a:off x="6383082" y="784700"/>
            <a:ext cx="9364482" cy="428625"/>
          </a:xfrm>
          <a:prstGeom prst="rect">
            <a:avLst/>
          </a:prstGeom>
        </p:spPr>
        <p:txBody>
          <a:bodyPr lIns="0" tIns="0" rIns="0" bIns="0" rtlCol="0" anchor="t">
            <a:spAutoFit/>
          </a:bodyPr>
          <a:lstStyle/>
          <a:p>
            <a:pPr algn="just">
              <a:lnSpc>
                <a:spcPts val="3301"/>
              </a:lnSpc>
            </a:pPr>
            <a:r>
              <a:rPr lang="en-US" sz="2750" b="1">
                <a:solidFill>
                  <a:srgbClr val="0E243C"/>
                </a:solidFill>
                <a:latin typeface="Inter Bold"/>
                <a:ea typeface="Inter Bold"/>
                <a:cs typeface="Inter Bold"/>
                <a:sym typeface="Inter Bold"/>
              </a:rPr>
              <a:t>THANK YOU </a:t>
            </a:r>
            <a:r>
              <a:rPr lang="en-US" sz="2750">
                <a:solidFill>
                  <a:srgbClr val="0E243C"/>
                </a:solidFill>
                <a:latin typeface="Inter"/>
                <a:ea typeface="Inter"/>
                <a:cs typeface="Inter"/>
                <a:sym typeface="Inter"/>
              </a:rPr>
              <a:t>for being a licensed contractor in Nevada!</a:t>
            </a:r>
          </a:p>
        </p:txBody>
      </p:sp>
      <p:grpSp>
        <p:nvGrpSpPr>
          <p:cNvPr id="11" name="Group 11"/>
          <p:cNvGrpSpPr/>
          <p:nvPr/>
        </p:nvGrpSpPr>
        <p:grpSpPr>
          <a:xfrm>
            <a:off x="5296356" y="2069986"/>
            <a:ext cx="706266" cy="747013"/>
            <a:chOff x="0" y="0"/>
            <a:chExt cx="660400" cy="698500"/>
          </a:xfrm>
        </p:grpSpPr>
        <p:sp>
          <p:nvSpPr>
            <p:cNvPr id="12" name="Freeform 12"/>
            <p:cNvSpPr/>
            <p:nvPr/>
          </p:nvSpPr>
          <p:spPr>
            <a:xfrm>
              <a:off x="0" y="0"/>
              <a:ext cx="660400" cy="694690"/>
            </a:xfrm>
            <a:custGeom>
              <a:avLst/>
              <a:gdLst/>
              <a:ahLst/>
              <a:cxnLst/>
              <a:rect l="l" t="t" r="r" b="b"/>
              <a:pathLst>
                <a:path w="660400" h="694690">
                  <a:moveTo>
                    <a:pt x="330200" y="0"/>
                  </a:moveTo>
                  <a:lnTo>
                    <a:pt x="355600" y="267970"/>
                  </a:lnTo>
                  <a:lnTo>
                    <a:pt x="534670" y="66040"/>
                  </a:lnTo>
                  <a:lnTo>
                    <a:pt x="397510" y="298450"/>
                  </a:lnTo>
                  <a:lnTo>
                    <a:pt x="660400" y="240030"/>
                  </a:lnTo>
                  <a:lnTo>
                    <a:pt x="412750" y="346710"/>
                  </a:lnTo>
                  <a:lnTo>
                    <a:pt x="660400" y="454660"/>
                  </a:lnTo>
                  <a:lnTo>
                    <a:pt x="397510" y="396240"/>
                  </a:lnTo>
                  <a:lnTo>
                    <a:pt x="534670" y="628650"/>
                  </a:lnTo>
                  <a:lnTo>
                    <a:pt x="355600" y="425450"/>
                  </a:lnTo>
                  <a:lnTo>
                    <a:pt x="330200" y="694690"/>
                  </a:lnTo>
                  <a:lnTo>
                    <a:pt x="304800" y="425450"/>
                  </a:lnTo>
                  <a:lnTo>
                    <a:pt x="125730" y="628650"/>
                  </a:lnTo>
                  <a:lnTo>
                    <a:pt x="262890" y="396240"/>
                  </a:lnTo>
                  <a:lnTo>
                    <a:pt x="0" y="454660"/>
                  </a:lnTo>
                  <a:lnTo>
                    <a:pt x="247650" y="346710"/>
                  </a:lnTo>
                  <a:lnTo>
                    <a:pt x="0" y="240030"/>
                  </a:lnTo>
                  <a:lnTo>
                    <a:pt x="262890" y="298450"/>
                  </a:lnTo>
                  <a:lnTo>
                    <a:pt x="125730" y="66040"/>
                  </a:lnTo>
                  <a:lnTo>
                    <a:pt x="304800" y="267970"/>
                  </a:lnTo>
                  <a:close/>
                </a:path>
              </a:pathLst>
            </a:custGeom>
            <a:solidFill>
              <a:srgbClr val="043962"/>
            </a:solidFill>
          </p:spPr>
        </p:sp>
        <p:sp>
          <p:nvSpPr>
            <p:cNvPr id="13" name="TextBox 13"/>
            <p:cNvSpPr txBox="1"/>
            <p:nvPr/>
          </p:nvSpPr>
          <p:spPr>
            <a:xfrm>
              <a:off x="241300" y="238125"/>
              <a:ext cx="165100" cy="180975"/>
            </a:xfrm>
            <a:prstGeom prst="rect">
              <a:avLst/>
            </a:prstGeom>
          </p:spPr>
          <p:txBody>
            <a:bodyPr lIns="50800" tIns="50800" rIns="50800" bIns="50800" rtlCol="0" anchor="ctr"/>
            <a:lstStyle/>
            <a:p>
              <a:pPr algn="ctr">
                <a:lnSpc>
                  <a:spcPts val="3120"/>
                </a:lnSpc>
              </a:pPr>
              <a:endParaRPr/>
            </a:p>
          </p:txBody>
        </p:sp>
      </p:grpSp>
      <p:grpSp>
        <p:nvGrpSpPr>
          <p:cNvPr id="14" name="Group 14"/>
          <p:cNvGrpSpPr/>
          <p:nvPr/>
        </p:nvGrpSpPr>
        <p:grpSpPr>
          <a:xfrm>
            <a:off x="5296356" y="3974397"/>
            <a:ext cx="706266" cy="747013"/>
            <a:chOff x="0" y="0"/>
            <a:chExt cx="660400" cy="698500"/>
          </a:xfrm>
        </p:grpSpPr>
        <p:sp>
          <p:nvSpPr>
            <p:cNvPr id="15" name="Freeform 15"/>
            <p:cNvSpPr/>
            <p:nvPr/>
          </p:nvSpPr>
          <p:spPr>
            <a:xfrm>
              <a:off x="0" y="0"/>
              <a:ext cx="660400" cy="694690"/>
            </a:xfrm>
            <a:custGeom>
              <a:avLst/>
              <a:gdLst/>
              <a:ahLst/>
              <a:cxnLst/>
              <a:rect l="l" t="t" r="r" b="b"/>
              <a:pathLst>
                <a:path w="660400" h="694690">
                  <a:moveTo>
                    <a:pt x="330200" y="0"/>
                  </a:moveTo>
                  <a:lnTo>
                    <a:pt x="355600" y="267970"/>
                  </a:lnTo>
                  <a:lnTo>
                    <a:pt x="534670" y="66040"/>
                  </a:lnTo>
                  <a:lnTo>
                    <a:pt x="397510" y="298450"/>
                  </a:lnTo>
                  <a:lnTo>
                    <a:pt x="660400" y="240030"/>
                  </a:lnTo>
                  <a:lnTo>
                    <a:pt x="412750" y="346710"/>
                  </a:lnTo>
                  <a:lnTo>
                    <a:pt x="660400" y="454660"/>
                  </a:lnTo>
                  <a:lnTo>
                    <a:pt x="397510" y="396240"/>
                  </a:lnTo>
                  <a:lnTo>
                    <a:pt x="534670" y="628650"/>
                  </a:lnTo>
                  <a:lnTo>
                    <a:pt x="355600" y="425450"/>
                  </a:lnTo>
                  <a:lnTo>
                    <a:pt x="330200" y="694690"/>
                  </a:lnTo>
                  <a:lnTo>
                    <a:pt x="304800" y="425450"/>
                  </a:lnTo>
                  <a:lnTo>
                    <a:pt x="125730" y="628650"/>
                  </a:lnTo>
                  <a:lnTo>
                    <a:pt x="262890" y="396240"/>
                  </a:lnTo>
                  <a:lnTo>
                    <a:pt x="0" y="454660"/>
                  </a:lnTo>
                  <a:lnTo>
                    <a:pt x="247650" y="346710"/>
                  </a:lnTo>
                  <a:lnTo>
                    <a:pt x="0" y="240030"/>
                  </a:lnTo>
                  <a:lnTo>
                    <a:pt x="262890" y="298450"/>
                  </a:lnTo>
                  <a:lnTo>
                    <a:pt x="125730" y="66040"/>
                  </a:lnTo>
                  <a:lnTo>
                    <a:pt x="304800" y="267970"/>
                  </a:lnTo>
                  <a:close/>
                </a:path>
              </a:pathLst>
            </a:custGeom>
            <a:solidFill>
              <a:srgbClr val="043962"/>
            </a:solidFill>
          </p:spPr>
        </p:sp>
        <p:sp>
          <p:nvSpPr>
            <p:cNvPr id="16" name="TextBox 16"/>
            <p:cNvSpPr txBox="1"/>
            <p:nvPr/>
          </p:nvSpPr>
          <p:spPr>
            <a:xfrm>
              <a:off x="241300" y="238125"/>
              <a:ext cx="165100" cy="180975"/>
            </a:xfrm>
            <a:prstGeom prst="rect">
              <a:avLst/>
            </a:prstGeom>
          </p:spPr>
          <p:txBody>
            <a:bodyPr lIns="50800" tIns="50800" rIns="50800" bIns="50800" rtlCol="0" anchor="ctr"/>
            <a:lstStyle/>
            <a:p>
              <a:pPr algn="ctr">
                <a:lnSpc>
                  <a:spcPts val="3120"/>
                </a:lnSpc>
              </a:pPr>
              <a:endParaRPr/>
            </a:p>
          </p:txBody>
        </p:sp>
      </p:grpSp>
      <p:grpSp>
        <p:nvGrpSpPr>
          <p:cNvPr id="17" name="Group 17"/>
          <p:cNvGrpSpPr/>
          <p:nvPr/>
        </p:nvGrpSpPr>
        <p:grpSpPr>
          <a:xfrm>
            <a:off x="5296356" y="6724411"/>
            <a:ext cx="706266" cy="747013"/>
            <a:chOff x="0" y="0"/>
            <a:chExt cx="660400" cy="698500"/>
          </a:xfrm>
        </p:grpSpPr>
        <p:sp>
          <p:nvSpPr>
            <p:cNvPr id="18" name="Freeform 18"/>
            <p:cNvSpPr/>
            <p:nvPr/>
          </p:nvSpPr>
          <p:spPr>
            <a:xfrm>
              <a:off x="0" y="0"/>
              <a:ext cx="660400" cy="694690"/>
            </a:xfrm>
            <a:custGeom>
              <a:avLst/>
              <a:gdLst/>
              <a:ahLst/>
              <a:cxnLst/>
              <a:rect l="l" t="t" r="r" b="b"/>
              <a:pathLst>
                <a:path w="660400" h="694690">
                  <a:moveTo>
                    <a:pt x="330200" y="0"/>
                  </a:moveTo>
                  <a:lnTo>
                    <a:pt x="355600" y="267970"/>
                  </a:lnTo>
                  <a:lnTo>
                    <a:pt x="534670" y="66040"/>
                  </a:lnTo>
                  <a:lnTo>
                    <a:pt x="397510" y="298450"/>
                  </a:lnTo>
                  <a:lnTo>
                    <a:pt x="660400" y="240030"/>
                  </a:lnTo>
                  <a:lnTo>
                    <a:pt x="412750" y="346710"/>
                  </a:lnTo>
                  <a:lnTo>
                    <a:pt x="660400" y="454660"/>
                  </a:lnTo>
                  <a:lnTo>
                    <a:pt x="397510" y="396240"/>
                  </a:lnTo>
                  <a:lnTo>
                    <a:pt x="534670" y="628650"/>
                  </a:lnTo>
                  <a:lnTo>
                    <a:pt x="355600" y="425450"/>
                  </a:lnTo>
                  <a:lnTo>
                    <a:pt x="330200" y="694690"/>
                  </a:lnTo>
                  <a:lnTo>
                    <a:pt x="304800" y="425450"/>
                  </a:lnTo>
                  <a:lnTo>
                    <a:pt x="125730" y="628650"/>
                  </a:lnTo>
                  <a:lnTo>
                    <a:pt x="262890" y="396240"/>
                  </a:lnTo>
                  <a:lnTo>
                    <a:pt x="0" y="454660"/>
                  </a:lnTo>
                  <a:lnTo>
                    <a:pt x="247650" y="346710"/>
                  </a:lnTo>
                  <a:lnTo>
                    <a:pt x="0" y="240030"/>
                  </a:lnTo>
                  <a:lnTo>
                    <a:pt x="262890" y="298450"/>
                  </a:lnTo>
                  <a:lnTo>
                    <a:pt x="125730" y="66040"/>
                  </a:lnTo>
                  <a:lnTo>
                    <a:pt x="304800" y="267970"/>
                  </a:lnTo>
                  <a:close/>
                </a:path>
              </a:pathLst>
            </a:custGeom>
            <a:solidFill>
              <a:srgbClr val="043962"/>
            </a:solidFill>
          </p:spPr>
        </p:sp>
        <p:sp>
          <p:nvSpPr>
            <p:cNvPr id="19" name="TextBox 19"/>
            <p:cNvSpPr txBox="1"/>
            <p:nvPr/>
          </p:nvSpPr>
          <p:spPr>
            <a:xfrm>
              <a:off x="241300" y="238125"/>
              <a:ext cx="165100" cy="180975"/>
            </a:xfrm>
            <a:prstGeom prst="rect">
              <a:avLst/>
            </a:prstGeom>
          </p:spPr>
          <p:txBody>
            <a:bodyPr lIns="50800" tIns="50800" rIns="50800" bIns="50800" rtlCol="0" anchor="ctr"/>
            <a:lstStyle/>
            <a:p>
              <a:pPr algn="ctr">
                <a:lnSpc>
                  <a:spcPts val="3120"/>
                </a:lnSpc>
              </a:pPr>
              <a:endParaRPr/>
            </a:p>
          </p:txBody>
        </p:sp>
      </p:grpSp>
      <p:grpSp>
        <p:nvGrpSpPr>
          <p:cNvPr id="20" name="Group 20"/>
          <p:cNvGrpSpPr/>
          <p:nvPr/>
        </p:nvGrpSpPr>
        <p:grpSpPr>
          <a:xfrm>
            <a:off x="0" y="8309219"/>
            <a:ext cx="2045867" cy="1977781"/>
            <a:chOff x="0" y="0"/>
            <a:chExt cx="2727823" cy="2637041"/>
          </a:xfrm>
        </p:grpSpPr>
        <p:sp>
          <p:nvSpPr>
            <p:cNvPr id="21" name="Freeform 21"/>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7"/>
              <a:stretch>
                <a:fillRect t="-1721" b="-1721"/>
              </a:stretch>
            </a:blipFill>
          </p:spPr>
        </p:sp>
        <p:sp>
          <p:nvSpPr>
            <p:cNvPr id="22" name="TextBox 22"/>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4</a:t>
              </a:r>
            </a:p>
          </p:txBody>
        </p:sp>
      </p:grpSp>
      <p:pic>
        <p:nvPicPr>
          <p:cNvPr id="33" name="Audio 32">
            <a:hlinkClick r:id="" action="ppaction://media"/>
            <a:extLst>
              <a:ext uri="{FF2B5EF4-FFF2-40B4-BE49-F238E27FC236}">
                <a16:creationId xmlns:a16="http://schemas.microsoft.com/office/drawing/2014/main" id="{2BC5D2EF-948E-8549-EC44-998C95296D9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1290">
        <p:fade/>
      </p:transition>
    </mc:Choice>
    <mc:Fallback xmlns="">
      <p:transition spd="med" advTm="212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TextBox 2"/>
          <p:cNvSpPr txBox="1"/>
          <p:nvPr/>
        </p:nvSpPr>
        <p:spPr>
          <a:xfrm>
            <a:off x="347746" y="114381"/>
            <a:ext cx="15708478" cy="1304925"/>
          </a:xfrm>
          <a:prstGeom prst="rect">
            <a:avLst/>
          </a:prstGeom>
        </p:spPr>
        <p:txBody>
          <a:bodyPr lIns="0" tIns="0" rIns="0" bIns="0" rtlCol="0" anchor="t">
            <a:spAutoFit/>
          </a:bodyPr>
          <a:lstStyle/>
          <a:p>
            <a:pPr algn="l">
              <a:lnSpc>
                <a:spcPts val="10296"/>
              </a:lnSpc>
            </a:pPr>
            <a:r>
              <a:rPr lang="en-US" sz="8580">
                <a:solidFill>
                  <a:srgbClr val="0E243C"/>
                </a:solidFill>
                <a:latin typeface="Oswald"/>
                <a:ea typeface="Oswald"/>
                <a:cs typeface="Oswald"/>
                <a:sym typeface="Oswald"/>
              </a:rPr>
              <a:t>CONTACTING THE BOARD</a:t>
            </a:r>
          </a:p>
        </p:txBody>
      </p:sp>
      <p:sp>
        <p:nvSpPr>
          <p:cNvPr id="3" name="Freeform 3"/>
          <p:cNvSpPr/>
          <p:nvPr/>
        </p:nvSpPr>
        <p:spPr>
          <a:xfrm rot="-5400000" flipV="1">
            <a:off x="11360964" y="3359964"/>
            <a:ext cx="10287000" cy="3567071"/>
          </a:xfrm>
          <a:custGeom>
            <a:avLst/>
            <a:gdLst/>
            <a:ahLst/>
            <a:cxnLst/>
            <a:rect l="l" t="t" r="r" b="b"/>
            <a:pathLst>
              <a:path w="12550907" h="4832099">
                <a:moveTo>
                  <a:pt x="0" y="4832099"/>
                </a:moveTo>
                <a:lnTo>
                  <a:pt x="12550907" y="4832099"/>
                </a:lnTo>
                <a:lnTo>
                  <a:pt x="12550907" y="0"/>
                </a:lnTo>
                <a:lnTo>
                  <a:pt x="0" y="0"/>
                </a:lnTo>
                <a:lnTo>
                  <a:pt x="0" y="4832099"/>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347746" y="1922492"/>
            <a:ext cx="11113725" cy="1650740"/>
            <a:chOff x="0" y="-19050"/>
            <a:chExt cx="14818301" cy="2200986"/>
          </a:xfrm>
        </p:grpSpPr>
        <p:sp>
          <p:nvSpPr>
            <p:cNvPr id="5" name="Freeform 5"/>
            <p:cNvSpPr/>
            <p:nvPr/>
          </p:nvSpPr>
          <p:spPr>
            <a:xfrm>
              <a:off x="0" y="68315"/>
              <a:ext cx="1575191" cy="1575191"/>
            </a:xfrm>
            <a:custGeom>
              <a:avLst/>
              <a:gdLst/>
              <a:ahLst/>
              <a:cxnLst/>
              <a:rect l="l" t="t" r="r" b="b"/>
              <a:pathLst>
                <a:path w="1575191" h="1575191">
                  <a:moveTo>
                    <a:pt x="0" y="0"/>
                  </a:moveTo>
                  <a:lnTo>
                    <a:pt x="1575191" y="0"/>
                  </a:lnTo>
                  <a:lnTo>
                    <a:pt x="1575191" y="1575191"/>
                  </a:lnTo>
                  <a:lnTo>
                    <a:pt x="0" y="15751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2401130" y="-19050"/>
              <a:ext cx="9790169" cy="874960"/>
            </a:xfrm>
            <a:prstGeom prst="rect">
              <a:avLst/>
            </a:prstGeom>
          </p:spPr>
          <p:txBody>
            <a:bodyPr lIns="0" tIns="0" rIns="0" bIns="0" rtlCol="0" anchor="t">
              <a:spAutoFit/>
            </a:bodyPr>
            <a:lstStyle/>
            <a:p>
              <a:pPr algn="l">
                <a:lnSpc>
                  <a:spcPts val="5107"/>
                </a:lnSpc>
              </a:pPr>
              <a:r>
                <a:rPr lang="en-US" sz="4256" b="1">
                  <a:solidFill>
                    <a:srgbClr val="0E243C"/>
                  </a:solidFill>
                  <a:latin typeface="Inter Bold"/>
                  <a:ea typeface="Inter Bold"/>
                  <a:cs typeface="Inter Bold"/>
                  <a:sym typeface="Inter Bold"/>
                </a:rPr>
                <a:t>By Email:</a:t>
              </a:r>
            </a:p>
          </p:txBody>
        </p:sp>
        <p:sp>
          <p:nvSpPr>
            <p:cNvPr id="7" name="TextBox 7"/>
            <p:cNvSpPr txBox="1"/>
            <p:nvPr/>
          </p:nvSpPr>
          <p:spPr>
            <a:xfrm>
              <a:off x="2401129" y="1532185"/>
              <a:ext cx="12417172" cy="649751"/>
            </a:xfrm>
            <a:prstGeom prst="rect">
              <a:avLst/>
            </a:prstGeom>
          </p:spPr>
          <p:txBody>
            <a:bodyPr lIns="0" tIns="0" rIns="0" bIns="0" rtlCol="0" anchor="t">
              <a:spAutoFit/>
            </a:bodyPr>
            <a:lstStyle/>
            <a:p>
              <a:pPr algn="l">
                <a:lnSpc>
                  <a:spcPts val="3830"/>
                </a:lnSpc>
              </a:pPr>
              <a:r>
                <a:rPr lang="en-US" sz="3192" dirty="0">
                  <a:solidFill>
                    <a:srgbClr val="0E243C"/>
                  </a:solidFill>
                  <a:latin typeface="Inter"/>
                  <a:ea typeface="Inter"/>
                  <a:cs typeface="Inter"/>
                  <a:sym typeface="Inter"/>
                  <a:hlinkClick r:id="rId9"/>
                </a:rPr>
                <a:t>customerservice@nscb.state.nv.us</a:t>
              </a:r>
              <a:endParaRPr lang="en-US" sz="3192" dirty="0">
                <a:solidFill>
                  <a:srgbClr val="0E243C"/>
                </a:solidFill>
                <a:latin typeface="Inter"/>
                <a:ea typeface="Inter"/>
                <a:cs typeface="Inter"/>
                <a:sym typeface="Inter"/>
              </a:endParaRPr>
            </a:p>
          </p:txBody>
        </p:sp>
      </p:grpSp>
      <p:grpSp>
        <p:nvGrpSpPr>
          <p:cNvPr id="8" name="Group 8"/>
          <p:cNvGrpSpPr/>
          <p:nvPr/>
        </p:nvGrpSpPr>
        <p:grpSpPr>
          <a:xfrm>
            <a:off x="347746" y="4395708"/>
            <a:ext cx="11450838" cy="1232629"/>
            <a:chOff x="0" y="0"/>
            <a:chExt cx="15267783" cy="1643506"/>
          </a:xfrm>
        </p:grpSpPr>
        <p:sp>
          <p:nvSpPr>
            <p:cNvPr id="9" name="Freeform 9"/>
            <p:cNvSpPr/>
            <p:nvPr/>
          </p:nvSpPr>
          <p:spPr>
            <a:xfrm>
              <a:off x="0" y="68315"/>
              <a:ext cx="1575191" cy="1575191"/>
            </a:xfrm>
            <a:custGeom>
              <a:avLst/>
              <a:gdLst/>
              <a:ahLst/>
              <a:cxnLst/>
              <a:rect l="l" t="t" r="r" b="b"/>
              <a:pathLst>
                <a:path w="1575191" h="1575191">
                  <a:moveTo>
                    <a:pt x="0" y="0"/>
                  </a:moveTo>
                  <a:lnTo>
                    <a:pt x="1575191" y="0"/>
                  </a:lnTo>
                  <a:lnTo>
                    <a:pt x="1575191" y="1575191"/>
                  </a:lnTo>
                  <a:lnTo>
                    <a:pt x="0" y="15751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2401130" y="-19050"/>
              <a:ext cx="12866654" cy="874960"/>
            </a:xfrm>
            <a:prstGeom prst="rect">
              <a:avLst/>
            </a:prstGeom>
          </p:spPr>
          <p:txBody>
            <a:bodyPr lIns="0" tIns="0" rIns="0" bIns="0" rtlCol="0" anchor="t">
              <a:spAutoFit/>
            </a:bodyPr>
            <a:lstStyle/>
            <a:p>
              <a:pPr algn="l">
                <a:lnSpc>
                  <a:spcPts val="5107"/>
                </a:lnSpc>
              </a:pPr>
              <a:r>
                <a:rPr lang="en-US" sz="4256" b="1">
                  <a:solidFill>
                    <a:srgbClr val="0E243C"/>
                  </a:solidFill>
                  <a:latin typeface="Inter Bold"/>
                  <a:ea typeface="Inter Bold"/>
                  <a:cs typeface="Inter Bold"/>
                  <a:sym typeface="Inter Bold"/>
                </a:rPr>
                <a:t>By Phone, Mail or Personal Delivery:</a:t>
              </a:r>
            </a:p>
          </p:txBody>
        </p:sp>
      </p:grpSp>
      <p:grpSp>
        <p:nvGrpSpPr>
          <p:cNvPr id="11" name="Group 11"/>
          <p:cNvGrpSpPr/>
          <p:nvPr/>
        </p:nvGrpSpPr>
        <p:grpSpPr>
          <a:xfrm>
            <a:off x="2107216" y="5628337"/>
            <a:ext cx="14768009" cy="1943100"/>
            <a:chOff x="0" y="0"/>
            <a:chExt cx="19690679" cy="2590800"/>
          </a:xfrm>
        </p:grpSpPr>
        <p:sp>
          <p:nvSpPr>
            <p:cNvPr id="12" name="TextBox 12"/>
            <p:cNvSpPr txBox="1"/>
            <p:nvPr/>
          </p:nvSpPr>
          <p:spPr>
            <a:xfrm>
              <a:off x="0" y="-9525"/>
              <a:ext cx="9611024" cy="2600325"/>
            </a:xfrm>
            <a:prstGeom prst="rect">
              <a:avLst/>
            </a:prstGeom>
          </p:spPr>
          <p:txBody>
            <a:bodyPr lIns="0" tIns="0" rIns="0" bIns="0" rtlCol="0" anchor="t">
              <a:spAutoFit/>
            </a:bodyPr>
            <a:lstStyle/>
            <a:p>
              <a:pPr algn="l">
                <a:lnSpc>
                  <a:spcPts val="3830"/>
                </a:lnSpc>
              </a:pPr>
              <a:r>
                <a:rPr lang="en-US" sz="3192" b="1" u="sng">
                  <a:solidFill>
                    <a:srgbClr val="0E243C"/>
                  </a:solidFill>
                  <a:latin typeface="Inter Bold"/>
                  <a:ea typeface="Inter Bold"/>
                  <a:cs typeface="Inter Bold"/>
                  <a:sym typeface="Inter Bold"/>
                </a:rPr>
                <a:t>SOUTHERN NEVADA</a:t>
              </a:r>
            </a:p>
            <a:p>
              <a:pPr algn="l">
                <a:lnSpc>
                  <a:spcPts val="3830"/>
                </a:lnSpc>
              </a:pPr>
              <a:r>
                <a:rPr lang="en-US" sz="3192">
                  <a:solidFill>
                    <a:srgbClr val="0E243C"/>
                  </a:solidFill>
                  <a:latin typeface="Inter"/>
                  <a:ea typeface="Inter"/>
                  <a:cs typeface="Inter"/>
                  <a:sym typeface="Inter"/>
                </a:rPr>
                <a:t>8400 West Sunset Road, Suite 150</a:t>
              </a:r>
            </a:p>
            <a:p>
              <a:pPr algn="l">
                <a:lnSpc>
                  <a:spcPts val="3830"/>
                </a:lnSpc>
              </a:pPr>
              <a:r>
                <a:rPr lang="en-US" sz="3192">
                  <a:solidFill>
                    <a:srgbClr val="0E243C"/>
                  </a:solidFill>
                  <a:latin typeface="Inter"/>
                  <a:ea typeface="Inter"/>
                  <a:cs typeface="Inter"/>
                  <a:sym typeface="Inter"/>
                </a:rPr>
                <a:t>Las Vegas, Nevada 89113</a:t>
              </a:r>
            </a:p>
            <a:p>
              <a:pPr algn="l">
                <a:lnSpc>
                  <a:spcPts val="3830"/>
                </a:lnSpc>
              </a:pPr>
              <a:r>
                <a:rPr lang="en-US" sz="3192">
                  <a:solidFill>
                    <a:srgbClr val="0E243C"/>
                  </a:solidFill>
                  <a:latin typeface="Inter"/>
                  <a:ea typeface="Inter"/>
                  <a:cs typeface="Inter"/>
                  <a:sym typeface="Inter"/>
                </a:rPr>
                <a:t>(702) 486-1100</a:t>
              </a:r>
            </a:p>
          </p:txBody>
        </p:sp>
        <p:sp>
          <p:nvSpPr>
            <p:cNvPr id="13" name="TextBox 13"/>
            <p:cNvSpPr txBox="1"/>
            <p:nvPr/>
          </p:nvSpPr>
          <p:spPr>
            <a:xfrm>
              <a:off x="10079656" y="-9525"/>
              <a:ext cx="9611024" cy="2600325"/>
            </a:xfrm>
            <a:prstGeom prst="rect">
              <a:avLst/>
            </a:prstGeom>
          </p:spPr>
          <p:txBody>
            <a:bodyPr lIns="0" tIns="0" rIns="0" bIns="0" rtlCol="0" anchor="t">
              <a:spAutoFit/>
            </a:bodyPr>
            <a:lstStyle/>
            <a:p>
              <a:pPr algn="l">
                <a:lnSpc>
                  <a:spcPts val="3830"/>
                </a:lnSpc>
              </a:pPr>
              <a:r>
                <a:rPr lang="en-US" sz="3192" b="1" u="sng">
                  <a:solidFill>
                    <a:srgbClr val="0E243C"/>
                  </a:solidFill>
                  <a:latin typeface="Inter Bold"/>
                  <a:ea typeface="Inter Bold"/>
                  <a:cs typeface="Inter Bold"/>
                  <a:sym typeface="Inter Bold"/>
                </a:rPr>
                <a:t>NORTHERN NEVADA</a:t>
              </a:r>
            </a:p>
            <a:p>
              <a:pPr algn="l">
                <a:lnSpc>
                  <a:spcPts val="3830"/>
                </a:lnSpc>
              </a:pPr>
              <a:r>
                <a:rPr lang="en-US" sz="3192">
                  <a:solidFill>
                    <a:srgbClr val="0E243C"/>
                  </a:solidFill>
                  <a:latin typeface="Inter"/>
                  <a:ea typeface="Inter"/>
                  <a:cs typeface="Inter"/>
                  <a:sym typeface="Inter"/>
                </a:rPr>
                <a:t>5390 Kietzke Lane, Suite 102</a:t>
              </a:r>
            </a:p>
            <a:p>
              <a:pPr algn="l">
                <a:lnSpc>
                  <a:spcPts val="3830"/>
                </a:lnSpc>
              </a:pPr>
              <a:r>
                <a:rPr lang="en-US" sz="3192">
                  <a:solidFill>
                    <a:srgbClr val="0E243C"/>
                  </a:solidFill>
                  <a:latin typeface="Inter"/>
                  <a:ea typeface="Inter"/>
                  <a:cs typeface="Inter"/>
                  <a:sym typeface="Inter"/>
                </a:rPr>
                <a:t>Reno, Nevada 89511</a:t>
              </a:r>
            </a:p>
            <a:p>
              <a:pPr algn="l">
                <a:lnSpc>
                  <a:spcPts val="3830"/>
                </a:lnSpc>
              </a:pPr>
              <a:r>
                <a:rPr lang="en-US" sz="3192">
                  <a:solidFill>
                    <a:srgbClr val="0E243C"/>
                  </a:solidFill>
                  <a:latin typeface="Inter"/>
                  <a:ea typeface="Inter"/>
                  <a:cs typeface="Inter"/>
                  <a:sym typeface="Inter"/>
                </a:rPr>
                <a:t>(775) 688-1141</a:t>
              </a:r>
            </a:p>
          </p:txBody>
        </p:sp>
      </p:grpSp>
      <p:grpSp>
        <p:nvGrpSpPr>
          <p:cNvPr id="14" name="Group 14"/>
          <p:cNvGrpSpPr/>
          <p:nvPr/>
        </p:nvGrpSpPr>
        <p:grpSpPr>
          <a:xfrm>
            <a:off x="0" y="8309219"/>
            <a:ext cx="2045867" cy="1977781"/>
            <a:chOff x="0" y="0"/>
            <a:chExt cx="2727823" cy="2637041"/>
          </a:xfrm>
        </p:grpSpPr>
        <p:sp>
          <p:nvSpPr>
            <p:cNvPr id="15" name="Freeform 15"/>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0"/>
              <a:stretch>
                <a:fillRect t="-1721" b="-1721"/>
              </a:stretch>
            </a:blipFill>
          </p:spPr>
        </p:sp>
        <p:sp>
          <p:nvSpPr>
            <p:cNvPr id="16" name="TextBox 16"/>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5</a:t>
              </a:r>
            </a:p>
          </p:txBody>
        </p:sp>
      </p:grpSp>
      <p:pic>
        <p:nvPicPr>
          <p:cNvPr id="23" name="Audio 22">
            <a:hlinkClick r:id="" action="ppaction://media"/>
            <a:extLst>
              <a:ext uri="{FF2B5EF4-FFF2-40B4-BE49-F238E27FC236}">
                <a16:creationId xmlns:a16="http://schemas.microsoft.com/office/drawing/2014/main" id="{94947D03-45AD-A3F4-0450-29F7D2A314DE}"/>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9780">
        <p:fade/>
      </p:transition>
    </mc:Choice>
    <mc:Fallback xmlns="">
      <p:transition spd="med" advTm="9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grpSp>
        <p:nvGrpSpPr>
          <p:cNvPr id="2" name="Group 2"/>
          <p:cNvGrpSpPr/>
          <p:nvPr/>
        </p:nvGrpSpPr>
        <p:grpSpPr>
          <a:xfrm>
            <a:off x="12725400" y="-24848"/>
            <a:ext cx="13301610" cy="10311848"/>
            <a:chOff x="1" y="-34505"/>
            <a:chExt cx="11265451" cy="15927721"/>
          </a:xfrm>
        </p:grpSpPr>
        <p:sp>
          <p:nvSpPr>
            <p:cNvPr id="3" name="Freeform 3"/>
            <p:cNvSpPr/>
            <p:nvPr/>
          </p:nvSpPr>
          <p:spPr>
            <a:xfrm rot="-5400000" flipH="1" flipV="1">
              <a:off x="-5542759" y="5542759"/>
              <a:ext cx="15893217" cy="4807698"/>
            </a:xfrm>
            <a:custGeom>
              <a:avLst/>
              <a:gdLst/>
              <a:ahLst/>
              <a:cxnLst/>
              <a:rect l="l" t="t" r="r" b="b"/>
              <a:pathLst>
                <a:path w="15893217" h="4807698">
                  <a:moveTo>
                    <a:pt x="15893216" y="4807698"/>
                  </a:moveTo>
                  <a:lnTo>
                    <a:pt x="0" y="4807698"/>
                  </a:lnTo>
                  <a:lnTo>
                    <a:pt x="0" y="0"/>
                  </a:lnTo>
                  <a:lnTo>
                    <a:pt x="15893216" y="0"/>
                  </a:lnTo>
                  <a:lnTo>
                    <a:pt x="15893216" y="4807698"/>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4352573" y="-34505"/>
              <a:ext cx="6912879" cy="14672781"/>
            </a:xfrm>
            <a:prstGeom prst="rect">
              <a:avLst/>
            </a:prstGeom>
          </p:spPr>
          <p:txBody>
            <a:bodyPr lIns="71438" tIns="71438" rIns="71438" bIns="71438" rtlCol="0" anchor="ctr"/>
            <a:lstStyle/>
            <a:p>
              <a:pPr algn="ctr">
                <a:lnSpc>
                  <a:spcPts val="3543"/>
                </a:lnSpc>
              </a:pPr>
              <a:endParaRPr/>
            </a:p>
          </p:txBody>
        </p:sp>
      </p:grpSp>
      <p:sp>
        <p:nvSpPr>
          <p:cNvPr id="7" name="TextBox 7"/>
          <p:cNvSpPr txBox="1"/>
          <p:nvPr/>
        </p:nvSpPr>
        <p:spPr>
          <a:xfrm>
            <a:off x="13984836" y="191759"/>
            <a:ext cx="7231062" cy="2609850"/>
          </a:xfrm>
          <a:prstGeom prst="rect">
            <a:avLst/>
          </a:prstGeom>
        </p:spPr>
        <p:txBody>
          <a:bodyPr lIns="0" tIns="0" rIns="0" bIns="0" rtlCol="0" anchor="t">
            <a:spAutoFit/>
          </a:bodyPr>
          <a:lstStyle/>
          <a:p>
            <a:pPr algn="l">
              <a:lnSpc>
                <a:spcPts val="10296"/>
              </a:lnSpc>
            </a:pPr>
            <a:r>
              <a:rPr lang="en-US" sz="8580" dirty="0">
                <a:solidFill>
                  <a:srgbClr val="FFFAEC"/>
                </a:solidFill>
                <a:latin typeface="Oswald"/>
                <a:ea typeface="Oswald"/>
                <a:cs typeface="Oswald"/>
                <a:sym typeface="Oswald"/>
              </a:rPr>
              <a:t>FORMS &amp;</a:t>
            </a:r>
          </a:p>
          <a:p>
            <a:pPr algn="l">
              <a:lnSpc>
                <a:spcPts val="10296"/>
              </a:lnSpc>
            </a:pPr>
            <a:r>
              <a:rPr lang="en-US" sz="8580" dirty="0">
                <a:solidFill>
                  <a:srgbClr val="FFFAEC"/>
                </a:solidFill>
                <a:latin typeface="Oswald"/>
                <a:ea typeface="Oswald"/>
                <a:cs typeface="Oswald"/>
                <a:sym typeface="Oswald"/>
              </a:rPr>
              <a:t>LOCATION</a:t>
            </a:r>
          </a:p>
        </p:txBody>
      </p:sp>
      <p:grpSp>
        <p:nvGrpSpPr>
          <p:cNvPr id="8" name="Group 8"/>
          <p:cNvGrpSpPr/>
          <p:nvPr/>
        </p:nvGrpSpPr>
        <p:grpSpPr>
          <a:xfrm>
            <a:off x="1932103" y="44504"/>
            <a:ext cx="11562356" cy="9677927"/>
            <a:chOff x="0" y="0"/>
            <a:chExt cx="15416475" cy="12903901"/>
          </a:xfrm>
        </p:grpSpPr>
        <p:sp>
          <p:nvSpPr>
            <p:cNvPr id="9" name="Freeform 9"/>
            <p:cNvSpPr/>
            <p:nvPr/>
          </p:nvSpPr>
          <p:spPr>
            <a:xfrm rot="-5400000">
              <a:off x="-152671" y="293956"/>
              <a:ext cx="1936240" cy="1348327"/>
            </a:xfrm>
            <a:custGeom>
              <a:avLst/>
              <a:gdLst/>
              <a:ahLst/>
              <a:cxnLst/>
              <a:rect l="l" t="t" r="r" b="b"/>
              <a:pathLst>
                <a:path w="1936240" h="1348327">
                  <a:moveTo>
                    <a:pt x="0" y="0"/>
                  </a:moveTo>
                  <a:lnTo>
                    <a:pt x="1936240" y="0"/>
                  </a:lnTo>
                  <a:lnTo>
                    <a:pt x="1936240" y="1348327"/>
                  </a:lnTo>
                  <a:lnTo>
                    <a:pt x="0" y="1348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2045156" y="289464"/>
              <a:ext cx="4268628" cy="482600"/>
            </a:xfrm>
            <a:prstGeom prst="rect">
              <a:avLst/>
            </a:prstGeom>
          </p:spPr>
          <p:txBody>
            <a:bodyPr lIns="0" tIns="0" rIns="0" bIns="0" rtlCol="0" anchor="t">
              <a:spAutoFit/>
            </a:bodyPr>
            <a:lstStyle/>
            <a:p>
              <a:pPr algn="l">
                <a:lnSpc>
                  <a:spcPts val="2879"/>
                </a:lnSpc>
              </a:pPr>
              <a:r>
                <a:rPr lang="en-US" sz="2400" b="1">
                  <a:solidFill>
                    <a:srgbClr val="0E243C"/>
                  </a:solidFill>
                  <a:latin typeface="Inter Bold"/>
                  <a:ea typeface="Inter Bold"/>
                  <a:cs typeface="Inter Bold"/>
                  <a:sym typeface="Inter Bold"/>
                </a:rPr>
                <a:t>NSCB Website</a:t>
              </a:r>
            </a:p>
          </p:txBody>
        </p:sp>
        <p:sp>
          <p:nvSpPr>
            <p:cNvPr id="11" name="TextBox 11"/>
            <p:cNvSpPr txBox="1"/>
            <p:nvPr/>
          </p:nvSpPr>
          <p:spPr>
            <a:xfrm>
              <a:off x="2045156" y="958595"/>
              <a:ext cx="10975782" cy="428625"/>
            </a:xfrm>
            <a:prstGeom prst="rect">
              <a:avLst/>
            </a:prstGeom>
          </p:spPr>
          <p:txBody>
            <a:bodyPr lIns="0" tIns="0" rIns="0" bIns="0" rtlCol="0" anchor="t">
              <a:spAutoFit/>
            </a:bodyPr>
            <a:lstStyle/>
            <a:p>
              <a:pPr algn="l">
                <a:lnSpc>
                  <a:spcPts val="2520"/>
                </a:lnSpc>
              </a:pPr>
              <a:r>
                <a:rPr lang="en-US" sz="2100" u="sng" dirty="0">
                  <a:solidFill>
                    <a:srgbClr val="004AAD"/>
                  </a:solidFill>
                  <a:latin typeface="Inter"/>
                  <a:ea typeface="Inter"/>
                  <a:cs typeface="Inter"/>
                  <a:sym typeface="Inter"/>
                  <a:hlinkClick r:id="rId9"/>
                </a:rPr>
                <a:t>www.nscb.nv.gov</a:t>
              </a:r>
              <a:endParaRPr lang="en-US" sz="2100" u="sng" dirty="0">
                <a:solidFill>
                  <a:srgbClr val="004AAD"/>
                </a:solidFill>
                <a:latin typeface="Inter"/>
                <a:ea typeface="Inter"/>
                <a:cs typeface="Inter"/>
                <a:sym typeface="Inter"/>
              </a:endParaRPr>
            </a:p>
          </p:txBody>
        </p:sp>
        <p:sp>
          <p:nvSpPr>
            <p:cNvPr id="12" name="Freeform 12"/>
            <p:cNvSpPr/>
            <p:nvPr/>
          </p:nvSpPr>
          <p:spPr>
            <a:xfrm rot="-5400000">
              <a:off x="-293956" y="2398039"/>
              <a:ext cx="1936240" cy="1348327"/>
            </a:xfrm>
            <a:custGeom>
              <a:avLst/>
              <a:gdLst/>
              <a:ahLst/>
              <a:cxnLst/>
              <a:rect l="l" t="t" r="r" b="b"/>
              <a:pathLst>
                <a:path w="1936240" h="1348327">
                  <a:moveTo>
                    <a:pt x="0" y="0"/>
                  </a:moveTo>
                  <a:lnTo>
                    <a:pt x="1936239" y="0"/>
                  </a:lnTo>
                  <a:lnTo>
                    <a:pt x="1936239" y="1348327"/>
                  </a:lnTo>
                  <a:lnTo>
                    <a:pt x="0" y="1348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1903870" y="2393546"/>
              <a:ext cx="6120469" cy="482600"/>
            </a:xfrm>
            <a:prstGeom prst="rect">
              <a:avLst/>
            </a:prstGeom>
          </p:spPr>
          <p:txBody>
            <a:bodyPr lIns="0" tIns="0" rIns="0" bIns="0" rtlCol="0" anchor="t">
              <a:spAutoFit/>
            </a:bodyPr>
            <a:lstStyle/>
            <a:p>
              <a:pPr algn="l">
                <a:lnSpc>
                  <a:spcPts val="2879"/>
                </a:lnSpc>
              </a:pPr>
              <a:r>
                <a:rPr lang="en-US" sz="2400" b="1">
                  <a:solidFill>
                    <a:srgbClr val="0E243C"/>
                  </a:solidFill>
                  <a:latin typeface="Inter Bold"/>
                  <a:ea typeface="Inter Bold"/>
                  <a:cs typeface="Inter Bold"/>
                  <a:sym typeface="Inter Bold"/>
                </a:rPr>
                <a:t>Quick Link</a:t>
              </a:r>
            </a:p>
          </p:txBody>
        </p:sp>
        <p:sp>
          <p:nvSpPr>
            <p:cNvPr id="14" name="TextBox 14"/>
            <p:cNvSpPr txBox="1"/>
            <p:nvPr/>
          </p:nvSpPr>
          <p:spPr>
            <a:xfrm>
              <a:off x="1903869" y="3043628"/>
              <a:ext cx="10975782" cy="430632"/>
            </a:xfrm>
            <a:prstGeom prst="rect">
              <a:avLst/>
            </a:prstGeom>
          </p:spPr>
          <p:txBody>
            <a:bodyPr lIns="0" tIns="0" rIns="0" bIns="0" rtlCol="0" anchor="t">
              <a:spAutoFit/>
            </a:bodyPr>
            <a:lstStyle/>
            <a:p>
              <a:pPr algn="just">
                <a:lnSpc>
                  <a:spcPts val="2730"/>
                </a:lnSpc>
              </a:pPr>
              <a:r>
                <a:rPr lang="en-US" sz="2100" u="sng" dirty="0">
                  <a:solidFill>
                    <a:srgbClr val="004AAD"/>
                  </a:solidFill>
                  <a:latin typeface="Inter"/>
                  <a:ea typeface="Inter"/>
                  <a:cs typeface="Inter"/>
                  <a:sym typeface="Inter"/>
                  <a:hlinkClick r:id="rId10"/>
                </a:rPr>
                <a:t>Forms and Applications</a:t>
              </a:r>
              <a:endParaRPr lang="en-US" sz="2100" u="sng" dirty="0">
                <a:solidFill>
                  <a:srgbClr val="004AAD"/>
                </a:solidFill>
                <a:latin typeface="Inter"/>
                <a:ea typeface="Inter"/>
                <a:cs typeface="Inter"/>
                <a:sym typeface="Inter"/>
              </a:endParaRPr>
            </a:p>
          </p:txBody>
        </p:sp>
        <p:sp>
          <p:nvSpPr>
            <p:cNvPr id="15" name="Freeform 15"/>
            <p:cNvSpPr/>
            <p:nvPr/>
          </p:nvSpPr>
          <p:spPr>
            <a:xfrm rot="-5400000">
              <a:off x="-293956" y="4499379"/>
              <a:ext cx="1936240" cy="1348327"/>
            </a:xfrm>
            <a:custGeom>
              <a:avLst/>
              <a:gdLst/>
              <a:ahLst/>
              <a:cxnLst/>
              <a:rect l="l" t="t" r="r" b="b"/>
              <a:pathLst>
                <a:path w="1936240" h="1348327">
                  <a:moveTo>
                    <a:pt x="0" y="0"/>
                  </a:moveTo>
                  <a:lnTo>
                    <a:pt x="1936239" y="0"/>
                  </a:lnTo>
                  <a:lnTo>
                    <a:pt x="1936239" y="1348327"/>
                  </a:lnTo>
                  <a:lnTo>
                    <a:pt x="0" y="1348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TextBox 16"/>
            <p:cNvSpPr txBox="1"/>
            <p:nvPr/>
          </p:nvSpPr>
          <p:spPr>
            <a:xfrm>
              <a:off x="1903870" y="4494886"/>
              <a:ext cx="10223335" cy="482600"/>
            </a:xfrm>
            <a:prstGeom prst="rect">
              <a:avLst/>
            </a:prstGeom>
          </p:spPr>
          <p:txBody>
            <a:bodyPr lIns="0" tIns="0" rIns="0" bIns="0" rtlCol="0" anchor="t">
              <a:spAutoFit/>
            </a:bodyPr>
            <a:lstStyle/>
            <a:p>
              <a:pPr algn="l">
                <a:lnSpc>
                  <a:spcPts val="2879"/>
                </a:lnSpc>
              </a:pPr>
              <a:r>
                <a:rPr lang="en-US" sz="2400" b="1">
                  <a:solidFill>
                    <a:srgbClr val="0E243C"/>
                  </a:solidFill>
                  <a:latin typeface="Inter Bold"/>
                  <a:ea typeface="Inter Bold"/>
                  <a:cs typeface="Inter Bold"/>
                  <a:sym typeface="Inter Bold"/>
                </a:rPr>
                <a:t>New Contractor License Application</a:t>
              </a:r>
            </a:p>
          </p:txBody>
        </p:sp>
        <p:sp>
          <p:nvSpPr>
            <p:cNvPr id="17" name="TextBox 17"/>
            <p:cNvSpPr txBox="1"/>
            <p:nvPr/>
          </p:nvSpPr>
          <p:spPr>
            <a:xfrm>
              <a:off x="1903869" y="5351086"/>
              <a:ext cx="10975782" cy="892296"/>
            </a:xfrm>
            <a:prstGeom prst="rect">
              <a:avLst/>
            </a:prstGeom>
          </p:spPr>
          <p:txBody>
            <a:bodyPr lIns="0" tIns="0" rIns="0" bIns="0" rtlCol="0" anchor="t">
              <a:spAutoFit/>
            </a:bodyPr>
            <a:lstStyle/>
            <a:p>
              <a:pPr algn="just">
                <a:lnSpc>
                  <a:spcPts val="2730"/>
                </a:lnSpc>
              </a:pPr>
              <a:r>
                <a:rPr lang="en-US" sz="2100" u="sng" dirty="0">
                  <a:solidFill>
                    <a:srgbClr val="004AAD"/>
                  </a:solidFill>
                  <a:latin typeface="Inter"/>
                  <a:ea typeface="Inter"/>
                  <a:cs typeface="Inter"/>
                  <a:sym typeface="Inter"/>
                  <a:hlinkClick r:id="rId11"/>
                </a:rPr>
                <a:t>Contractors License Application</a:t>
              </a:r>
              <a:r>
                <a:rPr lang="en-US" sz="2100" dirty="0">
                  <a:solidFill>
                    <a:srgbClr val="004AAD"/>
                  </a:solidFill>
                  <a:latin typeface="Inter"/>
                  <a:ea typeface="Inter"/>
                  <a:cs typeface="Inter"/>
                  <a:sym typeface="Inter"/>
                </a:rPr>
                <a:t> </a:t>
              </a:r>
              <a:r>
                <a:rPr lang="en-US" sz="2100" u="sng" dirty="0">
                  <a:solidFill>
                    <a:srgbClr val="004AAD"/>
                  </a:solidFill>
                  <a:latin typeface="Inter"/>
                  <a:ea typeface="Inter"/>
                  <a:cs typeface="Inter"/>
                  <a:sym typeface="Inter"/>
                </a:rPr>
                <a:t>(.pdf)</a:t>
              </a:r>
            </a:p>
            <a:p>
              <a:pPr algn="just">
                <a:lnSpc>
                  <a:spcPts val="2730"/>
                </a:lnSpc>
              </a:pPr>
              <a:r>
                <a:rPr lang="en-US" sz="2100" u="sng" dirty="0">
                  <a:solidFill>
                    <a:srgbClr val="004AAD"/>
                  </a:solidFill>
                  <a:latin typeface="Inter"/>
                  <a:ea typeface="Inter"/>
                  <a:cs typeface="Inter"/>
                  <a:sym typeface="Inter"/>
                  <a:hlinkClick r:id="rId12"/>
                </a:rPr>
                <a:t>Contractors License Application</a:t>
              </a:r>
              <a:r>
                <a:rPr lang="en-US" sz="2100" dirty="0">
                  <a:solidFill>
                    <a:srgbClr val="004AAD"/>
                  </a:solidFill>
                  <a:latin typeface="Inter"/>
                  <a:ea typeface="Inter"/>
                  <a:cs typeface="Inter"/>
                  <a:sym typeface="Inter"/>
                </a:rPr>
                <a:t> </a:t>
              </a:r>
              <a:r>
                <a:rPr lang="en-US" sz="2100" u="sng" dirty="0">
                  <a:solidFill>
                    <a:srgbClr val="004AAD"/>
                  </a:solidFill>
                  <a:latin typeface="Inter"/>
                  <a:ea typeface="Inter"/>
                  <a:cs typeface="Inter"/>
                  <a:sym typeface="Inter"/>
                </a:rPr>
                <a:t>(online forms)</a:t>
              </a:r>
            </a:p>
          </p:txBody>
        </p:sp>
        <p:sp>
          <p:nvSpPr>
            <p:cNvPr id="18" name="Freeform 18"/>
            <p:cNvSpPr/>
            <p:nvPr/>
          </p:nvSpPr>
          <p:spPr>
            <a:xfrm rot="-5400000">
              <a:off x="-293956" y="7029978"/>
              <a:ext cx="1936240" cy="1348327"/>
            </a:xfrm>
            <a:custGeom>
              <a:avLst/>
              <a:gdLst/>
              <a:ahLst/>
              <a:cxnLst/>
              <a:rect l="l" t="t" r="r" b="b"/>
              <a:pathLst>
                <a:path w="1936240" h="1348327">
                  <a:moveTo>
                    <a:pt x="0" y="0"/>
                  </a:moveTo>
                  <a:lnTo>
                    <a:pt x="1936239" y="0"/>
                  </a:lnTo>
                  <a:lnTo>
                    <a:pt x="1936239" y="1348327"/>
                  </a:lnTo>
                  <a:lnTo>
                    <a:pt x="0" y="1348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TextBox 19"/>
            <p:cNvSpPr txBox="1"/>
            <p:nvPr/>
          </p:nvSpPr>
          <p:spPr>
            <a:xfrm>
              <a:off x="1903870" y="7025486"/>
              <a:ext cx="10223335" cy="482600"/>
            </a:xfrm>
            <a:prstGeom prst="rect">
              <a:avLst/>
            </a:prstGeom>
          </p:spPr>
          <p:txBody>
            <a:bodyPr lIns="0" tIns="0" rIns="0" bIns="0" rtlCol="0" anchor="t">
              <a:spAutoFit/>
            </a:bodyPr>
            <a:lstStyle/>
            <a:p>
              <a:pPr algn="l">
                <a:lnSpc>
                  <a:spcPts val="2879"/>
                </a:lnSpc>
              </a:pPr>
              <a:r>
                <a:rPr lang="en-US" sz="2400" b="1">
                  <a:solidFill>
                    <a:srgbClr val="0E243C"/>
                  </a:solidFill>
                  <a:latin typeface="Inter Bold"/>
                  <a:ea typeface="Inter Bold"/>
                  <a:cs typeface="Inter Bold"/>
                  <a:sym typeface="Inter Bold"/>
                </a:rPr>
                <a:t>Contractor License Change Forms</a:t>
              </a:r>
            </a:p>
          </p:txBody>
        </p:sp>
        <p:sp>
          <p:nvSpPr>
            <p:cNvPr id="20" name="TextBox 20"/>
            <p:cNvSpPr txBox="1"/>
            <p:nvPr/>
          </p:nvSpPr>
          <p:spPr>
            <a:xfrm>
              <a:off x="1903869" y="7881687"/>
              <a:ext cx="13512606" cy="5022214"/>
            </a:xfrm>
            <a:prstGeom prst="rect">
              <a:avLst/>
            </a:prstGeom>
          </p:spPr>
          <p:txBody>
            <a:bodyPr lIns="0" tIns="0" rIns="0" bIns="0" rtlCol="0" anchor="t">
              <a:spAutoFit/>
            </a:bodyPr>
            <a:lstStyle/>
            <a:p>
              <a:pPr algn="just">
                <a:lnSpc>
                  <a:spcPts val="2730"/>
                </a:lnSpc>
              </a:pPr>
              <a:r>
                <a:rPr lang="en-US" sz="2100" u="sng" dirty="0">
                  <a:solidFill>
                    <a:srgbClr val="004AAD"/>
                  </a:solidFill>
                  <a:latin typeface="Inter"/>
                  <a:ea typeface="Inter"/>
                  <a:cs typeface="Inter"/>
                  <a:sym typeface="Inter"/>
                  <a:hlinkClick r:id="rId13"/>
                </a:rPr>
                <a:t>Activate an Inactive License</a:t>
              </a:r>
              <a:endParaRPr lang="en-US" sz="2100" u="sng" dirty="0">
                <a:solidFill>
                  <a:srgbClr val="004AAD"/>
                </a:solidFill>
                <a:latin typeface="Inter"/>
                <a:ea typeface="Inter"/>
                <a:cs typeface="Inter"/>
                <a:sym typeface="Inter"/>
              </a:endParaRPr>
            </a:p>
            <a:p>
              <a:pPr algn="just">
                <a:lnSpc>
                  <a:spcPts val="2730"/>
                </a:lnSpc>
              </a:pPr>
              <a:r>
                <a:rPr lang="en-US" sz="2100" u="sng" dirty="0">
                  <a:solidFill>
                    <a:srgbClr val="004AAD"/>
                  </a:solidFill>
                  <a:latin typeface="Inter"/>
                  <a:ea typeface="Inter"/>
                  <a:cs typeface="Inter"/>
                  <a:sym typeface="Inter"/>
                  <a:hlinkClick r:id="rId14"/>
                </a:rPr>
                <a:t>Broadening of Classification</a:t>
              </a:r>
              <a:endParaRPr lang="en-US" sz="2100" u="sng" dirty="0">
                <a:solidFill>
                  <a:srgbClr val="004AAD"/>
                </a:solidFill>
                <a:latin typeface="Inter"/>
                <a:ea typeface="Inter"/>
                <a:cs typeface="Inter"/>
                <a:sym typeface="Inter"/>
              </a:endParaRPr>
            </a:p>
            <a:p>
              <a:pPr algn="just">
                <a:lnSpc>
                  <a:spcPts val="2730"/>
                </a:lnSpc>
              </a:pPr>
              <a:r>
                <a:rPr lang="en-US" sz="2100" u="sng" dirty="0">
                  <a:solidFill>
                    <a:srgbClr val="004AAD"/>
                  </a:solidFill>
                  <a:latin typeface="Inter"/>
                  <a:ea typeface="Inter"/>
                  <a:cs typeface="Inter"/>
                  <a:sym typeface="Inter"/>
                  <a:hlinkClick r:id="rId15"/>
                </a:rPr>
                <a:t>Change or Add a Corporate Officer or Member/Manager</a:t>
              </a:r>
              <a:endParaRPr lang="en-US" sz="2100" u="sng" dirty="0">
                <a:solidFill>
                  <a:srgbClr val="004AAD"/>
                </a:solidFill>
                <a:latin typeface="Inter"/>
                <a:ea typeface="Inter"/>
                <a:cs typeface="Inter"/>
                <a:sym typeface="Inter"/>
              </a:endParaRPr>
            </a:p>
            <a:p>
              <a:pPr algn="just">
                <a:lnSpc>
                  <a:spcPts val="2730"/>
                </a:lnSpc>
              </a:pPr>
              <a:r>
                <a:rPr lang="en-US" sz="2100" u="sng" dirty="0">
                  <a:solidFill>
                    <a:srgbClr val="004AAD"/>
                  </a:solidFill>
                  <a:latin typeface="Inter"/>
                  <a:ea typeface="Inter"/>
                  <a:cs typeface="Inter"/>
                  <a:sym typeface="Inter"/>
                  <a:hlinkClick r:id="rId16"/>
                </a:rPr>
                <a:t>Change or Add a Qualified Individual</a:t>
              </a:r>
              <a:endParaRPr lang="en-US" sz="2100" u="sng" dirty="0">
                <a:solidFill>
                  <a:srgbClr val="004AAD"/>
                </a:solidFill>
                <a:latin typeface="Inter"/>
                <a:ea typeface="Inter"/>
                <a:cs typeface="Inter"/>
                <a:sym typeface="Inter"/>
              </a:endParaRPr>
            </a:p>
            <a:p>
              <a:pPr algn="just">
                <a:lnSpc>
                  <a:spcPts val="2730"/>
                </a:lnSpc>
              </a:pPr>
              <a:r>
                <a:rPr lang="en-US" sz="2100" u="sng" dirty="0">
                  <a:solidFill>
                    <a:srgbClr val="004AAD"/>
                  </a:solidFill>
                  <a:latin typeface="Inter"/>
                  <a:ea typeface="Inter"/>
                  <a:cs typeface="Inter"/>
                  <a:sym typeface="Inter"/>
                  <a:hlinkClick r:id="rId17"/>
                </a:rPr>
                <a:t>Conversion of Entity</a:t>
              </a:r>
              <a:endParaRPr lang="en-US" sz="2100" u="sng" dirty="0">
                <a:solidFill>
                  <a:srgbClr val="004AAD"/>
                </a:solidFill>
                <a:latin typeface="Inter"/>
                <a:ea typeface="Inter"/>
                <a:cs typeface="Inter"/>
                <a:sym typeface="Inter"/>
              </a:endParaRPr>
            </a:p>
            <a:p>
              <a:pPr algn="just">
                <a:lnSpc>
                  <a:spcPts val="2730"/>
                </a:lnSpc>
              </a:pPr>
              <a:r>
                <a:rPr lang="en-US" sz="2100" u="sng" dirty="0">
                  <a:solidFill>
                    <a:srgbClr val="004AAD"/>
                  </a:solidFill>
                  <a:latin typeface="Inter"/>
                  <a:ea typeface="Inter"/>
                  <a:cs typeface="Inter"/>
                  <a:sym typeface="Inter"/>
                  <a:hlinkClick r:id="rId18"/>
                </a:rPr>
                <a:t>Disassociation of a Qualified Individual</a:t>
              </a:r>
              <a:endParaRPr lang="en-US" sz="2100" u="sng" dirty="0">
                <a:solidFill>
                  <a:srgbClr val="004AAD"/>
                </a:solidFill>
                <a:latin typeface="Inter"/>
                <a:ea typeface="Inter"/>
                <a:cs typeface="Inter"/>
                <a:sym typeface="Inter"/>
              </a:endParaRPr>
            </a:p>
            <a:p>
              <a:pPr algn="just">
                <a:lnSpc>
                  <a:spcPts val="2730"/>
                </a:lnSpc>
              </a:pPr>
              <a:r>
                <a:rPr lang="en-US" sz="2100" u="sng" dirty="0">
                  <a:solidFill>
                    <a:srgbClr val="004AAD"/>
                  </a:solidFill>
                  <a:latin typeface="Inter"/>
                  <a:ea typeface="Inter"/>
                  <a:cs typeface="Inter"/>
                  <a:sym typeface="Inter"/>
                  <a:hlinkClick r:id="rId19"/>
                </a:rPr>
                <a:t>Inactivate an Active License</a:t>
              </a:r>
              <a:endParaRPr lang="en-US" sz="2100" u="sng" dirty="0">
                <a:solidFill>
                  <a:srgbClr val="004AAD"/>
                </a:solidFill>
                <a:latin typeface="Inter"/>
                <a:ea typeface="Inter"/>
                <a:cs typeface="Inter"/>
                <a:sym typeface="Inter"/>
              </a:endParaRPr>
            </a:p>
            <a:p>
              <a:pPr algn="just">
                <a:lnSpc>
                  <a:spcPts val="2730"/>
                </a:lnSpc>
              </a:pPr>
              <a:r>
                <a:rPr lang="en-US" sz="2100" u="sng" dirty="0">
                  <a:solidFill>
                    <a:srgbClr val="004AAD"/>
                  </a:solidFill>
                  <a:latin typeface="Inter"/>
                  <a:ea typeface="Inter"/>
                  <a:cs typeface="Inter"/>
                  <a:sym typeface="Inter"/>
                  <a:hlinkClick r:id="rId20"/>
                </a:rPr>
                <a:t>Name Change Application</a:t>
              </a:r>
              <a:endParaRPr lang="en-US" sz="2100" u="sng" dirty="0">
                <a:solidFill>
                  <a:srgbClr val="004AAD"/>
                </a:solidFill>
                <a:latin typeface="Inter"/>
                <a:ea typeface="Inter"/>
                <a:cs typeface="Inter"/>
                <a:sym typeface="Inter"/>
              </a:endParaRPr>
            </a:p>
            <a:p>
              <a:pPr algn="just">
                <a:lnSpc>
                  <a:spcPts val="2730"/>
                </a:lnSpc>
              </a:pPr>
              <a:r>
                <a:rPr lang="en-US" sz="2100" u="sng" dirty="0">
                  <a:solidFill>
                    <a:srgbClr val="004AAD"/>
                  </a:solidFill>
                  <a:latin typeface="Inter"/>
                  <a:ea typeface="Inter"/>
                  <a:cs typeface="Inter"/>
                  <a:sym typeface="Inter"/>
                  <a:hlinkClick r:id="rId21"/>
                </a:rPr>
                <a:t>Permanent Raise in Limit</a:t>
              </a:r>
              <a:endParaRPr lang="en-US" sz="2100" u="sng" dirty="0">
                <a:solidFill>
                  <a:srgbClr val="004AAD"/>
                </a:solidFill>
                <a:latin typeface="Inter"/>
                <a:ea typeface="Inter"/>
                <a:cs typeface="Inter"/>
                <a:sym typeface="Inter"/>
              </a:endParaRPr>
            </a:p>
            <a:p>
              <a:pPr algn="just">
                <a:lnSpc>
                  <a:spcPts val="2730"/>
                </a:lnSpc>
              </a:pPr>
              <a:r>
                <a:rPr lang="en-US" sz="2100" u="sng" dirty="0">
                  <a:solidFill>
                    <a:srgbClr val="004AAD"/>
                  </a:solidFill>
                  <a:latin typeface="Inter"/>
                  <a:ea typeface="Inter"/>
                  <a:cs typeface="Inter"/>
                  <a:sym typeface="Inter"/>
                  <a:hlinkClick r:id="rId22"/>
                </a:rPr>
                <a:t>Single Project Limit Increase</a:t>
              </a:r>
              <a:endParaRPr lang="en-US" sz="2100" u="sng" dirty="0">
                <a:solidFill>
                  <a:srgbClr val="004AAD"/>
                </a:solidFill>
                <a:latin typeface="Inter"/>
                <a:ea typeface="Inter"/>
                <a:cs typeface="Inter"/>
                <a:sym typeface="Inter"/>
              </a:endParaRPr>
            </a:p>
            <a:p>
              <a:pPr algn="just">
                <a:lnSpc>
                  <a:spcPts val="2730"/>
                </a:lnSpc>
              </a:pPr>
              <a:r>
                <a:rPr lang="en-US" sz="2100" u="sng" dirty="0">
                  <a:solidFill>
                    <a:srgbClr val="004AAD"/>
                  </a:solidFill>
                  <a:latin typeface="Inter"/>
                  <a:ea typeface="Inter"/>
                  <a:cs typeface="Inter"/>
                  <a:sym typeface="Inter"/>
                  <a:hlinkClick r:id="rId23"/>
                </a:rPr>
                <a:t>Voluntary Surrender Request Form</a:t>
              </a:r>
              <a:endParaRPr lang="en-US" sz="2100" u="sng" dirty="0">
                <a:solidFill>
                  <a:srgbClr val="004AAD"/>
                </a:solidFill>
                <a:latin typeface="Inter"/>
                <a:ea typeface="Inter"/>
                <a:cs typeface="Inter"/>
                <a:sym typeface="Inter"/>
              </a:endParaRPr>
            </a:p>
          </p:txBody>
        </p:sp>
      </p:grpSp>
      <p:grpSp>
        <p:nvGrpSpPr>
          <p:cNvPr id="21" name="Group 21"/>
          <p:cNvGrpSpPr/>
          <p:nvPr/>
        </p:nvGrpSpPr>
        <p:grpSpPr>
          <a:xfrm>
            <a:off x="0" y="8309219"/>
            <a:ext cx="2045867" cy="1977781"/>
            <a:chOff x="0" y="0"/>
            <a:chExt cx="2727823" cy="2637041"/>
          </a:xfrm>
        </p:grpSpPr>
        <p:sp>
          <p:nvSpPr>
            <p:cNvPr id="22" name="Freeform 22"/>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24"/>
              <a:stretch>
                <a:fillRect t="-1721" b="-1721"/>
              </a:stretch>
            </a:blipFill>
          </p:spPr>
        </p:sp>
        <p:sp>
          <p:nvSpPr>
            <p:cNvPr id="23" name="TextBox 23"/>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6</a:t>
              </a:r>
            </a:p>
          </p:txBody>
        </p:sp>
      </p:grpSp>
      <p:pic>
        <p:nvPicPr>
          <p:cNvPr id="25" name="Audio 24">
            <a:hlinkClick r:id="" action="ppaction://media"/>
            <a:extLst>
              <a:ext uri="{FF2B5EF4-FFF2-40B4-BE49-F238E27FC236}">
                <a16:creationId xmlns:a16="http://schemas.microsoft.com/office/drawing/2014/main" id="{7BE41364-BAC0-1499-31EC-84AD48EE79D4}"/>
              </a:ext>
            </a:extLst>
          </p:cNvPr>
          <p:cNvPicPr>
            <a:picLocks noChangeAspect="1"/>
          </p:cNvPicPr>
          <p:nvPr>
            <a:audioFile r:link="rId2"/>
            <p:extLst>
              <p:ext uri="{DAA4B4D4-6D71-4841-9C94-3DE7FCFB9230}">
                <p14:media xmlns:p14="http://schemas.microsoft.com/office/powerpoint/2010/main" r:embed="rId1"/>
              </p:ext>
            </p:extLst>
          </p:nvPr>
        </p:nvPicPr>
        <p:blipFill>
          <a:blip r:embed="rId2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0050">
        <p:fade/>
      </p:transition>
    </mc:Choice>
    <mc:Fallback xmlns="">
      <p:transition spd="med" advTm="10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Freeform 2"/>
          <p:cNvSpPr/>
          <p:nvPr/>
        </p:nvSpPr>
        <p:spPr>
          <a:xfrm>
            <a:off x="1" y="0"/>
            <a:ext cx="18288000" cy="4076700"/>
          </a:xfrm>
          <a:custGeom>
            <a:avLst/>
            <a:gdLst/>
            <a:ahLst/>
            <a:cxnLst/>
            <a:rect l="l" t="t" r="r" b="b"/>
            <a:pathLst>
              <a:path w="21759381" h="6935803">
                <a:moveTo>
                  <a:pt x="0" y="0"/>
                </a:moveTo>
                <a:lnTo>
                  <a:pt x="21759381" y="0"/>
                </a:lnTo>
                <a:lnTo>
                  <a:pt x="21759381" y="6935803"/>
                </a:lnTo>
                <a:lnTo>
                  <a:pt x="0" y="6935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231897" y="3333513"/>
            <a:ext cx="8653548" cy="5788989"/>
            <a:chOff x="0" y="0"/>
            <a:chExt cx="11538064" cy="7718652"/>
          </a:xfrm>
        </p:grpSpPr>
        <p:sp>
          <p:nvSpPr>
            <p:cNvPr id="4" name="TextBox 4"/>
            <p:cNvSpPr txBox="1"/>
            <p:nvPr/>
          </p:nvSpPr>
          <p:spPr>
            <a:xfrm>
              <a:off x="0" y="772561"/>
              <a:ext cx="11538064" cy="6946091"/>
            </a:xfrm>
            <a:prstGeom prst="rect">
              <a:avLst/>
            </a:prstGeom>
          </p:spPr>
          <p:txBody>
            <a:bodyPr lIns="0" tIns="0" rIns="0" bIns="0" rtlCol="0" anchor="t">
              <a:spAutoFit/>
            </a:bodyPr>
            <a:lstStyle/>
            <a:p>
              <a:pPr algn="l">
                <a:lnSpc>
                  <a:spcPts val="2394"/>
                </a:lnSpc>
              </a:pPr>
              <a:r>
                <a:rPr lang="en-US" sz="2100" dirty="0">
                  <a:solidFill>
                    <a:srgbClr val="0E243C"/>
                  </a:solidFill>
                  <a:latin typeface="Inter"/>
                  <a:ea typeface="Inter"/>
                  <a:cs typeface="Inter"/>
                  <a:sym typeface="Inter"/>
                </a:rPr>
                <a:t>Application:  </a:t>
              </a:r>
              <a:r>
                <a:rPr lang="en-US" sz="2100" dirty="0">
                  <a:solidFill>
                    <a:srgbClr val="004AAD"/>
                  </a:solidFill>
                  <a:latin typeface="Inter"/>
                  <a:ea typeface="Inter"/>
                  <a:cs typeface="Inter"/>
                  <a:sym typeface="Inter"/>
                  <a:hlinkClick r:id="rId7"/>
                </a:rPr>
                <a:t>Change of Address Form</a:t>
              </a:r>
              <a:endParaRPr lang="en-US" sz="2100" dirty="0">
                <a:solidFill>
                  <a:srgbClr val="004AAD"/>
                </a:solidFill>
                <a:latin typeface="Inter"/>
                <a:ea typeface="Inter"/>
                <a:cs typeface="Inter"/>
                <a:sym typeface="Inter"/>
              </a:endParaRPr>
            </a:p>
            <a:p>
              <a:pPr algn="l">
                <a:lnSpc>
                  <a:spcPts val="2394"/>
                </a:lnSpc>
              </a:pPr>
              <a:endParaRPr lang="en-US" sz="2100" dirty="0">
                <a:solidFill>
                  <a:srgbClr val="004AAD"/>
                </a:solidFill>
                <a:latin typeface="Inter"/>
                <a:ea typeface="Inter"/>
                <a:cs typeface="Inter"/>
                <a:sym typeface="Inter"/>
              </a:endParaRPr>
            </a:p>
            <a:p>
              <a:pPr marL="388622" lvl="1" indent="-194311" algn="l">
                <a:lnSpc>
                  <a:spcPts val="2052"/>
                </a:lnSpc>
                <a:buFont typeface="Arial"/>
                <a:buChar char="•"/>
              </a:pPr>
              <a:r>
                <a:rPr lang="en-US" sz="1800" dirty="0">
                  <a:solidFill>
                    <a:srgbClr val="0E243C"/>
                  </a:solidFill>
                  <a:latin typeface="Inter"/>
                  <a:ea typeface="Inter"/>
                  <a:cs typeface="Inter"/>
                  <a:sym typeface="Inter"/>
                </a:rPr>
                <a:t>This form is used to change:</a:t>
              </a:r>
            </a:p>
            <a:p>
              <a:pPr algn="l">
                <a:lnSpc>
                  <a:spcPts val="2052"/>
                </a:lnSpc>
              </a:pPr>
              <a:r>
                <a:rPr lang="en-US" sz="1800" dirty="0">
                  <a:solidFill>
                    <a:srgbClr val="0E243C"/>
                  </a:solidFill>
                  <a:latin typeface="Inter"/>
                  <a:ea typeface="Inter"/>
                  <a:cs typeface="Inter"/>
                  <a:sym typeface="Inter"/>
                </a:rPr>
                <a:t>                 - personal and/or business address;</a:t>
              </a:r>
            </a:p>
            <a:p>
              <a:pPr algn="l">
                <a:lnSpc>
                  <a:spcPts val="2052"/>
                </a:lnSpc>
              </a:pPr>
              <a:r>
                <a:rPr lang="en-US" sz="1800" dirty="0">
                  <a:solidFill>
                    <a:srgbClr val="0E243C"/>
                  </a:solidFill>
                  <a:latin typeface="Inter"/>
                  <a:ea typeface="Inter"/>
                  <a:cs typeface="Inter"/>
                  <a:sym typeface="Inter"/>
                </a:rPr>
                <a:t>                 - phone number; or </a:t>
              </a:r>
            </a:p>
            <a:p>
              <a:pPr algn="l">
                <a:lnSpc>
                  <a:spcPts val="2052"/>
                </a:lnSpc>
              </a:pPr>
              <a:r>
                <a:rPr lang="en-US" sz="1800" dirty="0">
                  <a:solidFill>
                    <a:srgbClr val="0E243C"/>
                  </a:solidFill>
                  <a:latin typeface="Inter"/>
                  <a:ea typeface="Inter"/>
                  <a:cs typeface="Inter"/>
                  <a:sym typeface="Inter"/>
                </a:rPr>
                <a:t>                 - email address.</a:t>
              </a:r>
            </a:p>
            <a:p>
              <a:pPr algn="l">
                <a:lnSpc>
                  <a:spcPts val="2052"/>
                </a:lnSpc>
              </a:pPr>
              <a:endParaRPr lang="en-US" sz="1800" dirty="0">
                <a:solidFill>
                  <a:srgbClr val="0E243C"/>
                </a:solidFill>
                <a:latin typeface="Inter"/>
                <a:ea typeface="Inter"/>
                <a:cs typeface="Inter"/>
                <a:sym typeface="Inter"/>
              </a:endParaRPr>
            </a:p>
            <a:p>
              <a:pPr marL="388622" lvl="1" indent="-194311" algn="l">
                <a:lnSpc>
                  <a:spcPts val="2052"/>
                </a:lnSpc>
                <a:buFont typeface="Arial"/>
                <a:buChar char="•"/>
              </a:pPr>
              <a:r>
                <a:rPr lang="en-US" sz="1800" dirty="0">
                  <a:solidFill>
                    <a:srgbClr val="0E243C"/>
                  </a:solidFill>
                  <a:latin typeface="Inter"/>
                  <a:ea typeface="Inter"/>
                  <a:cs typeface="Inter"/>
                  <a:sym typeface="Inter"/>
                </a:rPr>
                <a:t>No fee</a:t>
              </a:r>
            </a:p>
            <a:p>
              <a:pPr algn="l">
                <a:lnSpc>
                  <a:spcPts val="2052"/>
                </a:lnSpc>
              </a:pPr>
              <a:endParaRPr lang="en-US" sz="1800" dirty="0">
                <a:solidFill>
                  <a:srgbClr val="0E243C"/>
                </a:solidFill>
                <a:latin typeface="Inter"/>
                <a:ea typeface="Inter"/>
                <a:cs typeface="Inter"/>
                <a:sym typeface="Inter"/>
              </a:endParaRPr>
            </a:p>
            <a:p>
              <a:pPr marL="388622" lvl="1" indent="-194311" algn="l">
                <a:lnSpc>
                  <a:spcPts val="2052"/>
                </a:lnSpc>
                <a:buFont typeface="Arial"/>
                <a:buChar char="•"/>
              </a:pPr>
              <a:r>
                <a:rPr lang="en-US" sz="1800" dirty="0">
                  <a:solidFill>
                    <a:srgbClr val="0E243C"/>
                  </a:solidFill>
                  <a:latin typeface="Inter"/>
                  <a:ea typeface="Inter"/>
                  <a:cs typeface="Inter"/>
                  <a:sym typeface="Inter"/>
                </a:rPr>
                <a:t>Request must be signed by a current principal listed on the license</a:t>
              </a:r>
            </a:p>
            <a:p>
              <a:pPr algn="l">
                <a:lnSpc>
                  <a:spcPts val="2052"/>
                </a:lnSpc>
              </a:pPr>
              <a:endParaRPr lang="en-US" sz="1800" dirty="0">
                <a:solidFill>
                  <a:srgbClr val="0E243C"/>
                </a:solidFill>
                <a:latin typeface="Inter"/>
                <a:ea typeface="Inter"/>
                <a:cs typeface="Inter"/>
                <a:sym typeface="Inter"/>
              </a:endParaRPr>
            </a:p>
            <a:p>
              <a:pPr marL="388622" lvl="1" indent="-194311" algn="l">
                <a:lnSpc>
                  <a:spcPts val="2052"/>
                </a:lnSpc>
                <a:buFont typeface="Arial"/>
                <a:buChar char="•"/>
              </a:pPr>
              <a:r>
                <a:rPr lang="en-US" sz="1800" dirty="0">
                  <a:solidFill>
                    <a:srgbClr val="0E243C"/>
                  </a:solidFill>
                  <a:latin typeface="Inter"/>
                  <a:ea typeface="Inter"/>
                  <a:cs typeface="Inter"/>
                  <a:sym typeface="Inter"/>
                </a:rPr>
                <a:t>Can be submitted by email, US Mail or in person</a:t>
              </a:r>
            </a:p>
            <a:p>
              <a:pPr algn="l">
                <a:lnSpc>
                  <a:spcPts val="2052"/>
                </a:lnSpc>
              </a:pPr>
              <a:endParaRPr lang="en-US" sz="1800" dirty="0">
                <a:solidFill>
                  <a:srgbClr val="0E243C"/>
                </a:solidFill>
                <a:latin typeface="Inter"/>
                <a:ea typeface="Inter"/>
                <a:cs typeface="Inter"/>
                <a:sym typeface="Inter"/>
              </a:endParaRPr>
            </a:p>
            <a:p>
              <a:pPr marL="388622" lvl="1" indent="-194311" algn="l">
                <a:lnSpc>
                  <a:spcPts val="2052"/>
                </a:lnSpc>
                <a:buFont typeface="Arial"/>
                <a:buChar char="•"/>
              </a:pPr>
              <a:r>
                <a:rPr lang="en-US" sz="1800" dirty="0">
                  <a:solidFill>
                    <a:srgbClr val="0E243C"/>
                  </a:solidFill>
                  <a:latin typeface="Inter"/>
                  <a:ea typeface="Inter"/>
                  <a:cs typeface="Inter"/>
                  <a:sym typeface="Inter"/>
                </a:rPr>
                <a:t>You can also update address information using the </a:t>
              </a:r>
              <a:r>
                <a:rPr lang="en-US" sz="1800" u="sng" dirty="0">
                  <a:solidFill>
                    <a:srgbClr val="004AAD"/>
                  </a:solidFill>
                  <a:latin typeface="Inter"/>
                  <a:ea typeface="Inter"/>
                  <a:cs typeface="Inter"/>
                  <a:sym typeface="Inter"/>
                  <a:hlinkClick r:id="rId8"/>
                </a:rPr>
                <a:t>Online Dashboard</a:t>
              </a:r>
              <a:r>
                <a:rPr lang="en-US" sz="1800" dirty="0">
                  <a:solidFill>
                    <a:srgbClr val="0E243C"/>
                  </a:solidFill>
                  <a:latin typeface="Inter"/>
                  <a:ea typeface="Inter"/>
                  <a:cs typeface="Inter"/>
                  <a:sym typeface="Inter"/>
                  <a:hlinkClick r:id="rId8"/>
                </a:rPr>
                <a:t> </a:t>
              </a:r>
              <a:r>
                <a:rPr lang="en-US" sz="1800" dirty="0">
                  <a:solidFill>
                    <a:srgbClr val="0E243C"/>
                  </a:solidFill>
                  <a:latin typeface="Inter"/>
                  <a:ea typeface="Inter"/>
                  <a:cs typeface="Inter"/>
                  <a:sym typeface="Inter"/>
                </a:rPr>
                <a:t>(typically updated within 24-business hours)</a:t>
              </a:r>
            </a:p>
            <a:p>
              <a:pPr algn="l">
                <a:lnSpc>
                  <a:spcPts val="2052"/>
                </a:lnSpc>
              </a:pPr>
              <a:endParaRPr lang="en-US" sz="1800" dirty="0">
                <a:solidFill>
                  <a:srgbClr val="0E243C"/>
                </a:solidFill>
                <a:latin typeface="Inter"/>
                <a:ea typeface="Inter"/>
                <a:cs typeface="Inter"/>
                <a:sym typeface="Inter"/>
              </a:endParaRPr>
            </a:p>
            <a:p>
              <a:pPr marL="388622" lvl="1" indent="-194311" algn="l">
                <a:lnSpc>
                  <a:spcPts val="2052"/>
                </a:lnSpc>
                <a:buFont typeface="Arial"/>
                <a:buChar char="•"/>
              </a:pPr>
              <a:r>
                <a:rPr lang="en-US" sz="1800" dirty="0">
                  <a:solidFill>
                    <a:srgbClr val="0E243C"/>
                  </a:solidFill>
                  <a:latin typeface="Inter"/>
                  <a:ea typeface="Inter"/>
                  <a:cs typeface="Inter"/>
                  <a:sym typeface="Inter"/>
                </a:rPr>
                <a:t>Address changes </a:t>
              </a:r>
              <a:r>
                <a:rPr lang="en-US" sz="1800" b="1" dirty="0">
                  <a:solidFill>
                    <a:srgbClr val="CC0000"/>
                  </a:solidFill>
                  <a:latin typeface="Inter Bold"/>
                  <a:ea typeface="Inter Bold"/>
                  <a:cs typeface="Inter Bold"/>
                  <a:sym typeface="Inter Bold"/>
                </a:rPr>
                <a:t>MUST </a:t>
              </a:r>
              <a:r>
                <a:rPr lang="en-US" sz="1800" dirty="0">
                  <a:solidFill>
                    <a:srgbClr val="0E243C"/>
                  </a:solidFill>
                  <a:latin typeface="Inter"/>
                  <a:ea typeface="Inter"/>
                  <a:cs typeface="Inter"/>
                  <a:sym typeface="Inter"/>
                </a:rPr>
                <a:t>be updated IN </a:t>
              </a:r>
              <a:r>
                <a:rPr lang="en-US" sz="1800" b="1" dirty="0">
                  <a:solidFill>
                    <a:srgbClr val="0E243C"/>
                  </a:solidFill>
                  <a:latin typeface="Inter Bold"/>
                  <a:ea typeface="Inter Bold"/>
                  <a:cs typeface="Inter Bold"/>
                  <a:sym typeface="Inter Bold"/>
                </a:rPr>
                <a:t>WRITING </a:t>
              </a:r>
              <a:r>
                <a:rPr lang="en-US" sz="1800" dirty="0">
                  <a:solidFill>
                    <a:srgbClr val="0E243C"/>
                  </a:solidFill>
                  <a:latin typeface="Inter"/>
                  <a:ea typeface="Inter"/>
                  <a:cs typeface="Inter"/>
                  <a:sym typeface="Inter"/>
                </a:rPr>
                <a:t>within </a:t>
              </a:r>
              <a:r>
                <a:rPr lang="en-US" sz="1800" b="1" u="sng" dirty="0">
                  <a:solidFill>
                    <a:srgbClr val="0E243C"/>
                  </a:solidFill>
                  <a:latin typeface="Inter Bold"/>
                  <a:ea typeface="Inter Bold"/>
                  <a:cs typeface="Inter Bold"/>
                  <a:sym typeface="Inter Bold"/>
                </a:rPr>
                <a:t>30 DAYS</a:t>
              </a:r>
              <a:r>
                <a:rPr lang="en-US" sz="1800" dirty="0">
                  <a:solidFill>
                    <a:srgbClr val="0E243C"/>
                  </a:solidFill>
                  <a:latin typeface="Inter"/>
                  <a:ea typeface="Inter"/>
                  <a:cs typeface="Inter"/>
                  <a:sym typeface="Inter"/>
                </a:rPr>
                <a:t> of the change.</a:t>
              </a:r>
            </a:p>
            <a:p>
              <a:pPr algn="l">
                <a:lnSpc>
                  <a:spcPts val="2394"/>
                </a:lnSpc>
              </a:pPr>
              <a:endParaRPr lang="en-US" sz="1800" dirty="0">
                <a:solidFill>
                  <a:srgbClr val="0E243C"/>
                </a:solidFill>
                <a:latin typeface="Inter"/>
                <a:ea typeface="Inter"/>
                <a:cs typeface="Inter"/>
                <a:sym typeface="Inter"/>
              </a:endParaRPr>
            </a:p>
          </p:txBody>
        </p:sp>
        <p:sp>
          <p:nvSpPr>
            <p:cNvPr id="5" name="TextBox 5"/>
            <p:cNvSpPr txBox="1"/>
            <p:nvPr/>
          </p:nvSpPr>
          <p:spPr>
            <a:xfrm>
              <a:off x="859742" y="19050"/>
              <a:ext cx="9565492" cy="462026"/>
            </a:xfrm>
            <a:prstGeom prst="rect">
              <a:avLst/>
            </a:prstGeom>
          </p:spPr>
          <p:txBody>
            <a:bodyPr lIns="0" tIns="0" rIns="0" bIns="0" rtlCol="0" anchor="t">
              <a:spAutoFit/>
            </a:bodyPr>
            <a:lstStyle/>
            <a:p>
              <a:pPr algn="l">
                <a:lnSpc>
                  <a:spcPts val="2664"/>
                </a:lnSpc>
              </a:pPr>
              <a:r>
                <a:rPr lang="en-US" sz="2400" b="1">
                  <a:solidFill>
                    <a:srgbClr val="C5882D"/>
                  </a:solidFill>
                  <a:latin typeface="Inter Bold"/>
                  <a:ea typeface="Inter Bold"/>
                  <a:cs typeface="Inter Bold"/>
                  <a:sym typeface="Inter Bold"/>
                </a:rPr>
                <a:t>Change of Address</a:t>
              </a:r>
            </a:p>
          </p:txBody>
        </p:sp>
        <p:sp>
          <p:nvSpPr>
            <p:cNvPr id="6" name="Freeform 6"/>
            <p:cNvSpPr/>
            <p:nvPr/>
          </p:nvSpPr>
          <p:spPr>
            <a:xfrm>
              <a:off x="0" y="0"/>
              <a:ext cx="640883" cy="467844"/>
            </a:xfrm>
            <a:custGeom>
              <a:avLst/>
              <a:gdLst/>
              <a:ahLst/>
              <a:cxnLst/>
              <a:rect l="l" t="t" r="r" b="b"/>
              <a:pathLst>
                <a:path w="640883" h="467844">
                  <a:moveTo>
                    <a:pt x="0" y="0"/>
                  </a:moveTo>
                  <a:lnTo>
                    <a:pt x="640883" y="0"/>
                  </a:lnTo>
                  <a:lnTo>
                    <a:pt x="640883" y="467844"/>
                  </a:lnTo>
                  <a:lnTo>
                    <a:pt x="0" y="4678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7" name="Freeform 7"/>
          <p:cNvSpPr/>
          <p:nvPr/>
        </p:nvSpPr>
        <p:spPr>
          <a:xfrm>
            <a:off x="9393696" y="372134"/>
            <a:ext cx="6962542" cy="9071716"/>
          </a:xfrm>
          <a:custGeom>
            <a:avLst/>
            <a:gdLst/>
            <a:ahLst/>
            <a:cxnLst/>
            <a:rect l="l" t="t" r="r" b="b"/>
            <a:pathLst>
              <a:path w="6962542" h="9071716">
                <a:moveTo>
                  <a:pt x="0" y="0"/>
                </a:moveTo>
                <a:lnTo>
                  <a:pt x="6962542" y="0"/>
                </a:lnTo>
                <a:lnTo>
                  <a:pt x="6962542" y="9071715"/>
                </a:lnTo>
                <a:lnTo>
                  <a:pt x="0" y="9071715"/>
                </a:lnTo>
                <a:lnTo>
                  <a:pt x="0" y="0"/>
                </a:lnTo>
                <a:close/>
              </a:path>
            </a:pathLst>
          </a:custGeom>
          <a:blipFill>
            <a:blip r:embed="rId11"/>
            <a:stretch>
              <a:fillRect/>
            </a:stretch>
          </a:blipFill>
        </p:spPr>
      </p:sp>
      <p:sp>
        <p:nvSpPr>
          <p:cNvPr id="8" name="TextBox 8"/>
          <p:cNvSpPr txBox="1"/>
          <p:nvPr/>
        </p:nvSpPr>
        <p:spPr>
          <a:xfrm>
            <a:off x="231897" y="96743"/>
            <a:ext cx="16183970" cy="2609850"/>
          </a:xfrm>
          <a:prstGeom prst="rect">
            <a:avLst/>
          </a:prstGeom>
        </p:spPr>
        <p:txBody>
          <a:bodyPr lIns="0" tIns="0" rIns="0" bIns="0" rtlCol="0" anchor="t">
            <a:spAutoFit/>
          </a:bodyPr>
          <a:lstStyle/>
          <a:p>
            <a:pPr algn="l">
              <a:lnSpc>
                <a:spcPts val="10296"/>
              </a:lnSpc>
            </a:pPr>
            <a:r>
              <a:rPr lang="en-US" sz="8580">
                <a:solidFill>
                  <a:srgbClr val="FFFAEC"/>
                </a:solidFill>
                <a:latin typeface="Oswald"/>
                <a:ea typeface="Oswald"/>
                <a:cs typeface="Oswald"/>
                <a:sym typeface="Oswald"/>
              </a:rPr>
              <a:t>NOTIFYING THE NSCB</a:t>
            </a:r>
          </a:p>
          <a:p>
            <a:pPr algn="l">
              <a:lnSpc>
                <a:spcPts val="10296"/>
              </a:lnSpc>
            </a:pPr>
            <a:r>
              <a:rPr lang="en-US" sz="8580">
                <a:solidFill>
                  <a:srgbClr val="FFFAEC"/>
                </a:solidFill>
                <a:latin typeface="Oswald"/>
                <a:ea typeface="Oswald"/>
                <a:cs typeface="Oswald"/>
                <a:sym typeface="Oswald"/>
              </a:rPr>
              <a:t> OF CHANGES</a:t>
            </a:r>
          </a:p>
        </p:txBody>
      </p:sp>
      <p:sp>
        <p:nvSpPr>
          <p:cNvPr id="9" name="TextBox 9"/>
          <p:cNvSpPr txBox="1"/>
          <p:nvPr/>
        </p:nvSpPr>
        <p:spPr>
          <a:xfrm>
            <a:off x="1448040" y="9539812"/>
            <a:ext cx="13751685" cy="523875"/>
          </a:xfrm>
          <a:prstGeom prst="rect">
            <a:avLst/>
          </a:prstGeom>
        </p:spPr>
        <p:txBody>
          <a:bodyPr lIns="0" tIns="0" rIns="0" bIns="0" rtlCol="0" anchor="t">
            <a:spAutoFit/>
          </a:bodyPr>
          <a:lstStyle/>
          <a:p>
            <a:pPr algn="ctr">
              <a:lnSpc>
                <a:spcPts val="2040"/>
              </a:lnSpc>
            </a:pPr>
            <a:r>
              <a:rPr lang="en-US" sz="1700" b="1">
                <a:solidFill>
                  <a:srgbClr val="CC0000"/>
                </a:solidFill>
                <a:latin typeface="Inter Bold"/>
                <a:ea typeface="Inter Bold"/>
                <a:cs typeface="Inter Bold"/>
                <a:sym typeface="Inter Bold"/>
              </a:rPr>
              <a:t>PLEASE BE ADVISED</a:t>
            </a:r>
          </a:p>
          <a:p>
            <a:pPr algn="l">
              <a:lnSpc>
                <a:spcPts val="2040"/>
              </a:lnSpc>
            </a:pPr>
            <a:r>
              <a:rPr lang="en-US" sz="1700" b="1">
                <a:solidFill>
                  <a:srgbClr val="CC0000"/>
                </a:solidFill>
                <a:latin typeface="Inter Bold"/>
                <a:ea typeface="Inter Bold"/>
                <a:cs typeface="Inter Bold"/>
                <a:sym typeface="Inter Bold"/>
              </a:rPr>
              <a:t>ALL </a:t>
            </a:r>
            <a:r>
              <a:rPr lang="en-US" sz="1700" b="1">
                <a:solidFill>
                  <a:srgbClr val="0E243C"/>
                </a:solidFill>
                <a:latin typeface="Inter Bold"/>
                <a:ea typeface="Inter Bold"/>
                <a:cs typeface="Inter Bold"/>
                <a:sym typeface="Inter Bold"/>
              </a:rPr>
              <a:t>PRINCIPALS, CMS QUALIFIERS AND TRADE QUALIFIERS ARE RESPONSIBLE FOR </a:t>
            </a:r>
            <a:r>
              <a:rPr lang="en-US" sz="1700" b="1" i="1">
                <a:solidFill>
                  <a:srgbClr val="CC0000"/>
                </a:solidFill>
                <a:latin typeface="Inter Bold Italics"/>
                <a:ea typeface="Inter Bold Italics"/>
                <a:cs typeface="Inter Bold Italics"/>
                <a:sym typeface="Inter Bold Italics"/>
              </a:rPr>
              <a:t>ANY </a:t>
            </a:r>
            <a:r>
              <a:rPr lang="en-US" sz="1700" b="1">
                <a:solidFill>
                  <a:srgbClr val="0E243C"/>
                </a:solidFill>
                <a:latin typeface="Inter Bold"/>
                <a:ea typeface="Inter Bold"/>
                <a:cs typeface="Inter Bold"/>
                <a:sym typeface="Inter Bold"/>
              </a:rPr>
              <a:t>COMPLAINTS RECEIVED ON A LICENSE!</a:t>
            </a:r>
          </a:p>
        </p:txBody>
      </p:sp>
      <p:grpSp>
        <p:nvGrpSpPr>
          <p:cNvPr id="10" name="Group 10"/>
          <p:cNvGrpSpPr/>
          <p:nvPr/>
        </p:nvGrpSpPr>
        <p:grpSpPr>
          <a:xfrm>
            <a:off x="16242133" y="8309219"/>
            <a:ext cx="2045867" cy="1977781"/>
            <a:chOff x="0" y="0"/>
            <a:chExt cx="2727823" cy="2637041"/>
          </a:xfrm>
        </p:grpSpPr>
        <p:sp>
          <p:nvSpPr>
            <p:cNvPr id="11" name="Freeform 11"/>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2"/>
              <a:stretch>
                <a:fillRect t="-1721" b="-1721"/>
              </a:stretch>
            </a:blipFill>
          </p:spPr>
        </p:sp>
        <p:sp>
          <p:nvSpPr>
            <p:cNvPr id="12" name="TextBox 12"/>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7</a:t>
              </a:r>
            </a:p>
          </p:txBody>
        </p:sp>
      </p:grpSp>
      <p:pic>
        <p:nvPicPr>
          <p:cNvPr id="21" name="Audio 20">
            <a:hlinkClick r:id="" action="ppaction://media"/>
            <a:extLst>
              <a:ext uri="{FF2B5EF4-FFF2-40B4-BE49-F238E27FC236}">
                <a16:creationId xmlns:a16="http://schemas.microsoft.com/office/drawing/2014/main" id="{43634EA0-C816-BD89-8F21-636B0A2F5896}"/>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2780">
        <p:fade/>
      </p:transition>
    </mc:Choice>
    <mc:Fallback xmlns="">
      <p:transition spd="med" advTm="22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689E6AD3-5926-427F-A417-455A227EAEED}"/>
              </a:ext>
            </a:extLst>
          </p:cNvPr>
          <p:cNvSpPr/>
          <p:nvPr/>
        </p:nvSpPr>
        <p:spPr>
          <a:xfrm>
            <a:off x="1" y="0"/>
            <a:ext cx="18288000" cy="4076700"/>
          </a:xfrm>
          <a:custGeom>
            <a:avLst/>
            <a:gdLst/>
            <a:ahLst/>
            <a:cxnLst/>
            <a:rect l="l" t="t" r="r" b="b"/>
            <a:pathLst>
              <a:path w="21759381" h="6935803">
                <a:moveTo>
                  <a:pt x="0" y="0"/>
                </a:moveTo>
                <a:lnTo>
                  <a:pt x="21759381" y="0"/>
                </a:lnTo>
                <a:lnTo>
                  <a:pt x="21759381" y="6935803"/>
                </a:lnTo>
                <a:lnTo>
                  <a:pt x="0" y="6935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231897" y="3358757"/>
            <a:ext cx="9097877" cy="5507547"/>
            <a:chOff x="0" y="0"/>
            <a:chExt cx="12130503" cy="7343395"/>
          </a:xfrm>
        </p:grpSpPr>
        <p:sp>
          <p:nvSpPr>
            <p:cNvPr id="4" name="TextBox 4"/>
            <p:cNvSpPr txBox="1"/>
            <p:nvPr/>
          </p:nvSpPr>
          <p:spPr>
            <a:xfrm>
              <a:off x="831371" y="19050"/>
              <a:ext cx="11006232" cy="462026"/>
            </a:xfrm>
            <a:prstGeom prst="rect">
              <a:avLst/>
            </a:prstGeom>
          </p:spPr>
          <p:txBody>
            <a:bodyPr lIns="0" tIns="0" rIns="0" bIns="0" rtlCol="0" anchor="t">
              <a:spAutoFit/>
            </a:bodyPr>
            <a:lstStyle/>
            <a:p>
              <a:pPr algn="l">
                <a:lnSpc>
                  <a:spcPts val="2664"/>
                </a:lnSpc>
              </a:pPr>
              <a:r>
                <a:rPr lang="en-US" sz="2400" b="1">
                  <a:solidFill>
                    <a:srgbClr val="C5882D"/>
                  </a:solidFill>
                  <a:latin typeface="Inter Bold"/>
                  <a:ea typeface="Inter Bold"/>
                  <a:cs typeface="Inter Bold"/>
                  <a:sym typeface="Inter Bold"/>
                </a:rPr>
                <a:t>Changes in Principals</a:t>
              </a:r>
            </a:p>
          </p:txBody>
        </p:sp>
        <p:sp>
          <p:nvSpPr>
            <p:cNvPr id="5" name="TextBox 5"/>
            <p:cNvSpPr txBox="1"/>
            <p:nvPr/>
          </p:nvSpPr>
          <p:spPr>
            <a:xfrm>
              <a:off x="0" y="828791"/>
              <a:ext cx="12130503" cy="6514604"/>
            </a:xfrm>
            <a:prstGeom prst="rect">
              <a:avLst/>
            </a:prstGeom>
          </p:spPr>
          <p:txBody>
            <a:bodyPr lIns="0" tIns="0" rIns="0" bIns="0" rtlCol="0" anchor="t">
              <a:spAutoFit/>
            </a:bodyPr>
            <a:lstStyle/>
            <a:p>
              <a:pPr algn="l">
                <a:lnSpc>
                  <a:spcPts val="2394"/>
                </a:lnSpc>
              </a:pPr>
              <a:r>
                <a:rPr lang="en-US" sz="2100" dirty="0">
                  <a:solidFill>
                    <a:srgbClr val="0E243C"/>
                  </a:solidFill>
                  <a:latin typeface="Inter"/>
                  <a:ea typeface="Inter"/>
                  <a:cs typeface="Inter"/>
                  <a:sym typeface="Inter"/>
                </a:rPr>
                <a:t>Application:  </a:t>
              </a:r>
              <a:r>
                <a:rPr lang="en-US" sz="2100" u="sng" dirty="0">
                  <a:solidFill>
                    <a:srgbClr val="004AAD"/>
                  </a:solidFill>
                  <a:latin typeface="Inter"/>
                  <a:ea typeface="Inter"/>
                  <a:cs typeface="Inter"/>
                  <a:sym typeface="Inter"/>
                  <a:hlinkClick r:id="rId7"/>
                </a:rPr>
                <a:t>Change or Add a Corporate Officer or Member/Manager </a:t>
              </a:r>
              <a:endParaRPr lang="en-US" sz="2100" u="sng" dirty="0">
                <a:solidFill>
                  <a:srgbClr val="004AAD"/>
                </a:solidFill>
                <a:latin typeface="Inter"/>
                <a:ea typeface="Inter"/>
                <a:cs typeface="Inter"/>
                <a:sym typeface="Inter"/>
              </a:endParaRPr>
            </a:p>
            <a:p>
              <a:pPr algn="l">
                <a:lnSpc>
                  <a:spcPts val="2052"/>
                </a:lnSpc>
              </a:pPr>
              <a:endParaRPr lang="en-US" sz="2100" u="sng" dirty="0">
                <a:solidFill>
                  <a:srgbClr val="004AAD"/>
                </a:solidFill>
                <a:latin typeface="Inter"/>
                <a:ea typeface="Inter"/>
                <a:cs typeface="Inter"/>
                <a:sym typeface="Inter"/>
              </a:endParaRPr>
            </a:p>
            <a:p>
              <a:pPr marL="388622" lvl="1" indent="-194311" algn="l">
                <a:lnSpc>
                  <a:spcPts val="2052"/>
                </a:lnSpc>
                <a:buFont typeface="Arial"/>
                <a:buChar char="•"/>
              </a:pPr>
              <a:r>
                <a:rPr lang="en-US" sz="1800" dirty="0">
                  <a:solidFill>
                    <a:srgbClr val="0E243C"/>
                  </a:solidFill>
                  <a:latin typeface="Inter"/>
                  <a:ea typeface="Inter"/>
                  <a:cs typeface="Inter"/>
                  <a:sym typeface="Inter"/>
                </a:rPr>
                <a:t>This </a:t>
              </a:r>
              <a:r>
                <a:rPr lang="en-US" sz="1800">
                  <a:solidFill>
                    <a:srgbClr val="0E243C"/>
                  </a:solidFill>
                  <a:latin typeface="Inter"/>
                  <a:ea typeface="Inter"/>
                  <a:cs typeface="Inter"/>
                  <a:sym typeface="Inter"/>
                </a:rPr>
                <a:t>form is </a:t>
              </a:r>
              <a:r>
                <a:rPr lang="en-US" sz="1800" dirty="0">
                  <a:solidFill>
                    <a:srgbClr val="0E243C"/>
                  </a:solidFill>
                  <a:latin typeface="Inter"/>
                  <a:ea typeface="Inter"/>
                  <a:cs typeface="Inter"/>
                  <a:sym typeface="Inter"/>
                </a:rPr>
                <a:t>used to change:</a:t>
              </a:r>
            </a:p>
            <a:p>
              <a:pPr algn="l">
                <a:lnSpc>
                  <a:spcPts val="2052"/>
                </a:lnSpc>
              </a:pPr>
              <a:r>
                <a:rPr lang="en-US" sz="1800" dirty="0">
                  <a:solidFill>
                    <a:srgbClr val="0E243C"/>
                  </a:solidFill>
                  <a:latin typeface="Inter"/>
                  <a:ea typeface="Inter"/>
                  <a:cs typeface="Inter"/>
                  <a:sym typeface="Inter"/>
                </a:rPr>
                <a:t>                   - Corporate Officers of an existing corporate license;</a:t>
              </a:r>
            </a:p>
            <a:p>
              <a:pPr algn="l">
                <a:lnSpc>
                  <a:spcPts val="2052"/>
                </a:lnSpc>
              </a:pPr>
              <a:r>
                <a:rPr lang="en-US" sz="1800" dirty="0">
                  <a:solidFill>
                    <a:srgbClr val="0E243C"/>
                  </a:solidFill>
                  <a:latin typeface="Inter"/>
                  <a:ea typeface="Inter"/>
                  <a:cs typeface="Inter"/>
                  <a:sym typeface="Inter"/>
                </a:rPr>
                <a:t>                   - Members and Managers (with managing authority) of an existing LLC </a:t>
              </a:r>
            </a:p>
            <a:p>
              <a:pPr algn="l">
                <a:lnSpc>
                  <a:spcPts val="2052"/>
                </a:lnSpc>
              </a:pPr>
              <a:r>
                <a:rPr lang="en-US" sz="1800" dirty="0">
                  <a:solidFill>
                    <a:srgbClr val="0E243C"/>
                  </a:solidFill>
                  <a:latin typeface="Inter"/>
                  <a:ea typeface="Inter"/>
                  <a:cs typeface="Inter"/>
                  <a:sym typeface="Inter"/>
                </a:rPr>
                <a:t>                      license; or</a:t>
              </a:r>
            </a:p>
            <a:p>
              <a:pPr algn="l">
                <a:lnSpc>
                  <a:spcPts val="2052"/>
                </a:lnSpc>
              </a:pPr>
              <a:r>
                <a:rPr lang="en-US" sz="1800" dirty="0">
                  <a:solidFill>
                    <a:srgbClr val="0E243C"/>
                  </a:solidFill>
                  <a:latin typeface="Inter"/>
                  <a:ea typeface="Inter"/>
                  <a:cs typeface="Inter"/>
                  <a:sym typeface="Inter"/>
                </a:rPr>
                <a:t>                   - Partners of a Limited Partnership.</a:t>
              </a:r>
            </a:p>
            <a:p>
              <a:pPr algn="l">
                <a:lnSpc>
                  <a:spcPts val="2052"/>
                </a:lnSpc>
              </a:pPr>
              <a:endParaRPr lang="en-US" sz="1800" dirty="0">
                <a:solidFill>
                  <a:srgbClr val="0E243C"/>
                </a:solidFill>
                <a:latin typeface="Inter"/>
                <a:ea typeface="Inter"/>
                <a:cs typeface="Inter"/>
                <a:sym typeface="Inter"/>
              </a:endParaRPr>
            </a:p>
            <a:p>
              <a:pPr marL="388622" lvl="1" indent="-194311" algn="l">
                <a:lnSpc>
                  <a:spcPts val="2052"/>
                </a:lnSpc>
                <a:buFont typeface="Arial"/>
                <a:buChar char="•"/>
              </a:pPr>
              <a:r>
                <a:rPr lang="en-US" sz="1800" dirty="0">
                  <a:solidFill>
                    <a:srgbClr val="0E243C"/>
                  </a:solidFill>
                  <a:latin typeface="Inter"/>
                  <a:ea typeface="Inter"/>
                  <a:cs typeface="Inter"/>
                  <a:sym typeface="Inter"/>
                </a:rPr>
                <a:t>$250 fee</a:t>
              </a:r>
            </a:p>
            <a:p>
              <a:pPr algn="l">
                <a:lnSpc>
                  <a:spcPts val="2052"/>
                </a:lnSpc>
              </a:pPr>
              <a:endParaRPr lang="en-US" sz="1800" dirty="0">
                <a:solidFill>
                  <a:srgbClr val="0E243C"/>
                </a:solidFill>
                <a:latin typeface="Inter"/>
                <a:ea typeface="Inter"/>
                <a:cs typeface="Inter"/>
                <a:sym typeface="Inter"/>
              </a:endParaRPr>
            </a:p>
            <a:p>
              <a:pPr marL="388622" lvl="1" indent="-194311" algn="l">
                <a:lnSpc>
                  <a:spcPts val="2052"/>
                </a:lnSpc>
                <a:buFont typeface="Arial"/>
                <a:buChar char="•"/>
              </a:pPr>
              <a:r>
                <a:rPr lang="en-US" sz="1800" dirty="0">
                  <a:solidFill>
                    <a:srgbClr val="0E243C"/>
                  </a:solidFill>
                  <a:latin typeface="Inter"/>
                  <a:ea typeface="Inter"/>
                  <a:cs typeface="Inter"/>
                  <a:sym typeface="Inter"/>
                </a:rPr>
                <a:t>This form is </a:t>
              </a:r>
              <a:r>
                <a:rPr lang="en-US" sz="1800" b="1" dirty="0">
                  <a:solidFill>
                    <a:srgbClr val="CC0000"/>
                  </a:solidFill>
                  <a:latin typeface="Inter Bold"/>
                  <a:ea typeface="Inter Bold"/>
                  <a:cs typeface="Inter Bold"/>
                  <a:sym typeface="Inter Bold"/>
                </a:rPr>
                <a:t>required </a:t>
              </a:r>
              <a:r>
                <a:rPr lang="en-US" sz="1800" dirty="0">
                  <a:solidFill>
                    <a:srgbClr val="0E243C"/>
                  </a:solidFill>
                  <a:latin typeface="Inter"/>
                  <a:ea typeface="Inter"/>
                  <a:cs typeface="Inter"/>
                  <a:sym typeface="Inter"/>
                </a:rPr>
                <a:t>if you are </a:t>
              </a:r>
              <a:r>
                <a:rPr lang="en-US" sz="1800" b="1" dirty="0">
                  <a:solidFill>
                    <a:srgbClr val="0E243C"/>
                  </a:solidFill>
                  <a:latin typeface="Inter Bold"/>
                  <a:ea typeface="Inter Bold"/>
                  <a:cs typeface="Inter Bold"/>
                  <a:sym typeface="Inter Bold"/>
                </a:rPr>
                <a:t>ADDING </a:t>
              </a:r>
              <a:r>
                <a:rPr lang="en-US" sz="1800" dirty="0">
                  <a:solidFill>
                    <a:srgbClr val="0E243C"/>
                  </a:solidFill>
                  <a:latin typeface="Inter"/>
                  <a:ea typeface="Inter"/>
                  <a:cs typeface="Inter"/>
                  <a:sym typeface="Inter"/>
                </a:rPr>
                <a:t>or </a:t>
              </a:r>
              <a:r>
                <a:rPr lang="en-US" sz="1800" b="1" dirty="0">
                  <a:solidFill>
                    <a:srgbClr val="0E243C"/>
                  </a:solidFill>
                  <a:latin typeface="Inter Bold"/>
                  <a:ea typeface="Inter Bold"/>
                  <a:cs typeface="Inter Bold"/>
                  <a:sym typeface="Inter Bold"/>
                </a:rPr>
                <a:t>REMOVING </a:t>
              </a:r>
              <a:r>
                <a:rPr lang="en-US" sz="1800" dirty="0">
                  <a:solidFill>
                    <a:srgbClr val="0E243C"/>
                  </a:solidFill>
                  <a:latin typeface="Inter"/>
                  <a:ea typeface="Inter"/>
                  <a:cs typeface="Inter"/>
                  <a:sym typeface="Inter"/>
                </a:rPr>
                <a:t>principals from a license</a:t>
              </a:r>
            </a:p>
            <a:p>
              <a:pPr algn="l">
                <a:lnSpc>
                  <a:spcPts val="2052"/>
                </a:lnSpc>
              </a:pPr>
              <a:endParaRPr lang="en-US" sz="1800" dirty="0">
                <a:solidFill>
                  <a:srgbClr val="0E243C"/>
                </a:solidFill>
                <a:latin typeface="Inter"/>
                <a:ea typeface="Inter"/>
                <a:cs typeface="Inter"/>
                <a:sym typeface="Inter"/>
              </a:endParaRPr>
            </a:p>
            <a:p>
              <a:pPr marL="388622" lvl="1" indent="-194311" algn="l">
                <a:lnSpc>
                  <a:spcPts val="2052"/>
                </a:lnSpc>
                <a:buFont typeface="Arial"/>
                <a:buChar char="•"/>
              </a:pPr>
              <a:r>
                <a:rPr lang="en-US" sz="1800" dirty="0">
                  <a:solidFill>
                    <a:srgbClr val="0E243C"/>
                  </a:solidFill>
                  <a:latin typeface="Inter"/>
                  <a:ea typeface="Inter"/>
                  <a:cs typeface="Inter"/>
                  <a:sym typeface="Inter"/>
                </a:rPr>
                <a:t>This form </a:t>
              </a:r>
              <a:r>
                <a:rPr lang="en-US" sz="1800" b="1" dirty="0">
                  <a:solidFill>
                    <a:srgbClr val="CC0000"/>
                  </a:solidFill>
                  <a:latin typeface="Inter Bold"/>
                  <a:ea typeface="Inter Bold"/>
                  <a:cs typeface="Inter Bold"/>
                  <a:sym typeface="Inter Bold"/>
                </a:rPr>
                <a:t>cannot </a:t>
              </a:r>
              <a:r>
                <a:rPr lang="en-US" sz="1800" dirty="0">
                  <a:solidFill>
                    <a:srgbClr val="0E243C"/>
                  </a:solidFill>
                  <a:latin typeface="Inter"/>
                  <a:ea typeface="Inter"/>
                  <a:cs typeface="Inter"/>
                  <a:sym typeface="Inter"/>
                </a:rPr>
                <a:t>be used to change the Qualified Individual or change the license entity.</a:t>
              </a:r>
            </a:p>
            <a:p>
              <a:pPr algn="l">
                <a:lnSpc>
                  <a:spcPts val="2052"/>
                </a:lnSpc>
              </a:pPr>
              <a:endParaRPr lang="en-US" sz="1800" dirty="0">
                <a:solidFill>
                  <a:srgbClr val="0E243C"/>
                </a:solidFill>
                <a:latin typeface="Inter"/>
                <a:ea typeface="Inter"/>
                <a:cs typeface="Inter"/>
                <a:sym typeface="Inter"/>
              </a:endParaRPr>
            </a:p>
            <a:p>
              <a:pPr marL="388622" lvl="1" indent="-194311" algn="l">
                <a:lnSpc>
                  <a:spcPts val="2052"/>
                </a:lnSpc>
                <a:buFont typeface="Arial"/>
                <a:buChar char="•"/>
              </a:pPr>
              <a:r>
                <a:rPr lang="en-US" sz="1800" dirty="0">
                  <a:solidFill>
                    <a:srgbClr val="0E243C"/>
                  </a:solidFill>
                  <a:latin typeface="Inter"/>
                  <a:ea typeface="Inter"/>
                  <a:cs typeface="Inter"/>
                  <a:sym typeface="Inter"/>
                </a:rPr>
                <a:t>Principal changes </a:t>
              </a:r>
              <a:r>
                <a:rPr lang="en-US" sz="1800" b="1" dirty="0">
                  <a:solidFill>
                    <a:srgbClr val="CC0000"/>
                  </a:solidFill>
                  <a:latin typeface="Inter Bold"/>
                  <a:ea typeface="Inter Bold"/>
                  <a:cs typeface="Inter Bold"/>
                  <a:sym typeface="Inter Bold"/>
                </a:rPr>
                <a:t>MUST </a:t>
              </a:r>
              <a:r>
                <a:rPr lang="en-US" sz="1800" dirty="0">
                  <a:solidFill>
                    <a:srgbClr val="0E243C"/>
                  </a:solidFill>
                  <a:latin typeface="Inter"/>
                  <a:ea typeface="Inter"/>
                  <a:cs typeface="Inter"/>
                  <a:sym typeface="Inter"/>
                </a:rPr>
                <a:t>be updated IN </a:t>
              </a:r>
              <a:r>
                <a:rPr lang="en-US" sz="1800" b="1" dirty="0">
                  <a:solidFill>
                    <a:srgbClr val="0E243C"/>
                  </a:solidFill>
                  <a:latin typeface="Inter Bold"/>
                  <a:ea typeface="Inter Bold"/>
                  <a:cs typeface="Inter Bold"/>
                  <a:sym typeface="Inter Bold"/>
                </a:rPr>
                <a:t>WRITING </a:t>
              </a:r>
              <a:r>
                <a:rPr lang="en-US" sz="1800" dirty="0">
                  <a:solidFill>
                    <a:srgbClr val="0E243C"/>
                  </a:solidFill>
                  <a:latin typeface="Inter"/>
                  <a:ea typeface="Inter"/>
                  <a:cs typeface="Inter"/>
                  <a:sym typeface="Inter"/>
                </a:rPr>
                <a:t>within </a:t>
              </a:r>
              <a:r>
                <a:rPr lang="en-US" sz="1800" b="1" u="sng" dirty="0">
                  <a:solidFill>
                    <a:srgbClr val="0E243C"/>
                  </a:solidFill>
                  <a:latin typeface="Inter Bold"/>
                  <a:ea typeface="Inter Bold"/>
                  <a:cs typeface="Inter Bold"/>
                  <a:sym typeface="Inter Bold"/>
                </a:rPr>
                <a:t>30 DAYS</a:t>
              </a:r>
              <a:r>
                <a:rPr lang="en-US" sz="1800" dirty="0">
                  <a:solidFill>
                    <a:srgbClr val="0E243C"/>
                  </a:solidFill>
                  <a:latin typeface="Inter"/>
                  <a:ea typeface="Inter"/>
                  <a:cs typeface="Inter"/>
                  <a:sym typeface="Inter"/>
                </a:rPr>
                <a:t> of the change.</a:t>
              </a:r>
            </a:p>
            <a:p>
              <a:pPr algn="l">
                <a:lnSpc>
                  <a:spcPts val="2052"/>
                </a:lnSpc>
              </a:pPr>
              <a:endParaRPr lang="en-US" sz="1800" dirty="0">
                <a:solidFill>
                  <a:srgbClr val="0E243C"/>
                </a:solidFill>
                <a:latin typeface="Inter"/>
                <a:ea typeface="Inter"/>
                <a:cs typeface="Inter"/>
                <a:sym typeface="Inter"/>
              </a:endParaRPr>
            </a:p>
          </p:txBody>
        </p:sp>
        <p:sp>
          <p:nvSpPr>
            <p:cNvPr id="6" name="Freeform 6"/>
            <p:cNvSpPr/>
            <p:nvPr/>
          </p:nvSpPr>
          <p:spPr>
            <a:xfrm>
              <a:off x="0" y="0"/>
              <a:ext cx="640883" cy="467844"/>
            </a:xfrm>
            <a:custGeom>
              <a:avLst/>
              <a:gdLst/>
              <a:ahLst/>
              <a:cxnLst/>
              <a:rect l="l" t="t" r="r" b="b"/>
              <a:pathLst>
                <a:path w="640883" h="467844">
                  <a:moveTo>
                    <a:pt x="0" y="0"/>
                  </a:moveTo>
                  <a:lnTo>
                    <a:pt x="640883" y="0"/>
                  </a:lnTo>
                  <a:lnTo>
                    <a:pt x="640883" y="467844"/>
                  </a:lnTo>
                  <a:lnTo>
                    <a:pt x="0" y="467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7" name="TextBox 7"/>
          <p:cNvSpPr txBox="1"/>
          <p:nvPr/>
        </p:nvSpPr>
        <p:spPr>
          <a:xfrm>
            <a:off x="231897" y="96743"/>
            <a:ext cx="16183970" cy="2609850"/>
          </a:xfrm>
          <a:prstGeom prst="rect">
            <a:avLst/>
          </a:prstGeom>
        </p:spPr>
        <p:txBody>
          <a:bodyPr lIns="0" tIns="0" rIns="0" bIns="0" rtlCol="0" anchor="t">
            <a:spAutoFit/>
          </a:bodyPr>
          <a:lstStyle/>
          <a:p>
            <a:pPr algn="l">
              <a:lnSpc>
                <a:spcPts val="10296"/>
              </a:lnSpc>
            </a:pPr>
            <a:r>
              <a:rPr lang="en-US" sz="8580">
                <a:solidFill>
                  <a:srgbClr val="FFFAEC"/>
                </a:solidFill>
                <a:latin typeface="Oswald"/>
                <a:ea typeface="Oswald"/>
                <a:cs typeface="Oswald"/>
                <a:sym typeface="Oswald"/>
              </a:rPr>
              <a:t>NOTIFYING THE NSCB</a:t>
            </a:r>
          </a:p>
          <a:p>
            <a:pPr algn="l">
              <a:lnSpc>
                <a:spcPts val="10296"/>
              </a:lnSpc>
            </a:pPr>
            <a:r>
              <a:rPr lang="en-US" sz="8580">
                <a:solidFill>
                  <a:srgbClr val="FFFAEC"/>
                </a:solidFill>
                <a:latin typeface="Oswald"/>
                <a:ea typeface="Oswald"/>
                <a:cs typeface="Oswald"/>
                <a:sym typeface="Oswald"/>
              </a:rPr>
              <a:t> OF CHANGES</a:t>
            </a:r>
          </a:p>
        </p:txBody>
      </p:sp>
      <p:grpSp>
        <p:nvGrpSpPr>
          <p:cNvPr id="8" name="Group 8"/>
          <p:cNvGrpSpPr/>
          <p:nvPr/>
        </p:nvGrpSpPr>
        <p:grpSpPr>
          <a:xfrm>
            <a:off x="9329774" y="240484"/>
            <a:ext cx="7401976" cy="9455912"/>
            <a:chOff x="0" y="0"/>
            <a:chExt cx="9869301" cy="12607883"/>
          </a:xfrm>
        </p:grpSpPr>
        <p:sp>
          <p:nvSpPr>
            <p:cNvPr id="9" name="Freeform 9"/>
            <p:cNvSpPr/>
            <p:nvPr/>
          </p:nvSpPr>
          <p:spPr>
            <a:xfrm>
              <a:off x="0" y="0"/>
              <a:ext cx="8853301" cy="11591883"/>
            </a:xfrm>
            <a:custGeom>
              <a:avLst/>
              <a:gdLst/>
              <a:ahLst/>
              <a:cxnLst/>
              <a:rect l="l" t="t" r="r" b="b"/>
              <a:pathLst>
                <a:path w="8853301" h="11591883">
                  <a:moveTo>
                    <a:pt x="0" y="0"/>
                  </a:moveTo>
                  <a:lnTo>
                    <a:pt x="8853301" y="0"/>
                  </a:lnTo>
                  <a:lnTo>
                    <a:pt x="8853301" y="11591883"/>
                  </a:lnTo>
                  <a:lnTo>
                    <a:pt x="0" y="11591883"/>
                  </a:lnTo>
                  <a:lnTo>
                    <a:pt x="0" y="0"/>
                  </a:lnTo>
                  <a:close/>
                </a:path>
              </a:pathLst>
            </a:custGeom>
            <a:blipFill>
              <a:blip r:embed="rId10"/>
              <a:stretch>
                <a:fillRect/>
              </a:stretch>
            </a:blipFill>
          </p:spPr>
        </p:sp>
        <p:sp>
          <p:nvSpPr>
            <p:cNvPr id="10" name="Freeform 10"/>
            <p:cNvSpPr/>
            <p:nvPr/>
          </p:nvSpPr>
          <p:spPr>
            <a:xfrm>
              <a:off x="203200" y="203200"/>
              <a:ext cx="8853301" cy="11591883"/>
            </a:xfrm>
            <a:custGeom>
              <a:avLst/>
              <a:gdLst/>
              <a:ahLst/>
              <a:cxnLst/>
              <a:rect l="l" t="t" r="r" b="b"/>
              <a:pathLst>
                <a:path w="8853301" h="11591883">
                  <a:moveTo>
                    <a:pt x="0" y="0"/>
                  </a:moveTo>
                  <a:lnTo>
                    <a:pt x="8853301" y="0"/>
                  </a:lnTo>
                  <a:lnTo>
                    <a:pt x="8853301" y="11591883"/>
                  </a:lnTo>
                  <a:lnTo>
                    <a:pt x="0" y="11591883"/>
                  </a:lnTo>
                  <a:lnTo>
                    <a:pt x="0" y="0"/>
                  </a:lnTo>
                  <a:close/>
                </a:path>
              </a:pathLst>
            </a:custGeom>
            <a:blipFill>
              <a:blip r:embed="rId10"/>
              <a:stretch>
                <a:fillRect/>
              </a:stretch>
            </a:blipFill>
          </p:spPr>
        </p:sp>
        <p:sp>
          <p:nvSpPr>
            <p:cNvPr id="11" name="Freeform 11"/>
            <p:cNvSpPr/>
            <p:nvPr/>
          </p:nvSpPr>
          <p:spPr>
            <a:xfrm>
              <a:off x="406400" y="406400"/>
              <a:ext cx="8853301" cy="11591883"/>
            </a:xfrm>
            <a:custGeom>
              <a:avLst/>
              <a:gdLst/>
              <a:ahLst/>
              <a:cxnLst/>
              <a:rect l="l" t="t" r="r" b="b"/>
              <a:pathLst>
                <a:path w="8853301" h="11591883">
                  <a:moveTo>
                    <a:pt x="0" y="0"/>
                  </a:moveTo>
                  <a:lnTo>
                    <a:pt x="8853301" y="0"/>
                  </a:lnTo>
                  <a:lnTo>
                    <a:pt x="8853301" y="11591883"/>
                  </a:lnTo>
                  <a:lnTo>
                    <a:pt x="0" y="11591883"/>
                  </a:lnTo>
                  <a:lnTo>
                    <a:pt x="0" y="0"/>
                  </a:lnTo>
                  <a:close/>
                </a:path>
              </a:pathLst>
            </a:custGeom>
            <a:blipFill>
              <a:blip r:embed="rId10"/>
              <a:stretch>
                <a:fillRect/>
              </a:stretch>
            </a:blipFill>
          </p:spPr>
        </p:sp>
        <p:sp>
          <p:nvSpPr>
            <p:cNvPr id="12" name="Freeform 12"/>
            <p:cNvSpPr/>
            <p:nvPr/>
          </p:nvSpPr>
          <p:spPr>
            <a:xfrm>
              <a:off x="609600" y="609600"/>
              <a:ext cx="8853301" cy="11591883"/>
            </a:xfrm>
            <a:custGeom>
              <a:avLst/>
              <a:gdLst/>
              <a:ahLst/>
              <a:cxnLst/>
              <a:rect l="l" t="t" r="r" b="b"/>
              <a:pathLst>
                <a:path w="8853301" h="11591883">
                  <a:moveTo>
                    <a:pt x="0" y="0"/>
                  </a:moveTo>
                  <a:lnTo>
                    <a:pt x="8853301" y="0"/>
                  </a:lnTo>
                  <a:lnTo>
                    <a:pt x="8853301" y="11591883"/>
                  </a:lnTo>
                  <a:lnTo>
                    <a:pt x="0" y="11591883"/>
                  </a:lnTo>
                  <a:lnTo>
                    <a:pt x="0" y="0"/>
                  </a:lnTo>
                  <a:close/>
                </a:path>
              </a:pathLst>
            </a:custGeom>
            <a:blipFill>
              <a:blip r:embed="rId10"/>
              <a:stretch>
                <a:fillRect/>
              </a:stretch>
            </a:blipFill>
          </p:spPr>
        </p:sp>
        <p:sp>
          <p:nvSpPr>
            <p:cNvPr id="13" name="Freeform 13"/>
            <p:cNvSpPr/>
            <p:nvPr/>
          </p:nvSpPr>
          <p:spPr>
            <a:xfrm>
              <a:off x="812800" y="812800"/>
              <a:ext cx="8853301" cy="11591883"/>
            </a:xfrm>
            <a:custGeom>
              <a:avLst/>
              <a:gdLst/>
              <a:ahLst/>
              <a:cxnLst/>
              <a:rect l="l" t="t" r="r" b="b"/>
              <a:pathLst>
                <a:path w="8853301" h="11591883">
                  <a:moveTo>
                    <a:pt x="0" y="0"/>
                  </a:moveTo>
                  <a:lnTo>
                    <a:pt x="8853301" y="0"/>
                  </a:lnTo>
                  <a:lnTo>
                    <a:pt x="8853301" y="11591883"/>
                  </a:lnTo>
                  <a:lnTo>
                    <a:pt x="0" y="11591883"/>
                  </a:lnTo>
                  <a:lnTo>
                    <a:pt x="0" y="0"/>
                  </a:lnTo>
                  <a:close/>
                </a:path>
              </a:pathLst>
            </a:custGeom>
            <a:blipFill>
              <a:blip r:embed="rId10"/>
              <a:stretch>
                <a:fillRect/>
              </a:stretch>
            </a:blipFill>
          </p:spPr>
        </p:sp>
        <p:sp>
          <p:nvSpPr>
            <p:cNvPr id="14" name="Freeform 14"/>
            <p:cNvSpPr/>
            <p:nvPr/>
          </p:nvSpPr>
          <p:spPr>
            <a:xfrm>
              <a:off x="1016000" y="1016000"/>
              <a:ext cx="8853301" cy="11591883"/>
            </a:xfrm>
            <a:custGeom>
              <a:avLst/>
              <a:gdLst/>
              <a:ahLst/>
              <a:cxnLst/>
              <a:rect l="l" t="t" r="r" b="b"/>
              <a:pathLst>
                <a:path w="8853301" h="11591883">
                  <a:moveTo>
                    <a:pt x="0" y="0"/>
                  </a:moveTo>
                  <a:lnTo>
                    <a:pt x="8853301" y="0"/>
                  </a:lnTo>
                  <a:lnTo>
                    <a:pt x="8853301" y="11591883"/>
                  </a:lnTo>
                  <a:lnTo>
                    <a:pt x="0" y="11591883"/>
                  </a:lnTo>
                  <a:lnTo>
                    <a:pt x="0" y="0"/>
                  </a:lnTo>
                  <a:close/>
                </a:path>
              </a:pathLst>
            </a:custGeom>
            <a:blipFill>
              <a:blip r:embed="rId10"/>
              <a:stretch>
                <a:fillRect/>
              </a:stretch>
            </a:blipFill>
          </p:spPr>
        </p:sp>
      </p:grpSp>
      <p:grpSp>
        <p:nvGrpSpPr>
          <p:cNvPr id="15" name="Group 15"/>
          <p:cNvGrpSpPr/>
          <p:nvPr/>
        </p:nvGrpSpPr>
        <p:grpSpPr>
          <a:xfrm>
            <a:off x="16242133" y="8309219"/>
            <a:ext cx="2045867" cy="1977781"/>
            <a:chOff x="0" y="0"/>
            <a:chExt cx="2727823" cy="2637041"/>
          </a:xfrm>
        </p:grpSpPr>
        <p:sp>
          <p:nvSpPr>
            <p:cNvPr id="16" name="Freeform 16"/>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1"/>
              <a:stretch>
                <a:fillRect t="-1721" b="-1721"/>
              </a:stretch>
            </a:blipFill>
          </p:spPr>
        </p:sp>
        <p:sp>
          <p:nvSpPr>
            <p:cNvPr id="17" name="TextBox 17"/>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8</a:t>
              </a:r>
            </a:p>
          </p:txBody>
        </p:sp>
      </p:grpSp>
      <p:sp>
        <p:nvSpPr>
          <p:cNvPr id="18" name="TextBox 18"/>
          <p:cNvSpPr txBox="1"/>
          <p:nvPr/>
        </p:nvSpPr>
        <p:spPr>
          <a:xfrm>
            <a:off x="1448040" y="9539812"/>
            <a:ext cx="13751685" cy="523875"/>
          </a:xfrm>
          <a:prstGeom prst="rect">
            <a:avLst/>
          </a:prstGeom>
        </p:spPr>
        <p:txBody>
          <a:bodyPr lIns="0" tIns="0" rIns="0" bIns="0" rtlCol="0" anchor="t">
            <a:spAutoFit/>
          </a:bodyPr>
          <a:lstStyle/>
          <a:p>
            <a:pPr algn="ctr">
              <a:lnSpc>
                <a:spcPts val="2040"/>
              </a:lnSpc>
            </a:pPr>
            <a:r>
              <a:rPr lang="en-US" sz="1700" b="1">
                <a:solidFill>
                  <a:srgbClr val="CC0000"/>
                </a:solidFill>
                <a:latin typeface="Inter Bold"/>
                <a:ea typeface="Inter Bold"/>
                <a:cs typeface="Inter Bold"/>
                <a:sym typeface="Inter Bold"/>
              </a:rPr>
              <a:t>PLEASE BE ADVISED</a:t>
            </a:r>
          </a:p>
          <a:p>
            <a:pPr algn="l">
              <a:lnSpc>
                <a:spcPts val="2040"/>
              </a:lnSpc>
            </a:pPr>
            <a:r>
              <a:rPr lang="en-US" sz="1700" b="1">
                <a:solidFill>
                  <a:srgbClr val="CC0000"/>
                </a:solidFill>
                <a:latin typeface="Inter Bold"/>
                <a:ea typeface="Inter Bold"/>
                <a:cs typeface="Inter Bold"/>
                <a:sym typeface="Inter Bold"/>
              </a:rPr>
              <a:t>ALL </a:t>
            </a:r>
            <a:r>
              <a:rPr lang="en-US" sz="1700" b="1">
                <a:solidFill>
                  <a:srgbClr val="0E243C"/>
                </a:solidFill>
                <a:latin typeface="Inter Bold"/>
                <a:ea typeface="Inter Bold"/>
                <a:cs typeface="Inter Bold"/>
                <a:sym typeface="Inter Bold"/>
              </a:rPr>
              <a:t>PRINCIPALS, CMS QUALIFIERS AND TRADE QUALIFIERS ARE RESPONSIBLE FOR </a:t>
            </a:r>
            <a:r>
              <a:rPr lang="en-US" sz="1700" b="1" i="1">
                <a:solidFill>
                  <a:srgbClr val="CC0000"/>
                </a:solidFill>
                <a:latin typeface="Inter Bold Italics"/>
                <a:ea typeface="Inter Bold Italics"/>
                <a:cs typeface="Inter Bold Italics"/>
                <a:sym typeface="Inter Bold Italics"/>
              </a:rPr>
              <a:t>ANY </a:t>
            </a:r>
            <a:r>
              <a:rPr lang="en-US" sz="1700" b="1">
                <a:solidFill>
                  <a:srgbClr val="0E243C"/>
                </a:solidFill>
                <a:latin typeface="Inter Bold"/>
                <a:ea typeface="Inter Bold"/>
                <a:cs typeface="Inter Bold"/>
                <a:sym typeface="Inter Bold"/>
              </a:rPr>
              <a:t>COMPLAINTS RECEIVED ON A LICENSE!</a:t>
            </a:r>
          </a:p>
        </p:txBody>
      </p:sp>
      <p:pic>
        <p:nvPicPr>
          <p:cNvPr id="39" name="Audio 38">
            <a:hlinkClick r:id="" action="ppaction://media"/>
            <a:extLst>
              <a:ext uri="{FF2B5EF4-FFF2-40B4-BE49-F238E27FC236}">
                <a16:creationId xmlns:a16="http://schemas.microsoft.com/office/drawing/2014/main" id="{0A7B8C94-1ECF-E0A0-24ED-9A3AA45066F1}"/>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35700">
        <p:fade/>
      </p:transition>
    </mc:Choice>
    <mc:Fallback xmlns="">
      <p:transition spd="med" advTm="35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0" name="Freeform 2">
            <a:extLst>
              <a:ext uri="{FF2B5EF4-FFF2-40B4-BE49-F238E27FC236}">
                <a16:creationId xmlns:a16="http://schemas.microsoft.com/office/drawing/2014/main" id="{AA2D5109-9BED-457B-85AD-1601241B3C21}"/>
              </a:ext>
            </a:extLst>
          </p:cNvPr>
          <p:cNvSpPr/>
          <p:nvPr/>
        </p:nvSpPr>
        <p:spPr>
          <a:xfrm>
            <a:off x="1" y="0"/>
            <a:ext cx="18288000" cy="4076700"/>
          </a:xfrm>
          <a:custGeom>
            <a:avLst/>
            <a:gdLst/>
            <a:ahLst/>
            <a:cxnLst/>
            <a:rect l="l" t="t" r="r" b="b"/>
            <a:pathLst>
              <a:path w="21759381" h="6935803">
                <a:moveTo>
                  <a:pt x="0" y="0"/>
                </a:moveTo>
                <a:lnTo>
                  <a:pt x="21759381" y="0"/>
                </a:lnTo>
                <a:lnTo>
                  <a:pt x="21759381" y="6935803"/>
                </a:lnTo>
                <a:lnTo>
                  <a:pt x="0" y="69358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231897" y="3407828"/>
            <a:ext cx="9398190" cy="2890785"/>
            <a:chOff x="0" y="13232"/>
            <a:chExt cx="12530920" cy="3854380"/>
          </a:xfrm>
        </p:grpSpPr>
        <p:sp>
          <p:nvSpPr>
            <p:cNvPr id="4" name="TextBox 4"/>
            <p:cNvSpPr txBox="1"/>
            <p:nvPr/>
          </p:nvSpPr>
          <p:spPr>
            <a:xfrm>
              <a:off x="894883" y="19050"/>
              <a:ext cx="11006232" cy="462026"/>
            </a:xfrm>
            <a:prstGeom prst="rect">
              <a:avLst/>
            </a:prstGeom>
          </p:spPr>
          <p:txBody>
            <a:bodyPr lIns="0" tIns="0" rIns="0" bIns="0" rtlCol="0" anchor="t">
              <a:spAutoFit/>
            </a:bodyPr>
            <a:lstStyle/>
            <a:p>
              <a:pPr algn="l">
                <a:lnSpc>
                  <a:spcPts val="2664"/>
                </a:lnSpc>
              </a:pPr>
              <a:r>
                <a:rPr lang="en-US" sz="2400" b="1">
                  <a:solidFill>
                    <a:srgbClr val="C5882D"/>
                  </a:solidFill>
                  <a:latin typeface="Inter Bold"/>
                  <a:ea typeface="Inter Bold"/>
                  <a:cs typeface="Inter Bold"/>
                  <a:sym typeface="Inter Bold"/>
                </a:rPr>
                <a:t>Changes in Qualified Individual(s)</a:t>
              </a:r>
            </a:p>
          </p:txBody>
        </p:sp>
        <p:sp>
          <p:nvSpPr>
            <p:cNvPr id="5" name="TextBox 5"/>
            <p:cNvSpPr txBox="1"/>
            <p:nvPr/>
          </p:nvSpPr>
          <p:spPr>
            <a:xfrm>
              <a:off x="894883" y="738551"/>
              <a:ext cx="11636037" cy="3129061"/>
            </a:xfrm>
            <a:prstGeom prst="rect">
              <a:avLst/>
            </a:prstGeom>
          </p:spPr>
          <p:txBody>
            <a:bodyPr lIns="0" tIns="0" rIns="0" bIns="0" rtlCol="0" anchor="t">
              <a:spAutoFit/>
            </a:bodyPr>
            <a:lstStyle/>
            <a:p>
              <a:pPr algn="l">
                <a:lnSpc>
                  <a:spcPts val="2331"/>
                </a:lnSpc>
              </a:pPr>
              <a:r>
                <a:rPr lang="en-US" sz="2100" dirty="0">
                  <a:solidFill>
                    <a:srgbClr val="0E243C"/>
                  </a:solidFill>
                  <a:latin typeface="Inter"/>
                  <a:ea typeface="Inter"/>
                  <a:cs typeface="Inter"/>
                  <a:sym typeface="Inter"/>
                </a:rPr>
                <a:t>Application:  </a:t>
              </a:r>
              <a:r>
                <a:rPr lang="en-US" sz="2100" u="sng" dirty="0">
                  <a:solidFill>
                    <a:srgbClr val="004AAD"/>
                  </a:solidFill>
                  <a:latin typeface="Inter"/>
                  <a:ea typeface="Inter"/>
                  <a:cs typeface="Inter"/>
                  <a:sym typeface="Inter"/>
                  <a:hlinkClick r:id="rId7"/>
                </a:rPr>
                <a:t>Change or Add a Qualified Individual</a:t>
              </a:r>
              <a:r>
                <a:rPr lang="en-US" sz="2100" dirty="0">
                  <a:solidFill>
                    <a:srgbClr val="0E243C"/>
                  </a:solidFill>
                  <a:latin typeface="Inter"/>
                  <a:ea typeface="Inter"/>
                  <a:cs typeface="Inter"/>
                  <a:sym typeface="Inter"/>
                  <a:hlinkClick r:id="rId7"/>
                </a:rPr>
                <a:t> </a:t>
              </a:r>
              <a:endParaRPr lang="en-US" sz="2100" dirty="0">
                <a:solidFill>
                  <a:srgbClr val="0E243C"/>
                </a:solidFill>
                <a:latin typeface="Inter"/>
                <a:ea typeface="Inter"/>
                <a:cs typeface="Inter"/>
                <a:sym typeface="Inter"/>
              </a:endParaRPr>
            </a:p>
            <a:p>
              <a:pPr algn="l">
                <a:lnSpc>
                  <a:spcPts val="1998"/>
                </a:lnSpc>
              </a:pPr>
              <a:endParaRPr lang="en-US" sz="2100" dirty="0">
                <a:solidFill>
                  <a:srgbClr val="0E243C"/>
                </a:solidFill>
                <a:latin typeface="Inter"/>
                <a:ea typeface="Inter"/>
                <a:cs typeface="Inter"/>
                <a:sym typeface="Inter"/>
              </a:endParaRPr>
            </a:p>
            <a:p>
              <a:pPr marL="388622" lvl="1" indent="-194311" algn="l">
                <a:lnSpc>
                  <a:spcPts val="1998"/>
                </a:lnSpc>
                <a:buFont typeface="Arial"/>
                <a:buChar char="•"/>
              </a:pPr>
              <a:r>
                <a:rPr lang="en-US" sz="1800" dirty="0">
                  <a:solidFill>
                    <a:srgbClr val="0E243C"/>
                  </a:solidFill>
                  <a:latin typeface="Inter"/>
                  <a:ea typeface="Inter"/>
                  <a:cs typeface="Inter"/>
                  <a:sym typeface="Inter"/>
                </a:rPr>
                <a:t>This form is used to:</a:t>
              </a:r>
            </a:p>
            <a:p>
              <a:pPr algn="l">
                <a:lnSpc>
                  <a:spcPts val="1998"/>
                </a:lnSpc>
              </a:pPr>
              <a:r>
                <a:rPr lang="en-US" sz="1800" dirty="0">
                  <a:solidFill>
                    <a:srgbClr val="0E243C"/>
                  </a:solidFill>
                  <a:latin typeface="Inter"/>
                  <a:ea typeface="Inter"/>
                  <a:cs typeface="Inter"/>
                  <a:sym typeface="Inter"/>
                </a:rPr>
                <a:t>                 - </a:t>
              </a:r>
              <a:r>
                <a:rPr lang="en-US" sz="1800" b="1" dirty="0">
                  <a:solidFill>
                    <a:srgbClr val="0E243C"/>
                  </a:solidFill>
                  <a:latin typeface="Inter Bold"/>
                  <a:ea typeface="Inter Bold"/>
                  <a:cs typeface="Inter Bold"/>
                  <a:sym typeface="Inter Bold"/>
                </a:rPr>
                <a:t>ADD </a:t>
              </a:r>
              <a:r>
                <a:rPr lang="en-US" sz="1800" dirty="0">
                  <a:solidFill>
                    <a:srgbClr val="0E243C"/>
                  </a:solidFill>
                  <a:latin typeface="Inter"/>
                  <a:ea typeface="Inter"/>
                  <a:cs typeface="Inter"/>
                  <a:sym typeface="Inter"/>
                </a:rPr>
                <a:t>or </a:t>
              </a:r>
              <a:r>
                <a:rPr lang="en-US" sz="1800" b="1" dirty="0">
                  <a:solidFill>
                    <a:srgbClr val="0E243C"/>
                  </a:solidFill>
                  <a:latin typeface="Inter Bold"/>
                  <a:ea typeface="Inter Bold"/>
                  <a:cs typeface="Inter Bold"/>
                  <a:sym typeface="Inter Bold"/>
                </a:rPr>
                <a:t>CHANGE </a:t>
              </a:r>
              <a:r>
                <a:rPr lang="en-US" sz="1800" dirty="0">
                  <a:solidFill>
                    <a:srgbClr val="0E243C"/>
                  </a:solidFill>
                  <a:latin typeface="Inter"/>
                  <a:ea typeface="Inter"/>
                  <a:cs typeface="Inter"/>
                  <a:sym typeface="Inter"/>
                </a:rPr>
                <a:t>the </a:t>
              </a:r>
              <a:r>
                <a:rPr lang="en-US" sz="1800" i="1" dirty="0">
                  <a:solidFill>
                    <a:srgbClr val="0E243C"/>
                  </a:solidFill>
                  <a:latin typeface="Inter Italics"/>
                  <a:ea typeface="Inter Italics"/>
                  <a:cs typeface="Inter Italics"/>
                  <a:sym typeface="Inter Italics"/>
                </a:rPr>
                <a:t>Qualified Individual(s)</a:t>
              </a:r>
              <a:r>
                <a:rPr lang="en-US" sz="1800" dirty="0">
                  <a:solidFill>
                    <a:srgbClr val="0E243C"/>
                  </a:solidFill>
                  <a:latin typeface="Inter"/>
                  <a:ea typeface="Inter"/>
                  <a:cs typeface="Inter"/>
                  <a:sym typeface="Inter"/>
                </a:rPr>
                <a:t> on a license</a:t>
              </a:r>
            </a:p>
            <a:p>
              <a:pPr algn="l">
                <a:lnSpc>
                  <a:spcPts val="1998"/>
                </a:lnSpc>
              </a:pPr>
              <a:endParaRPr lang="en-US" sz="1800" dirty="0">
                <a:solidFill>
                  <a:srgbClr val="0E243C"/>
                </a:solidFill>
                <a:latin typeface="Inter"/>
                <a:ea typeface="Inter"/>
                <a:cs typeface="Inter"/>
                <a:sym typeface="Inter"/>
              </a:endParaRPr>
            </a:p>
            <a:p>
              <a:pPr marL="388622" lvl="1" indent="-194311" algn="l">
                <a:lnSpc>
                  <a:spcPts val="1998"/>
                </a:lnSpc>
                <a:buFont typeface="Arial"/>
                <a:buChar char="•"/>
              </a:pPr>
              <a:r>
                <a:rPr lang="en-US" sz="1800" dirty="0">
                  <a:solidFill>
                    <a:srgbClr val="0E243C"/>
                  </a:solidFill>
                  <a:latin typeface="Inter"/>
                  <a:ea typeface="Inter"/>
                  <a:cs typeface="Inter"/>
                  <a:sym typeface="Inter"/>
                </a:rPr>
                <a:t>This form </a:t>
              </a:r>
              <a:r>
                <a:rPr lang="en-US" sz="1800" b="1" dirty="0">
                  <a:solidFill>
                    <a:srgbClr val="CC0000"/>
                  </a:solidFill>
                  <a:latin typeface="Inter Bold"/>
                  <a:ea typeface="Inter Bold"/>
                  <a:cs typeface="Inter Bold"/>
                  <a:sym typeface="Inter Bold"/>
                </a:rPr>
                <a:t>cannot </a:t>
              </a:r>
              <a:r>
                <a:rPr lang="en-US" sz="1800" dirty="0">
                  <a:solidFill>
                    <a:srgbClr val="0E243C"/>
                  </a:solidFill>
                  <a:latin typeface="Inter"/>
                  <a:ea typeface="Inter"/>
                  <a:cs typeface="Inter"/>
                  <a:sym typeface="Inter"/>
                </a:rPr>
                <a:t>be used to change the Principal(s) of a license or        change the license entity.</a:t>
              </a:r>
            </a:p>
            <a:p>
              <a:pPr algn="l">
                <a:lnSpc>
                  <a:spcPts val="1998"/>
                </a:lnSpc>
              </a:pPr>
              <a:endParaRPr lang="en-US" sz="1800" dirty="0">
                <a:solidFill>
                  <a:srgbClr val="0E243C"/>
                </a:solidFill>
                <a:latin typeface="Inter"/>
                <a:ea typeface="Inter"/>
                <a:cs typeface="Inter"/>
                <a:sym typeface="Inter"/>
              </a:endParaRPr>
            </a:p>
            <a:p>
              <a:pPr marL="388622" lvl="1" indent="-194311" algn="l">
                <a:lnSpc>
                  <a:spcPts val="1998"/>
                </a:lnSpc>
                <a:buFont typeface="Arial"/>
                <a:buChar char="•"/>
              </a:pPr>
              <a:r>
                <a:rPr lang="en-US" sz="1800" dirty="0">
                  <a:solidFill>
                    <a:srgbClr val="0E243C"/>
                  </a:solidFill>
                  <a:latin typeface="Inter"/>
                  <a:ea typeface="Inter"/>
                  <a:cs typeface="Inter"/>
                  <a:sym typeface="Inter"/>
                </a:rPr>
                <a:t>$250 fee</a:t>
              </a:r>
            </a:p>
          </p:txBody>
        </p:sp>
        <p:sp>
          <p:nvSpPr>
            <p:cNvPr id="6" name="Freeform 6"/>
            <p:cNvSpPr/>
            <p:nvPr/>
          </p:nvSpPr>
          <p:spPr>
            <a:xfrm>
              <a:off x="0" y="13232"/>
              <a:ext cx="640883" cy="467844"/>
            </a:xfrm>
            <a:custGeom>
              <a:avLst/>
              <a:gdLst/>
              <a:ahLst/>
              <a:cxnLst/>
              <a:rect l="l" t="t" r="r" b="b"/>
              <a:pathLst>
                <a:path w="640883" h="467844">
                  <a:moveTo>
                    <a:pt x="0" y="0"/>
                  </a:moveTo>
                  <a:lnTo>
                    <a:pt x="640883" y="0"/>
                  </a:lnTo>
                  <a:lnTo>
                    <a:pt x="640883" y="467844"/>
                  </a:lnTo>
                  <a:lnTo>
                    <a:pt x="0" y="467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7" name="TextBox 7"/>
          <p:cNvSpPr txBox="1"/>
          <p:nvPr/>
        </p:nvSpPr>
        <p:spPr>
          <a:xfrm>
            <a:off x="231897" y="96743"/>
            <a:ext cx="16183970" cy="2609850"/>
          </a:xfrm>
          <a:prstGeom prst="rect">
            <a:avLst/>
          </a:prstGeom>
        </p:spPr>
        <p:txBody>
          <a:bodyPr lIns="0" tIns="0" rIns="0" bIns="0" rtlCol="0" anchor="t">
            <a:spAutoFit/>
          </a:bodyPr>
          <a:lstStyle/>
          <a:p>
            <a:pPr algn="l">
              <a:lnSpc>
                <a:spcPts val="10296"/>
              </a:lnSpc>
            </a:pPr>
            <a:r>
              <a:rPr lang="en-US" sz="8580">
                <a:solidFill>
                  <a:srgbClr val="FFFAEC"/>
                </a:solidFill>
                <a:latin typeface="Oswald"/>
                <a:ea typeface="Oswald"/>
                <a:cs typeface="Oswald"/>
                <a:sym typeface="Oswald"/>
              </a:rPr>
              <a:t>NOTIFYING THE NSCB</a:t>
            </a:r>
          </a:p>
          <a:p>
            <a:pPr algn="l">
              <a:lnSpc>
                <a:spcPts val="10296"/>
              </a:lnSpc>
            </a:pPr>
            <a:r>
              <a:rPr lang="en-US" sz="8580">
                <a:solidFill>
                  <a:srgbClr val="FFFAEC"/>
                </a:solidFill>
                <a:latin typeface="Oswald"/>
                <a:ea typeface="Oswald"/>
                <a:cs typeface="Oswald"/>
                <a:sym typeface="Oswald"/>
              </a:rPr>
              <a:t> OF CHANGES</a:t>
            </a:r>
          </a:p>
        </p:txBody>
      </p:sp>
      <p:grpSp>
        <p:nvGrpSpPr>
          <p:cNvPr id="8" name="Group 8"/>
          <p:cNvGrpSpPr/>
          <p:nvPr/>
        </p:nvGrpSpPr>
        <p:grpSpPr>
          <a:xfrm>
            <a:off x="9380024" y="190500"/>
            <a:ext cx="7597845" cy="9608312"/>
            <a:chOff x="0" y="0"/>
            <a:chExt cx="10130460" cy="12811083"/>
          </a:xfrm>
        </p:grpSpPr>
        <p:sp>
          <p:nvSpPr>
            <p:cNvPr id="9" name="Freeform 9"/>
            <p:cNvSpPr/>
            <p:nvPr/>
          </p:nvSpPr>
          <p:spPr>
            <a:xfrm>
              <a:off x="0" y="0"/>
              <a:ext cx="8911260" cy="11591883"/>
            </a:xfrm>
            <a:custGeom>
              <a:avLst/>
              <a:gdLst/>
              <a:ahLst/>
              <a:cxnLst/>
              <a:rect l="l" t="t" r="r" b="b"/>
              <a:pathLst>
                <a:path w="8911260" h="11591883">
                  <a:moveTo>
                    <a:pt x="0" y="0"/>
                  </a:moveTo>
                  <a:lnTo>
                    <a:pt x="8911260" y="0"/>
                  </a:lnTo>
                  <a:lnTo>
                    <a:pt x="8911260" y="11591883"/>
                  </a:lnTo>
                  <a:lnTo>
                    <a:pt x="0" y="11591883"/>
                  </a:lnTo>
                  <a:lnTo>
                    <a:pt x="0" y="0"/>
                  </a:lnTo>
                  <a:close/>
                </a:path>
              </a:pathLst>
            </a:custGeom>
            <a:blipFill>
              <a:blip r:embed="rId10"/>
              <a:stretch>
                <a:fillRect/>
              </a:stretch>
            </a:blipFill>
          </p:spPr>
        </p:sp>
        <p:sp>
          <p:nvSpPr>
            <p:cNvPr id="10" name="Freeform 10"/>
            <p:cNvSpPr/>
            <p:nvPr/>
          </p:nvSpPr>
          <p:spPr>
            <a:xfrm>
              <a:off x="203200" y="203200"/>
              <a:ext cx="8911260" cy="11591883"/>
            </a:xfrm>
            <a:custGeom>
              <a:avLst/>
              <a:gdLst/>
              <a:ahLst/>
              <a:cxnLst/>
              <a:rect l="l" t="t" r="r" b="b"/>
              <a:pathLst>
                <a:path w="8911260" h="11591883">
                  <a:moveTo>
                    <a:pt x="0" y="0"/>
                  </a:moveTo>
                  <a:lnTo>
                    <a:pt x="8911260" y="0"/>
                  </a:lnTo>
                  <a:lnTo>
                    <a:pt x="8911260" y="11591883"/>
                  </a:lnTo>
                  <a:lnTo>
                    <a:pt x="0" y="11591883"/>
                  </a:lnTo>
                  <a:lnTo>
                    <a:pt x="0" y="0"/>
                  </a:lnTo>
                  <a:close/>
                </a:path>
              </a:pathLst>
            </a:custGeom>
            <a:blipFill>
              <a:blip r:embed="rId10"/>
              <a:stretch>
                <a:fillRect/>
              </a:stretch>
            </a:blipFill>
          </p:spPr>
        </p:sp>
        <p:sp>
          <p:nvSpPr>
            <p:cNvPr id="11" name="Freeform 11"/>
            <p:cNvSpPr/>
            <p:nvPr/>
          </p:nvSpPr>
          <p:spPr>
            <a:xfrm>
              <a:off x="406400" y="406400"/>
              <a:ext cx="8911260" cy="11591883"/>
            </a:xfrm>
            <a:custGeom>
              <a:avLst/>
              <a:gdLst/>
              <a:ahLst/>
              <a:cxnLst/>
              <a:rect l="l" t="t" r="r" b="b"/>
              <a:pathLst>
                <a:path w="8911260" h="11591883">
                  <a:moveTo>
                    <a:pt x="0" y="0"/>
                  </a:moveTo>
                  <a:lnTo>
                    <a:pt x="8911260" y="0"/>
                  </a:lnTo>
                  <a:lnTo>
                    <a:pt x="8911260" y="11591883"/>
                  </a:lnTo>
                  <a:lnTo>
                    <a:pt x="0" y="11591883"/>
                  </a:lnTo>
                  <a:lnTo>
                    <a:pt x="0" y="0"/>
                  </a:lnTo>
                  <a:close/>
                </a:path>
              </a:pathLst>
            </a:custGeom>
            <a:blipFill>
              <a:blip r:embed="rId10"/>
              <a:stretch>
                <a:fillRect/>
              </a:stretch>
            </a:blipFill>
          </p:spPr>
        </p:sp>
        <p:sp>
          <p:nvSpPr>
            <p:cNvPr id="12" name="Freeform 12"/>
            <p:cNvSpPr/>
            <p:nvPr/>
          </p:nvSpPr>
          <p:spPr>
            <a:xfrm>
              <a:off x="609600" y="609600"/>
              <a:ext cx="8911260" cy="11591883"/>
            </a:xfrm>
            <a:custGeom>
              <a:avLst/>
              <a:gdLst/>
              <a:ahLst/>
              <a:cxnLst/>
              <a:rect l="l" t="t" r="r" b="b"/>
              <a:pathLst>
                <a:path w="8911260" h="11591883">
                  <a:moveTo>
                    <a:pt x="0" y="0"/>
                  </a:moveTo>
                  <a:lnTo>
                    <a:pt x="8911260" y="0"/>
                  </a:lnTo>
                  <a:lnTo>
                    <a:pt x="8911260" y="11591883"/>
                  </a:lnTo>
                  <a:lnTo>
                    <a:pt x="0" y="11591883"/>
                  </a:lnTo>
                  <a:lnTo>
                    <a:pt x="0" y="0"/>
                  </a:lnTo>
                  <a:close/>
                </a:path>
              </a:pathLst>
            </a:custGeom>
            <a:blipFill>
              <a:blip r:embed="rId10"/>
              <a:stretch>
                <a:fillRect/>
              </a:stretch>
            </a:blipFill>
          </p:spPr>
        </p:sp>
        <p:sp>
          <p:nvSpPr>
            <p:cNvPr id="13" name="Freeform 13"/>
            <p:cNvSpPr/>
            <p:nvPr/>
          </p:nvSpPr>
          <p:spPr>
            <a:xfrm>
              <a:off x="812800" y="812800"/>
              <a:ext cx="8911260" cy="11591883"/>
            </a:xfrm>
            <a:custGeom>
              <a:avLst/>
              <a:gdLst/>
              <a:ahLst/>
              <a:cxnLst/>
              <a:rect l="l" t="t" r="r" b="b"/>
              <a:pathLst>
                <a:path w="8911260" h="11591883">
                  <a:moveTo>
                    <a:pt x="0" y="0"/>
                  </a:moveTo>
                  <a:lnTo>
                    <a:pt x="8911260" y="0"/>
                  </a:lnTo>
                  <a:lnTo>
                    <a:pt x="8911260" y="11591883"/>
                  </a:lnTo>
                  <a:lnTo>
                    <a:pt x="0" y="11591883"/>
                  </a:lnTo>
                  <a:lnTo>
                    <a:pt x="0" y="0"/>
                  </a:lnTo>
                  <a:close/>
                </a:path>
              </a:pathLst>
            </a:custGeom>
            <a:blipFill>
              <a:blip r:embed="rId10"/>
              <a:stretch>
                <a:fillRect/>
              </a:stretch>
            </a:blipFill>
          </p:spPr>
        </p:sp>
        <p:sp>
          <p:nvSpPr>
            <p:cNvPr id="14" name="Freeform 14"/>
            <p:cNvSpPr/>
            <p:nvPr/>
          </p:nvSpPr>
          <p:spPr>
            <a:xfrm>
              <a:off x="1016000" y="1016000"/>
              <a:ext cx="8911260" cy="11591883"/>
            </a:xfrm>
            <a:custGeom>
              <a:avLst/>
              <a:gdLst/>
              <a:ahLst/>
              <a:cxnLst/>
              <a:rect l="l" t="t" r="r" b="b"/>
              <a:pathLst>
                <a:path w="8911260" h="11591883">
                  <a:moveTo>
                    <a:pt x="0" y="0"/>
                  </a:moveTo>
                  <a:lnTo>
                    <a:pt x="8911260" y="0"/>
                  </a:lnTo>
                  <a:lnTo>
                    <a:pt x="8911260" y="11591883"/>
                  </a:lnTo>
                  <a:lnTo>
                    <a:pt x="0" y="11591883"/>
                  </a:lnTo>
                  <a:lnTo>
                    <a:pt x="0" y="0"/>
                  </a:lnTo>
                  <a:close/>
                </a:path>
              </a:pathLst>
            </a:custGeom>
            <a:blipFill>
              <a:blip r:embed="rId10"/>
              <a:stretch>
                <a:fillRect/>
              </a:stretch>
            </a:blipFill>
          </p:spPr>
        </p:sp>
        <p:sp>
          <p:nvSpPr>
            <p:cNvPr id="15" name="Freeform 15"/>
            <p:cNvSpPr/>
            <p:nvPr/>
          </p:nvSpPr>
          <p:spPr>
            <a:xfrm>
              <a:off x="1219200" y="1219200"/>
              <a:ext cx="8911260" cy="11591883"/>
            </a:xfrm>
            <a:custGeom>
              <a:avLst/>
              <a:gdLst/>
              <a:ahLst/>
              <a:cxnLst/>
              <a:rect l="l" t="t" r="r" b="b"/>
              <a:pathLst>
                <a:path w="8911260" h="11591883">
                  <a:moveTo>
                    <a:pt x="0" y="0"/>
                  </a:moveTo>
                  <a:lnTo>
                    <a:pt x="8911260" y="0"/>
                  </a:lnTo>
                  <a:lnTo>
                    <a:pt x="8911260" y="11591883"/>
                  </a:lnTo>
                  <a:lnTo>
                    <a:pt x="0" y="11591883"/>
                  </a:lnTo>
                  <a:lnTo>
                    <a:pt x="0" y="0"/>
                  </a:lnTo>
                  <a:close/>
                </a:path>
              </a:pathLst>
            </a:custGeom>
            <a:blipFill>
              <a:blip r:embed="rId11"/>
              <a:stretch>
                <a:fillRect/>
              </a:stretch>
            </a:blipFill>
          </p:spPr>
        </p:sp>
      </p:grpSp>
      <p:grpSp>
        <p:nvGrpSpPr>
          <p:cNvPr id="16" name="Group 16"/>
          <p:cNvGrpSpPr/>
          <p:nvPr/>
        </p:nvGrpSpPr>
        <p:grpSpPr>
          <a:xfrm>
            <a:off x="0" y="8309219"/>
            <a:ext cx="2045867" cy="1977781"/>
            <a:chOff x="0" y="0"/>
            <a:chExt cx="2727823" cy="2637041"/>
          </a:xfrm>
        </p:grpSpPr>
        <p:sp>
          <p:nvSpPr>
            <p:cNvPr id="17" name="Freeform 17"/>
            <p:cNvSpPr/>
            <p:nvPr/>
          </p:nvSpPr>
          <p:spPr>
            <a:xfrm>
              <a:off x="0" y="0"/>
              <a:ext cx="2727823" cy="2637041"/>
            </a:xfrm>
            <a:custGeom>
              <a:avLst/>
              <a:gdLst/>
              <a:ahLst/>
              <a:cxnLst/>
              <a:rect l="l" t="t" r="r" b="b"/>
              <a:pathLst>
                <a:path w="2727823" h="2637041">
                  <a:moveTo>
                    <a:pt x="0" y="0"/>
                  </a:moveTo>
                  <a:lnTo>
                    <a:pt x="2727823" y="0"/>
                  </a:lnTo>
                  <a:lnTo>
                    <a:pt x="2727823" y="2637041"/>
                  </a:lnTo>
                  <a:lnTo>
                    <a:pt x="0" y="2637041"/>
                  </a:lnTo>
                  <a:lnTo>
                    <a:pt x="0" y="0"/>
                  </a:lnTo>
                  <a:close/>
                </a:path>
              </a:pathLst>
            </a:custGeom>
            <a:blipFill>
              <a:blip r:embed="rId12"/>
              <a:stretch>
                <a:fillRect t="-1721" b="-1721"/>
              </a:stretch>
            </a:blipFill>
          </p:spPr>
        </p:sp>
        <p:sp>
          <p:nvSpPr>
            <p:cNvPr id="18" name="TextBox 18"/>
            <p:cNvSpPr txBox="1"/>
            <p:nvPr/>
          </p:nvSpPr>
          <p:spPr>
            <a:xfrm>
              <a:off x="1363911" y="972211"/>
              <a:ext cx="705040" cy="300919"/>
            </a:xfrm>
            <a:prstGeom prst="rect">
              <a:avLst/>
            </a:prstGeom>
          </p:spPr>
          <p:txBody>
            <a:bodyPr lIns="0" tIns="0" rIns="0" bIns="0" rtlCol="0" anchor="t">
              <a:spAutoFit/>
            </a:bodyPr>
            <a:lstStyle/>
            <a:p>
              <a:pPr algn="l">
                <a:lnSpc>
                  <a:spcPts val="1916"/>
                </a:lnSpc>
              </a:pPr>
              <a:r>
                <a:rPr lang="en-US" sz="1368" b="1">
                  <a:solidFill>
                    <a:srgbClr val="0E243C"/>
                  </a:solidFill>
                  <a:latin typeface="Inter Bold"/>
                  <a:ea typeface="Inter Bold"/>
                  <a:cs typeface="Inter Bold"/>
                  <a:sym typeface="Inter Bold"/>
                </a:rPr>
                <a:t>9</a:t>
              </a:r>
            </a:p>
          </p:txBody>
        </p:sp>
      </p:grpSp>
      <p:sp>
        <p:nvSpPr>
          <p:cNvPr id="19" name="TextBox 19"/>
          <p:cNvSpPr txBox="1"/>
          <p:nvPr/>
        </p:nvSpPr>
        <p:spPr>
          <a:xfrm>
            <a:off x="2268158" y="9505896"/>
            <a:ext cx="13751685" cy="523875"/>
          </a:xfrm>
          <a:prstGeom prst="rect">
            <a:avLst/>
          </a:prstGeom>
        </p:spPr>
        <p:txBody>
          <a:bodyPr lIns="0" tIns="0" rIns="0" bIns="0" rtlCol="0" anchor="t">
            <a:spAutoFit/>
          </a:bodyPr>
          <a:lstStyle/>
          <a:p>
            <a:pPr algn="ctr">
              <a:lnSpc>
                <a:spcPts val="2040"/>
              </a:lnSpc>
            </a:pPr>
            <a:r>
              <a:rPr lang="en-US" sz="1700" b="1">
                <a:solidFill>
                  <a:srgbClr val="CC0000"/>
                </a:solidFill>
                <a:latin typeface="Inter Bold"/>
                <a:ea typeface="Inter Bold"/>
                <a:cs typeface="Inter Bold"/>
                <a:sym typeface="Inter Bold"/>
              </a:rPr>
              <a:t>PLEASE BE ADVISED</a:t>
            </a:r>
          </a:p>
          <a:p>
            <a:pPr algn="l">
              <a:lnSpc>
                <a:spcPts val="2040"/>
              </a:lnSpc>
            </a:pPr>
            <a:r>
              <a:rPr lang="en-US" sz="1700" b="1">
                <a:solidFill>
                  <a:srgbClr val="CC0000"/>
                </a:solidFill>
                <a:latin typeface="Inter Bold"/>
                <a:ea typeface="Inter Bold"/>
                <a:cs typeface="Inter Bold"/>
                <a:sym typeface="Inter Bold"/>
              </a:rPr>
              <a:t>ALL </a:t>
            </a:r>
            <a:r>
              <a:rPr lang="en-US" sz="1700" b="1">
                <a:solidFill>
                  <a:srgbClr val="0E243C"/>
                </a:solidFill>
                <a:latin typeface="Inter Bold"/>
                <a:ea typeface="Inter Bold"/>
                <a:cs typeface="Inter Bold"/>
                <a:sym typeface="Inter Bold"/>
              </a:rPr>
              <a:t>PRINCIPALS, CMS QUALIFIERS AND TRADE QUALIFIERS ARE RESPONSIBLE FOR </a:t>
            </a:r>
            <a:r>
              <a:rPr lang="en-US" sz="1700" b="1" i="1">
                <a:solidFill>
                  <a:srgbClr val="CC0000"/>
                </a:solidFill>
                <a:latin typeface="Inter Bold Italics"/>
                <a:ea typeface="Inter Bold Italics"/>
                <a:cs typeface="Inter Bold Italics"/>
                <a:sym typeface="Inter Bold Italics"/>
              </a:rPr>
              <a:t>ANY </a:t>
            </a:r>
            <a:r>
              <a:rPr lang="en-US" sz="1700" b="1">
                <a:solidFill>
                  <a:srgbClr val="0E243C"/>
                </a:solidFill>
                <a:latin typeface="Inter Bold"/>
                <a:ea typeface="Inter Bold"/>
                <a:cs typeface="Inter Bold"/>
                <a:sym typeface="Inter Bold"/>
              </a:rPr>
              <a:t>COMPLAINTS RECEIVED ON A LICENSE!</a:t>
            </a:r>
          </a:p>
        </p:txBody>
      </p:sp>
      <p:pic>
        <p:nvPicPr>
          <p:cNvPr id="33" name="Audio 32">
            <a:hlinkClick r:id="" action="ppaction://media"/>
            <a:extLst>
              <a:ext uri="{FF2B5EF4-FFF2-40B4-BE49-F238E27FC236}">
                <a16:creationId xmlns:a16="http://schemas.microsoft.com/office/drawing/2014/main" id="{D4D7C4B1-95DD-4931-9071-A4CD9BE50DB5}"/>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0610">
        <p:fade/>
      </p:transition>
    </mc:Choice>
    <mc:Fallback xmlns="">
      <p:transition spd="med" advTm="206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12263</TotalTime>
  <Words>5430</Words>
  <Application>Microsoft Office PowerPoint</Application>
  <PresentationFormat>Custom</PresentationFormat>
  <Paragraphs>574</Paragraphs>
  <Slides>34</Slides>
  <Notes>33</Notes>
  <HiddenSlides>0</HiddenSlides>
  <MMClips>34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Inter Italics</vt:lpstr>
      <vt:lpstr>Oswald Bold</vt:lpstr>
      <vt:lpstr>Cambria</vt:lpstr>
      <vt:lpstr>Oswald</vt:lpstr>
      <vt:lpstr>Arial</vt:lpstr>
      <vt:lpstr>Inter</vt:lpstr>
      <vt:lpstr>Calibri</vt:lpstr>
      <vt:lpstr>Inter Bold</vt:lpstr>
      <vt:lpstr>Aptos</vt:lpstr>
      <vt:lpstr>Inter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Licensed Contractor Assistance Program</dc:title>
  <dc:creator>Erin Donnelly</dc:creator>
  <cp:lastModifiedBy>Erin Donnelly</cp:lastModifiedBy>
  <cp:revision>24</cp:revision>
  <dcterms:created xsi:type="dcterms:W3CDTF">2006-08-16T00:00:00Z</dcterms:created>
  <dcterms:modified xsi:type="dcterms:W3CDTF">2026-05-28T22:36:11Z</dcterms:modified>
  <dc:identifier>DAG-b3ywSCM</dc:identifier>
</cp:coreProperties>
</file>