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Lst>
  <p:sldSz cx="18288000" cy="10287000"/>
  <p:notesSz cx="6858000" cy="9144000"/>
  <p:embeddedFontLst>
    <p:embeddedFont>
      <p:font typeface="Inter" panose="020B0604020202020204" charset="0"/>
      <p:regular r:id="rId50"/>
    </p:embeddedFont>
    <p:embeddedFont>
      <p:font typeface="Inter Bold" panose="020B0604020202020204" charset="0"/>
      <p:regular r:id="rId51"/>
      <p:bold r:id="rId52"/>
    </p:embeddedFont>
    <p:embeddedFont>
      <p:font typeface="Inter Bold Italics" panose="020B0604020202020204" charset="0"/>
      <p:regular r:id="rId53"/>
      <p:bold r:id="rId54"/>
      <p:italic r:id="rId55"/>
      <p:boldItalic r:id="rId56"/>
    </p:embeddedFont>
    <p:embeddedFont>
      <p:font typeface="Inter Italics" panose="020B0604020202020204" charset="0"/>
      <p:regular r:id="rId57"/>
      <p:italic r:id="rId58"/>
    </p:embeddedFont>
    <p:embeddedFont>
      <p:font typeface="Oswald" panose="00000500000000000000" pitchFamily="2" charset="0"/>
      <p:regular r:id="rId59"/>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96" autoAdjust="0"/>
    <p:restoredTop sz="60845" autoAdjust="0"/>
  </p:normalViewPr>
  <p:slideViewPr>
    <p:cSldViewPr>
      <p:cViewPr varScale="1">
        <p:scale>
          <a:sx n="45" d="100"/>
          <a:sy n="45" d="100"/>
        </p:scale>
        <p:origin x="193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2368"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F9B45-4049-EC41-A037-F161772231D8}" type="datetimeFigureOut">
              <a:rPr lang="en-US" smtClean="0"/>
              <a:t>5/28/2026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6A1A9-5F26-BA44-AE23-6621E4C841A4}" type="slidenum">
              <a:rPr lang="en-US" smtClean="0"/>
              <a:t>‹#›</a:t>
            </a:fld>
            <a:endParaRPr lang="en-US" dirty="0"/>
          </a:p>
        </p:txBody>
      </p:sp>
    </p:spTree>
    <p:extLst>
      <p:ext uri="{BB962C8B-B14F-4D97-AF65-F5344CB8AC3E}">
        <p14:creationId xmlns:p14="http://schemas.microsoft.com/office/powerpoint/2010/main" val="2945283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online business assistance program, a comprehensive guide on how to navigate Nevada's contractors license application.</a:t>
            </a:r>
          </a:p>
          <a:p>
            <a:r>
              <a:rPr lang="en-US" dirty="0"/>
              <a:t>In this presentation, we’ll walk through the key steps involved in the application process. </a:t>
            </a:r>
          </a:p>
          <a:p>
            <a:r>
              <a:rPr lang="en-US" dirty="0"/>
              <a:t>This includes how to choose the correct license classification, determine the appropriate monetary limit, and understand the requirements for trade and management qualifiers.</a:t>
            </a:r>
          </a:p>
          <a:p>
            <a:r>
              <a:rPr lang="en-US" dirty="0"/>
              <a:t>We’ll also cover financial statements, background disclosures, and helpful tips to make sure your application is complete prior to submittal.</a:t>
            </a:r>
          </a:p>
          <a:p>
            <a:r>
              <a:rPr lang="en-US" dirty="0"/>
              <a:t>In addition, we will review licensing fees, bonding and insurance requirements, the Residential Recovery Fund, and Assembly Bill 39 compliance.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1</a:t>
            </a:fld>
            <a:endParaRPr lang="en-US" dirty="0"/>
          </a:p>
        </p:txBody>
      </p:sp>
    </p:spTree>
    <p:extLst>
      <p:ext uri="{BB962C8B-B14F-4D97-AF65-F5344CB8AC3E}">
        <p14:creationId xmlns:p14="http://schemas.microsoft.com/office/powerpoint/2010/main" val="2277037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our classification summary , you find that a few classifications may not have subclassifications therefore will only serve as a primary license. Choosing the correct classification is important to make sure you are properly licensed for the work your business plans to perform and which trade your application will be geared towards.</a:t>
            </a:r>
          </a:p>
        </p:txBody>
      </p:sp>
      <p:sp>
        <p:nvSpPr>
          <p:cNvPr id="4" name="Slide Number Placeholder 3"/>
          <p:cNvSpPr>
            <a:spLocks noGrp="1"/>
          </p:cNvSpPr>
          <p:nvPr>
            <p:ph type="sldNum" sz="quarter" idx="5"/>
          </p:nvPr>
        </p:nvSpPr>
        <p:spPr/>
        <p:txBody>
          <a:bodyPr/>
          <a:lstStyle/>
          <a:p>
            <a:fld id="{48B6A1A9-5F26-BA44-AE23-6621E4C841A4}" type="slidenum">
              <a:rPr lang="en-US" smtClean="0"/>
              <a:t>10</a:t>
            </a:fld>
            <a:endParaRPr lang="en-US" dirty="0"/>
          </a:p>
        </p:txBody>
      </p:sp>
    </p:spTree>
    <p:extLst>
      <p:ext uri="{BB962C8B-B14F-4D97-AF65-F5344CB8AC3E}">
        <p14:creationId xmlns:p14="http://schemas.microsoft.com/office/powerpoint/2010/main" val="1929920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Some applicants may want to apply for more than one classification. If you plan to apply for multiple primary license, there will be separate applications and a separate fee for each primary classification.</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11</a:t>
            </a:fld>
            <a:endParaRPr lang="en-US" dirty="0"/>
          </a:p>
        </p:txBody>
      </p:sp>
    </p:spTree>
    <p:extLst>
      <p:ext uri="{BB962C8B-B14F-4D97-AF65-F5344CB8AC3E}">
        <p14:creationId xmlns:p14="http://schemas.microsoft.com/office/powerpoint/2010/main" val="2789973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are limited to performing work listed under the subclassification applied for. Please be sure to follow the same classification structure. For example, If you are applying for multiple subclassifications under the same primary trade that is one application and one fee. subclassifications that fall under different primary classifications must be listed on a separate application for each primary license.</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12</a:t>
            </a:fld>
            <a:endParaRPr lang="en-US" dirty="0"/>
          </a:p>
        </p:txBody>
      </p:sp>
    </p:spTree>
    <p:extLst>
      <p:ext uri="{BB962C8B-B14F-4D97-AF65-F5344CB8AC3E}">
        <p14:creationId xmlns:p14="http://schemas.microsoft.com/office/powerpoint/2010/main" val="2971047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if experience requirements are met, licenses issued for subclassifications may expand their scope to other subclassifications within the same primary license or broaden to the full primary classification.</a:t>
            </a:r>
          </a:p>
          <a:p>
            <a:pPr rtl="0"/>
            <a:r>
              <a:rPr lang="en-US" sz="1200" b="0" i="0" u="none" strike="noStrike" kern="1200" dirty="0">
                <a:solidFill>
                  <a:schemeClr val="tx1"/>
                </a:solidFill>
                <a:effectLst/>
                <a:latin typeface="+mn-lt"/>
                <a:ea typeface="+mn-ea"/>
                <a:cs typeface="+mn-cs"/>
              </a:rPr>
              <a:t>The requirements for a Broadening of Classification include documentation of relevant experience for the trade qualifier, and a $250 application fee.</a:t>
            </a:r>
          </a:p>
        </p:txBody>
      </p:sp>
      <p:sp>
        <p:nvSpPr>
          <p:cNvPr id="4" name="Slide Number Placeholder 3"/>
          <p:cNvSpPr>
            <a:spLocks noGrp="1"/>
          </p:cNvSpPr>
          <p:nvPr>
            <p:ph type="sldNum" sz="quarter" idx="5"/>
          </p:nvPr>
        </p:nvSpPr>
        <p:spPr/>
        <p:txBody>
          <a:bodyPr/>
          <a:lstStyle/>
          <a:p>
            <a:fld id="{48B6A1A9-5F26-BA44-AE23-6621E4C841A4}" type="slidenum">
              <a:rPr lang="en-US" smtClean="0"/>
              <a:t>13</a:t>
            </a:fld>
            <a:endParaRPr lang="en-US" dirty="0"/>
          </a:p>
        </p:txBody>
      </p:sp>
    </p:spTree>
    <p:extLst>
      <p:ext uri="{BB962C8B-B14F-4D97-AF65-F5344CB8AC3E}">
        <p14:creationId xmlns:p14="http://schemas.microsoft.com/office/powerpoint/2010/main" val="14539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B classification generally applies to building construction.  that includes three or more unrelated trades. Per statute, B license holders cannot self perform electrical, HVAC, fire protection or plumbing unless they obtain these specialty licenses. This applies to any of the subclassifications under the B license. All General B and B-2 classifications must show experience in the construction of buildings from the ground up for at least four full years or more, not just in  remodeling or additions. The General B classification requires construction on structures over 3 stories above the ground whereas the B-2 classification is geared towards residential and small commercial that cannot exceed three stories tall or one story below the ground. The minimum monetary limit for both the general B and B-2 is $200,000. For projects that do not include ground up construction, you may reference our B-6 (Commercial Remodeling) or B-7 (Residential Remodeling) license classifications.</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14</a:t>
            </a:fld>
            <a:endParaRPr lang="en-US" dirty="0"/>
          </a:p>
        </p:txBody>
      </p:sp>
    </p:spTree>
    <p:extLst>
      <p:ext uri="{BB962C8B-B14F-4D97-AF65-F5344CB8AC3E}">
        <p14:creationId xmlns:p14="http://schemas.microsoft.com/office/powerpoint/2010/main" val="2870441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new b-7 restricted classification is designated for Residential Remodeling. This license allows contractors to perform residential remodeling work on existing, detached, stand alone single family residences or </a:t>
            </a:r>
          </a:p>
          <a:p>
            <a:r>
              <a:rPr lang="en-US" sz="1200" b="0" i="0" u="none" strike="noStrike" kern="1200" dirty="0">
                <a:solidFill>
                  <a:schemeClr val="tx1"/>
                </a:solidFill>
                <a:effectLst/>
                <a:latin typeface="+mn-lt"/>
                <a:ea typeface="+mn-ea"/>
                <a:cs typeface="+mn-cs"/>
              </a:rPr>
              <a:t>a single family residential unit within a structure that does not extend more than 3 stories above the ground and or 1 story below  ground. The B-7 does not authorize the increase of an existing living  space, it is strictly to remodel the existing residential structure</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15</a:t>
            </a:fld>
            <a:endParaRPr lang="en-US" dirty="0"/>
          </a:p>
        </p:txBody>
      </p:sp>
    </p:spTree>
    <p:extLst>
      <p:ext uri="{BB962C8B-B14F-4D97-AF65-F5344CB8AC3E}">
        <p14:creationId xmlns:p14="http://schemas.microsoft.com/office/powerpoint/2010/main" val="89835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 restricted license will allow contractors to gain valuable trade experience, apply for a license after two years, and increase the monetary value of projects from $1,000 to a maximum of $7,000. </a:t>
            </a:r>
          </a:p>
          <a:p>
            <a:endParaRPr lang="en-US" dirty="0"/>
          </a:p>
          <a:p>
            <a:r>
              <a:rPr lang="en-US" dirty="0"/>
              <a:t>The requirements are as described:</a:t>
            </a:r>
          </a:p>
          <a:p>
            <a:r>
              <a:rPr lang="en-US" dirty="0"/>
              <a:t>at lest two years of work experience of a particular type or classification...</a:t>
            </a:r>
          </a:p>
          <a:p>
            <a:r>
              <a:rPr lang="en-US" dirty="0"/>
              <a:t>a business course must be completed current within one year of the application date - or a similar curriculum that meets the requirements established by the board. </a:t>
            </a:r>
          </a:p>
          <a:p>
            <a:r>
              <a:rPr lang="en-US" dirty="0"/>
              <a:t>payment of any required fees for the issuance of the license </a:t>
            </a:r>
          </a:p>
          <a:p>
            <a:r>
              <a:rPr lang="en-US" dirty="0"/>
              <a:t>a surety bond in the amount of $2,000</a:t>
            </a:r>
          </a:p>
        </p:txBody>
      </p:sp>
      <p:sp>
        <p:nvSpPr>
          <p:cNvPr id="4" name="Slide Number Placeholder 3"/>
          <p:cNvSpPr>
            <a:spLocks noGrp="1"/>
          </p:cNvSpPr>
          <p:nvPr>
            <p:ph type="sldNum" sz="quarter" idx="5"/>
          </p:nvPr>
        </p:nvSpPr>
        <p:spPr/>
        <p:txBody>
          <a:bodyPr/>
          <a:lstStyle/>
          <a:p>
            <a:fld id="{48B6A1A9-5F26-BA44-AE23-6621E4C841A4}" type="slidenum">
              <a:rPr lang="en-US" smtClean="0"/>
              <a:t>16</a:t>
            </a:fld>
            <a:endParaRPr lang="en-US" dirty="0"/>
          </a:p>
        </p:txBody>
      </p:sp>
    </p:spTree>
    <p:extLst>
      <p:ext uri="{BB962C8B-B14F-4D97-AF65-F5344CB8AC3E}">
        <p14:creationId xmlns:p14="http://schemas.microsoft.com/office/powerpoint/2010/main" val="337938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Depending on the structure of your business, certain individuals must be listed in section four of the application.</a:t>
            </a:r>
          </a:p>
          <a:p>
            <a:pPr rtl="0"/>
            <a:r>
              <a:rPr lang="en-US" sz="1200" b="0" i="0" u="none" strike="noStrike" kern="1200" dirty="0">
                <a:solidFill>
                  <a:schemeClr val="tx1"/>
                </a:solidFill>
                <a:effectLst/>
                <a:latin typeface="+mn-lt"/>
                <a:ea typeface="+mn-ea"/>
                <a:cs typeface="+mn-cs"/>
              </a:rPr>
              <a:t>For a corporation, that would include your president, secretary, treasurer.</a:t>
            </a:r>
          </a:p>
          <a:p>
            <a:pPr rtl="0"/>
            <a:r>
              <a:rPr lang="en-US" sz="1200" b="0" i="0" u="none" strike="noStrike" kern="1200" dirty="0">
                <a:solidFill>
                  <a:schemeClr val="tx1"/>
                </a:solidFill>
                <a:effectLst/>
                <a:latin typeface="+mn-lt"/>
                <a:ea typeface="+mn-ea"/>
                <a:cs typeface="+mn-cs"/>
              </a:rPr>
              <a:t>If you're a limited liability company this includes your managers, managing members or members. </a:t>
            </a:r>
          </a:p>
          <a:p>
            <a:pPr rtl="0"/>
            <a:r>
              <a:rPr lang="en-US" sz="1200" b="0" i="0" u="none" strike="noStrike" kern="1200" dirty="0">
                <a:solidFill>
                  <a:schemeClr val="tx1"/>
                </a:solidFill>
                <a:effectLst/>
                <a:latin typeface="+mn-lt"/>
                <a:ea typeface="+mn-ea"/>
                <a:cs typeface="+mn-cs"/>
              </a:rPr>
              <a:t>Sole proprietorships are single person companies that consist of the individual owner. </a:t>
            </a:r>
          </a:p>
          <a:p>
            <a:pPr rtl="0"/>
            <a:r>
              <a:rPr lang="en-US" sz="1200" b="0" i="0" u="none" strike="noStrike" kern="1200" dirty="0">
                <a:solidFill>
                  <a:schemeClr val="tx1"/>
                </a:solidFill>
                <a:effectLst/>
                <a:latin typeface="+mn-lt"/>
                <a:ea typeface="+mn-ea"/>
                <a:cs typeface="+mn-cs"/>
              </a:rPr>
              <a:t>General partnerships include the registration of your general partners, your limited partners or whoever you may register with the Secretary of State</a:t>
            </a:r>
          </a:p>
        </p:txBody>
      </p:sp>
      <p:sp>
        <p:nvSpPr>
          <p:cNvPr id="4" name="Slide Number Placeholder 3"/>
          <p:cNvSpPr>
            <a:spLocks noGrp="1"/>
          </p:cNvSpPr>
          <p:nvPr>
            <p:ph type="sldNum" sz="quarter" idx="5"/>
          </p:nvPr>
        </p:nvSpPr>
        <p:spPr/>
        <p:txBody>
          <a:bodyPr/>
          <a:lstStyle/>
          <a:p>
            <a:fld id="{48B6A1A9-5F26-BA44-AE23-6621E4C841A4}" type="slidenum">
              <a:rPr lang="en-US" smtClean="0"/>
              <a:t>17</a:t>
            </a:fld>
            <a:endParaRPr lang="en-US" dirty="0"/>
          </a:p>
        </p:txBody>
      </p:sp>
    </p:spTree>
    <p:extLst>
      <p:ext uri="{BB962C8B-B14F-4D97-AF65-F5344CB8AC3E}">
        <p14:creationId xmlns:p14="http://schemas.microsoft.com/office/powerpoint/2010/main" val="3946321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Each contractor license must also identify qualified individuals, on the application you will choose a management law qualifier and a trade qualifier. This can be the same person, or 2 different individuals. While there are no requirements for who takes the law exam, trade qualifiers must demonstrate the 4 years of experience at the journeyman, foreman, or supervisory level in the applying classification within the last 15 years. </a:t>
            </a:r>
          </a:p>
          <a:p>
            <a:pPr rtl="0"/>
            <a:r>
              <a:rPr lang="en-US" sz="1200" b="0" i="0" u="none" strike="noStrike" kern="1200" dirty="0">
                <a:solidFill>
                  <a:schemeClr val="tx1"/>
                </a:solidFill>
                <a:effectLst/>
                <a:latin typeface="+mn-lt"/>
                <a:ea typeface="+mn-ea"/>
                <a:cs typeface="+mn-cs"/>
              </a:rPr>
              <a:t>Again, principals and qualifiers share responsibility for maintaining compliance with licensing requirements.</a:t>
            </a:r>
          </a:p>
        </p:txBody>
      </p:sp>
      <p:sp>
        <p:nvSpPr>
          <p:cNvPr id="4" name="Slide Number Placeholder 3"/>
          <p:cNvSpPr>
            <a:spLocks noGrp="1"/>
          </p:cNvSpPr>
          <p:nvPr>
            <p:ph type="sldNum" sz="quarter" idx="5"/>
          </p:nvPr>
        </p:nvSpPr>
        <p:spPr/>
        <p:txBody>
          <a:bodyPr/>
          <a:lstStyle/>
          <a:p>
            <a:fld id="{48B6A1A9-5F26-BA44-AE23-6621E4C841A4}" type="slidenum">
              <a:rPr lang="en-US" smtClean="0"/>
              <a:t>18</a:t>
            </a:fld>
            <a:endParaRPr lang="en-US" dirty="0"/>
          </a:p>
        </p:txBody>
      </p:sp>
    </p:spTree>
    <p:extLst>
      <p:ext uri="{BB962C8B-B14F-4D97-AF65-F5344CB8AC3E}">
        <p14:creationId xmlns:p14="http://schemas.microsoft.com/office/powerpoint/2010/main" val="1177993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required documents detailing the trade qualifier’s work experience consist of 4 certification of work experience forms &amp; a resume . The qualifier may fill out the resume giving us a work history of the trade they’re applying for, the timeframes and a detailed description of the work they have performed. </a:t>
            </a:r>
          </a:p>
          <a:p>
            <a:pPr rtl="0"/>
            <a:r>
              <a:rPr lang="en-US" sz="1200" b="0" i="0" u="none" strike="noStrike" kern="1200" dirty="0">
                <a:solidFill>
                  <a:schemeClr val="tx1"/>
                </a:solidFill>
                <a:effectLst/>
                <a:latin typeface="+mn-lt"/>
                <a:ea typeface="+mn-ea"/>
                <a:cs typeface="+mn-cs"/>
              </a:rPr>
              <a:t>The certificates must be completed by someone who can confirm your work experience, such as past or current employers, other subcontractors they may have worked with, as well as clients that may verify projects performed by the trade employee. These forms may include work performed in Nevada or out of state. </a:t>
            </a:r>
          </a:p>
          <a:p>
            <a:pPr rtl="0"/>
            <a:r>
              <a:rPr lang="en-US" sz="1200" b="0" i="0" u="none" strike="noStrike" kern="1200" dirty="0">
                <a:solidFill>
                  <a:schemeClr val="tx1"/>
                </a:solidFill>
                <a:effectLst/>
                <a:latin typeface="+mn-lt"/>
                <a:ea typeface="+mn-ea"/>
                <a:cs typeface="+mn-cs"/>
              </a:rPr>
              <a:t>Family members may only complete these forms if they were the applicant’s employer. The trade qualifier cannot complete the forms themselves. Applicants must submit four certificates from four different certifiers with a detailed description of the type of work performed, along with a resume showing their experience .Please note that these forms must come from 4 different sources,  not the same individual or company. The four submitted forms should equate to a cumulative of 4 full years or more documented experience within the past fifteen years.</a:t>
            </a:r>
          </a:p>
        </p:txBody>
      </p:sp>
      <p:sp>
        <p:nvSpPr>
          <p:cNvPr id="4" name="Slide Number Placeholder 3"/>
          <p:cNvSpPr>
            <a:spLocks noGrp="1"/>
          </p:cNvSpPr>
          <p:nvPr>
            <p:ph type="sldNum" sz="quarter" idx="5"/>
          </p:nvPr>
        </p:nvSpPr>
        <p:spPr/>
        <p:txBody>
          <a:bodyPr/>
          <a:lstStyle/>
          <a:p>
            <a:fld id="{48B6A1A9-5F26-BA44-AE23-6621E4C841A4}" type="slidenum">
              <a:rPr lang="en-US" smtClean="0"/>
              <a:t>19</a:t>
            </a:fld>
            <a:endParaRPr lang="en-US" dirty="0"/>
          </a:p>
        </p:txBody>
      </p:sp>
    </p:spTree>
    <p:extLst>
      <p:ext uri="{BB962C8B-B14F-4D97-AF65-F5344CB8AC3E}">
        <p14:creationId xmlns:p14="http://schemas.microsoft.com/office/powerpoint/2010/main" val="1638581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Before we begin, please note that the information in this presentation is meant to provide general guidance about the contractor licensing process. It is not a legal interpretation of the law and may not reflect the most recent legal changes. The information here should not be considered legal advice.</a:t>
            </a:r>
          </a:p>
          <a:p>
            <a:pPr rtl="0"/>
            <a:r>
              <a:rPr lang="en-US" sz="1200" b="0" i="0" u="none" strike="noStrike" kern="1200" dirty="0">
                <a:solidFill>
                  <a:schemeClr val="tx1"/>
                </a:solidFill>
                <a:effectLst/>
                <a:latin typeface="+mn-lt"/>
                <a:ea typeface="+mn-ea"/>
                <a:cs typeface="+mn-cs"/>
              </a:rPr>
              <a:t>If you have questions about how Nevada law applies to your situation, you may want to consult an attorney or review Nevada Revised Statutes Chapter 624 and Nevada Administrative Code Chapter 624.</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2</a:t>
            </a:fld>
            <a:endParaRPr lang="en-US" dirty="0"/>
          </a:p>
        </p:txBody>
      </p:sp>
    </p:spTree>
    <p:extLst>
      <p:ext uri="{BB962C8B-B14F-4D97-AF65-F5344CB8AC3E}">
        <p14:creationId xmlns:p14="http://schemas.microsoft.com/office/powerpoint/2010/main" val="3432900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If you are applying for the C-1 Plumbing or C-2 electrical trade and you hold a current master certification, you may include a copy of the signed masters card in your application. While this waives the four work certifications, you will still be required to submit the resume of experience. </a:t>
            </a:r>
          </a:p>
          <a:p>
            <a:pPr rtl="0"/>
            <a:r>
              <a:rPr lang="en-US" sz="1200" b="0" i="0" u="none" strike="noStrike" kern="1200" dirty="0">
                <a:solidFill>
                  <a:schemeClr val="tx1"/>
                </a:solidFill>
                <a:effectLst/>
                <a:latin typeface="+mn-lt"/>
                <a:ea typeface="+mn-ea"/>
                <a:cs typeface="+mn-cs"/>
              </a:rPr>
              <a:t>If you have any qualifying military experience in training, you may submit a description of relevant job duties during your service. Feel free to contact our office and speak to our veteran, military spouses, and training program coordinator if you have any questions about your trade experience in the military and how you can apply it to our application. </a:t>
            </a:r>
          </a:p>
          <a:p>
            <a:pPr rtl="0"/>
            <a:r>
              <a:rPr lang="en-US" sz="1200" b="0" i="0" u="none" strike="noStrike" kern="1200" dirty="0">
                <a:solidFill>
                  <a:schemeClr val="tx1"/>
                </a:solidFill>
                <a:effectLst/>
                <a:latin typeface="+mn-lt"/>
                <a:ea typeface="+mn-ea"/>
                <a:cs typeface="+mn-cs"/>
              </a:rPr>
              <a:t>Any educational and related training experience may be submitted and reviewed on a case by case basis. Work certificate forms will still be required to contribute to the full 4 years of experience. </a:t>
            </a:r>
          </a:p>
        </p:txBody>
      </p:sp>
      <p:sp>
        <p:nvSpPr>
          <p:cNvPr id="4" name="Slide Number Placeholder 3"/>
          <p:cNvSpPr>
            <a:spLocks noGrp="1"/>
          </p:cNvSpPr>
          <p:nvPr>
            <p:ph type="sldNum" sz="quarter" idx="5"/>
          </p:nvPr>
        </p:nvSpPr>
        <p:spPr/>
        <p:txBody>
          <a:bodyPr/>
          <a:lstStyle/>
          <a:p>
            <a:fld id="{48B6A1A9-5F26-BA44-AE23-6621E4C841A4}" type="slidenum">
              <a:rPr lang="en-US" smtClean="0"/>
              <a:t>20</a:t>
            </a:fld>
            <a:endParaRPr lang="en-US" dirty="0"/>
          </a:p>
        </p:txBody>
      </p:sp>
    </p:spTree>
    <p:extLst>
      <p:ext uri="{BB962C8B-B14F-4D97-AF65-F5344CB8AC3E}">
        <p14:creationId xmlns:p14="http://schemas.microsoft.com/office/powerpoint/2010/main" val="73867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PSI exam center administers all licensing exams. However, the exam cannot be taken until after the application has been submitted.  Once your application is received, the Nevada State Contractors Board will send you an exam eligibility letter that includes your candidate identification number. </a:t>
            </a:r>
          </a:p>
          <a:p>
            <a:pPr rtl="0"/>
            <a:r>
              <a:rPr lang="en-US" sz="1200" b="0" i="0" u="none" strike="noStrike" kern="1200" dirty="0">
                <a:solidFill>
                  <a:schemeClr val="tx1"/>
                </a:solidFill>
                <a:effectLst/>
                <a:latin typeface="+mn-lt"/>
                <a:ea typeface="+mn-ea"/>
                <a:cs typeface="+mn-cs"/>
              </a:rPr>
              <a:t>You will then schedule your exam directly with PSI Examination Services. PSI provides information about exam fees, study materials, and reference guides.</a:t>
            </a:r>
          </a:p>
        </p:txBody>
      </p:sp>
      <p:sp>
        <p:nvSpPr>
          <p:cNvPr id="4" name="Slide Number Placeholder 3"/>
          <p:cNvSpPr>
            <a:spLocks noGrp="1"/>
          </p:cNvSpPr>
          <p:nvPr>
            <p:ph type="sldNum" sz="quarter" idx="5"/>
          </p:nvPr>
        </p:nvSpPr>
        <p:spPr/>
        <p:txBody>
          <a:bodyPr/>
          <a:lstStyle/>
          <a:p>
            <a:fld id="{48B6A1A9-5F26-BA44-AE23-6621E4C841A4}" type="slidenum">
              <a:rPr lang="en-US" smtClean="0"/>
              <a:t>21</a:t>
            </a:fld>
            <a:endParaRPr lang="en-US" dirty="0"/>
          </a:p>
        </p:txBody>
      </p:sp>
    </p:spTree>
    <p:extLst>
      <p:ext uri="{BB962C8B-B14F-4D97-AF65-F5344CB8AC3E}">
        <p14:creationId xmlns:p14="http://schemas.microsoft.com/office/powerpoint/2010/main" val="2884971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may utilize the license examination tab on our website to view the candidate information bulletin and other tabs related to PSI</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22</a:t>
            </a:fld>
            <a:endParaRPr lang="en-US" dirty="0"/>
          </a:p>
        </p:txBody>
      </p:sp>
    </p:spTree>
    <p:extLst>
      <p:ext uri="{BB962C8B-B14F-4D97-AF65-F5344CB8AC3E}">
        <p14:creationId xmlns:p14="http://schemas.microsoft.com/office/powerpoint/2010/main" val="1051603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Their Candidate Information Bulletin outlines the exam format, number of questions, passing score, time limits, and subject areas. You will have 6 months from the date the application is received to complete all testing.</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23</a:t>
            </a:fld>
            <a:endParaRPr lang="en-US" dirty="0"/>
          </a:p>
        </p:txBody>
      </p:sp>
    </p:spTree>
    <p:extLst>
      <p:ext uri="{BB962C8B-B14F-4D97-AF65-F5344CB8AC3E}">
        <p14:creationId xmlns:p14="http://schemas.microsoft.com/office/powerpoint/2010/main" val="1799712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Each exam information bulletin includes a list of reference material available to prepare for the examination. The Nevada State Contractors Board does not administer the exam or provide testing materials.</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24</a:t>
            </a:fld>
            <a:endParaRPr lang="en-US" dirty="0"/>
          </a:p>
        </p:txBody>
      </p:sp>
    </p:spTree>
    <p:extLst>
      <p:ext uri="{BB962C8B-B14F-4D97-AF65-F5344CB8AC3E}">
        <p14:creationId xmlns:p14="http://schemas.microsoft.com/office/powerpoint/2010/main" val="1509001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Licensure by endorsement provides the opportunity of using an equivalent trade exam passed in an endorsing state to meet the trade exam or experience requirements in Nevada.  You must be licensed for the past 4 years in the participating endorsing state without lapse or disciplinary actions. </a:t>
            </a:r>
          </a:p>
          <a:p>
            <a:pPr rtl="0"/>
            <a:r>
              <a:rPr lang="en-US" sz="1200" b="0" i="0" u="none" strike="noStrike" kern="1200" dirty="0">
                <a:solidFill>
                  <a:schemeClr val="tx1"/>
                </a:solidFill>
                <a:effectLst/>
                <a:latin typeface="+mn-lt"/>
                <a:ea typeface="+mn-ea"/>
                <a:cs typeface="+mn-cs"/>
              </a:rPr>
              <a:t>To qualify, you must submit a request for ‘verification of  licensure’ form included in section 9 of the application. This form is completed by the agency responsible for the out of state license. Once the form is completed, you will receive a sealed envelope that must be included with your application upon submittal. Please refrain from opening the sealed envelope but you may keep the copy included for your records. Endorsement is used only for the waiver of a trade exam, the business and law exam must be taken. With this, you are still required to submit a resume of experience showcasing 4 years or more in the applied trade.  </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25</a:t>
            </a:fld>
            <a:endParaRPr lang="en-US" dirty="0"/>
          </a:p>
        </p:txBody>
      </p:sp>
    </p:spTree>
    <p:extLst>
      <p:ext uri="{BB962C8B-B14F-4D97-AF65-F5344CB8AC3E}">
        <p14:creationId xmlns:p14="http://schemas.microsoft.com/office/powerpoint/2010/main" val="2781719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following states are the acceptable endorsing opportunities available. This process is specific to certain trades for the following states, please check our state equivalency chart under licensing to see if your trade is applicable.  </a:t>
            </a:r>
          </a:p>
        </p:txBody>
      </p:sp>
      <p:sp>
        <p:nvSpPr>
          <p:cNvPr id="4" name="Slide Number Placeholder 3"/>
          <p:cNvSpPr>
            <a:spLocks noGrp="1"/>
          </p:cNvSpPr>
          <p:nvPr>
            <p:ph type="sldNum" sz="quarter" idx="5"/>
          </p:nvPr>
        </p:nvSpPr>
        <p:spPr/>
        <p:txBody>
          <a:bodyPr/>
          <a:lstStyle/>
          <a:p>
            <a:fld id="{48B6A1A9-5F26-BA44-AE23-6621E4C841A4}" type="slidenum">
              <a:rPr lang="en-US" smtClean="0"/>
              <a:t>26</a:t>
            </a:fld>
            <a:endParaRPr lang="en-US" dirty="0"/>
          </a:p>
        </p:txBody>
      </p:sp>
    </p:spTree>
    <p:extLst>
      <p:ext uri="{BB962C8B-B14F-4D97-AF65-F5344CB8AC3E}">
        <p14:creationId xmlns:p14="http://schemas.microsoft.com/office/powerpoint/2010/main" val="1711791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Some applicants may qualify to waive the trade exam on the passing of the NASCLA Accredited Examination if you are applying for the B OR B-2 Classification. Please provide a copy of the NASCLA transcript with your application. The submission of  four work certificates and a resume is still required to showcase experience. </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27</a:t>
            </a:fld>
            <a:endParaRPr lang="en-US" dirty="0"/>
          </a:p>
        </p:txBody>
      </p:sp>
    </p:spTree>
    <p:extLst>
      <p:ext uri="{BB962C8B-B14F-4D97-AF65-F5344CB8AC3E}">
        <p14:creationId xmlns:p14="http://schemas.microsoft.com/office/powerpoint/2010/main" val="3831285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All applicants must complete an Applicant Background Disclosure form, the fingerprint background waiver form and provide a copy of a valid driver’s license or government-issued identification.</a:t>
            </a:r>
          </a:p>
        </p:txBody>
      </p:sp>
      <p:sp>
        <p:nvSpPr>
          <p:cNvPr id="4" name="Slide Number Placeholder 3"/>
          <p:cNvSpPr>
            <a:spLocks noGrp="1"/>
          </p:cNvSpPr>
          <p:nvPr>
            <p:ph type="sldNum" sz="quarter" idx="5"/>
          </p:nvPr>
        </p:nvSpPr>
        <p:spPr/>
        <p:txBody>
          <a:bodyPr/>
          <a:lstStyle/>
          <a:p>
            <a:fld id="{48B6A1A9-5F26-BA44-AE23-6621E4C841A4}" type="slidenum">
              <a:rPr lang="en-US" smtClean="0"/>
              <a:t>28</a:t>
            </a:fld>
            <a:endParaRPr lang="en-US" dirty="0"/>
          </a:p>
        </p:txBody>
      </p:sp>
    </p:spTree>
    <p:extLst>
      <p:ext uri="{BB962C8B-B14F-4D97-AF65-F5344CB8AC3E}">
        <p14:creationId xmlns:p14="http://schemas.microsoft.com/office/powerpoint/2010/main" val="2231671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All individuals on the license will be required to submit fingerprints. Fingerprint instructions will be provided to the email address on record after your application is submitted.</a:t>
            </a:r>
          </a:p>
          <a:p>
            <a:pPr rtl="0"/>
            <a:r>
              <a:rPr lang="en-US" sz="1200" b="0" i="0" u="none" strike="noStrike" kern="1200" dirty="0">
                <a:solidFill>
                  <a:schemeClr val="tx1"/>
                </a:solidFill>
                <a:effectLst/>
                <a:latin typeface="+mn-lt"/>
                <a:ea typeface="+mn-ea"/>
                <a:cs typeface="+mn-cs"/>
              </a:rPr>
              <a:t>Please do not submit fingerprints prior to the submittal of your application</a:t>
            </a:r>
          </a:p>
        </p:txBody>
      </p:sp>
      <p:sp>
        <p:nvSpPr>
          <p:cNvPr id="4" name="Slide Number Placeholder 3"/>
          <p:cNvSpPr>
            <a:spLocks noGrp="1"/>
          </p:cNvSpPr>
          <p:nvPr>
            <p:ph type="sldNum" sz="quarter" idx="5"/>
          </p:nvPr>
        </p:nvSpPr>
        <p:spPr/>
        <p:txBody>
          <a:bodyPr/>
          <a:lstStyle/>
          <a:p>
            <a:fld id="{48B6A1A9-5F26-BA44-AE23-6621E4C841A4}" type="slidenum">
              <a:rPr lang="en-US" smtClean="0"/>
              <a:t>29</a:t>
            </a:fld>
            <a:endParaRPr lang="en-US" dirty="0"/>
          </a:p>
        </p:txBody>
      </p:sp>
    </p:spTree>
    <p:extLst>
      <p:ext uri="{BB962C8B-B14F-4D97-AF65-F5344CB8AC3E}">
        <p14:creationId xmlns:p14="http://schemas.microsoft.com/office/powerpoint/2010/main" val="2382369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first step in the application process is obtaining a business license. To do this, you must register your business with the Nevada Secretary of State and obtain a Nevada Business ID. This service is accessible through their website, SilverFlume. Before submitting your registration, it’s important to check that your business name is not too similar to another existing business. </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3</a:t>
            </a:fld>
            <a:endParaRPr lang="en-US" dirty="0"/>
          </a:p>
        </p:txBody>
      </p:sp>
    </p:spTree>
    <p:extLst>
      <p:ext uri="{BB962C8B-B14F-4D97-AF65-F5344CB8AC3E}">
        <p14:creationId xmlns:p14="http://schemas.microsoft.com/office/powerpoint/2010/main" val="3940959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Each contractor license has a monetary limit. This limit determines the maximum value of a project that a contractor can undertake for a single client on a single construction site or subdivision. Once the set amount is decided, this will determine the type of financials you will provide with the application. </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30</a:t>
            </a:fld>
            <a:endParaRPr lang="en-US" dirty="0"/>
          </a:p>
        </p:txBody>
      </p:sp>
    </p:spTree>
    <p:extLst>
      <p:ext uri="{BB962C8B-B14F-4D97-AF65-F5344CB8AC3E}">
        <p14:creationId xmlns:p14="http://schemas.microsoft.com/office/powerpoint/2010/main" val="2717914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After receiving a license, contractors may request a higher monetary limit by submitting updated financial documentation that support the new requested limit.</a:t>
            </a:r>
          </a:p>
          <a:p>
            <a:pPr rtl="0"/>
            <a:r>
              <a:rPr lang="en-US" sz="1200" b="0" i="0" u="none" strike="noStrike" kern="1200" dirty="0">
                <a:solidFill>
                  <a:schemeClr val="tx1"/>
                </a:solidFill>
                <a:effectLst/>
                <a:latin typeface="+mn-lt"/>
                <a:ea typeface="+mn-ea"/>
                <a:cs typeface="+mn-cs"/>
              </a:rPr>
              <a:t>There are two types of increases: a single project limit increase or a permanent increase to the license limit. A single raise in limit is job specific and a one time increase to allow you to bid on a project that is over that set limit.  This can be requested up to 5 times in a 12 month period and must be received by the Board at least 5 working days prior to the bid date. </a:t>
            </a:r>
          </a:p>
          <a:p>
            <a:pPr rtl="0"/>
            <a:r>
              <a:rPr lang="en-US" sz="1200" b="0" i="0" u="none" strike="noStrike" kern="1200" dirty="0">
                <a:solidFill>
                  <a:schemeClr val="tx1"/>
                </a:solidFill>
                <a:effectLst/>
                <a:latin typeface="+mn-lt"/>
                <a:ea typeface="+mn-ea"/>
                <a:cs typeface="+mn-cs"/>
              </a:rPr>
              <a:t>A permanent raise in limit will allow you to permanently increase your limit for future jobs set at the cap. Both of these applications will require new financial statements. </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31</a:t>
            </a:fld>
            <a:endParaRPr lang="en-US" dirty="0"/>
          </a:p>
        </p:txBody>
      </p:sp>
    </p:spTree>
    <p:extLst>
      <p:ext uri="{BB962C8B-B14F-4D97-AF65-F5344CB8AC3E}">
        <p14:creationId xmlns:p14="http://schemas.microsoft.com/office/powerpoint/2010/main" val="3933431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Applicants must submit all business financial statement in U.S. dollars. The type of financial statement required will depend on the monetary limit requested for the license. For example, if you’re aiming for a limit of $10,000 you may submit a self prepared financial statement using our board-approved form on our website or an accounting software in accordance with generally accepted accounting principles.  All CPA compiled statements must be current within 6 months from the date the applications is received while reviewed or audited financial statements prepared by an independent CPA are current within one year from the date the application is received. </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32</a:t>
            </a:fld>
            <a:endParaRPr lang="en-US" dirty="0"/>
          </a:p>
        </p:txBody>
      </p:sp>
    </p:spTree>
    <p:extLst>
      <p:ext uri="{BB962C8B-B14F-4D97-AF65-F5344CB8AC3E}">
        <p14:creationId xmlns:p14="http://schemas.microsoft.com/office/powerpoint/2010/main" val="1169381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Residential Recovery Fund provides limited financial compensation to homeowners who experience financial loss due to a licensed contractor’s failure to meet contractual obligations. This fund is accessible for customers who meet the requirements and after all avenues of recovery have been exhausted. Contractors performing residential work must contribute to this fund when they receive or renew their license under NRS 624.470. The contribution amount is based on the contractor’s monetary limit. </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33</a:t>
            </a:fld>
            <a:endParaRPr lang="en-US" dirty="0"/>
          </a:p>
        </p:txBody>
      </p:sp>
    </p:spTree>
    <p:extLst>
      <p:ext uri="{BB962C8B-B14F-4D97-AF65-F5344CB8AC3E}">
        <p14:creationId xmlns:p14="http://schemas.microsoft.com/office/powerpoint/2010/main" val="1653811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Nevada law also requires a specific disclosure about the recovery fund to be included in residential contractual agreements detailing the owner's rights. </a:t>
            </a:r>
          </a:p>
          <a:p>
            <a:r>
              <a:rPr lang="en-US" dirty="0"/>
              <a:t>In the scenario that a homeowner files a complaint against the residential recovery fund, board staff with notify the contractor about the open investigation concerning the allegations in the complaint. If a hearing is held, the board will consider all matter relevant to the complaint before issuing a decision.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contractor may be required to appear before the board to present evidence in </a:t>
            </a:r>
            <a:r>
              <a:rPr lang="en-US" sz="1200" dirty="0">
                <a:solidFill>
                  <a:srgbClr val="0E243C"/>
                </a:solidFill>
                <a:latin typeface="Inter"/>
                <a:ea typeface="Inter"/>
                <a:cs typeface="Inter"/>
                <a:sym typeface="Inter"/>
              </a:rPr>
              <a:t>support of or in defense of the claim.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E243C"/>
                </a:solidFill>
                <a:latin typeface="Inter"/>
                <a:ea typeface="Inter"/>
                <a:cs typeface="Inter"/>
                <a:sym typeface="Inter"/>
              </a:rPr>
              <a:t>Any Residential Recovery Fund fees paid as a result of an unlawful act by a licensed residential contractor must be reimbursed by the licensee. Contractors are responsible for reimbursing the Fund for any claims awarded against their company.</a:t>
            </a:r>
          </a:p>
          <a:p>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34</a:t>
            </a:fld>
            <a:endParaRPr lang="en-US" dirty="0"/>
          </a:p>
        </p:txBody>
      </p:sp>
    </p:spTree>
    <p:extLst>
      <p:ext uri="{BB962C8B-B14F-4D97-AF65-F5344CB8AC3E}">
        <p14:creationId xmlns:p14="http://schemas.microsoft.com/office/powerpoint/2010/main" val="1216431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Inter"/>
                <a:ea typeface="Inter"/>
                <a:cs typeface="Inter"/>
                <a:sym typeface="Inter"/>
              </a:rPr>
              <a:t>The statement below is required by Nevada law and </a:t>
            </a:r>
            <a:r>
              <a:rPr lang="en-US" sz="1200" b="1" dirty="0">
                <a:solidFill>
                  <a:srgbClr val="CC0000"/>
                </a:solidFill>
                <a:latin typeface="Inter Bold"/>
                <a:ea typeface="Inter Bold"/>
                <a:cs typeface="Inter Bold"/>
                <a:sym typeface="Inter Bold"/>
              </a:rPr>
              <a:t>MUST </a:t>
            </a:r>
            <a:r>
              <a:rPr lang="en-US" sz="1200" dirty="0">
                <a:solidFill>
                  <a:srgbClr val="000000"/>
                </a:solidFill>
                <a:latin typeface="Inter"/>
                <a:ea typeface="Inter"/>
                <a:cs typeface="Inter"/>
                <a:sym typeface="Inter"/>
              </a:rPr>
              <a:t>be included in all residential construction contracts pursuant to NRS 624.520.  Please incorporate this language into your contracts and agreements with homeowners.</a:t>
            </a:r>
          </a:p>
          <a:p>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35</a:t>
            </a:fld>
            <a:endParaRPr lang="en-US" dirty="0"/>
          </a:p>
        </p:txBody>
      </p:sp>
    </p:spTree>
    <p:extLst>
      <p:ext uri="{BB962C8B-B14F-4D97-AF65-F5344CB8AC3E}">
        <p14:creationId xmlns:p14="http://schemas.microsoft.com/office/powerpoint/2010/main" val="768215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If your business plans to perform work involving residential pools or spas, additional licensing requirements may apply under </a:t>
            </a:r>
            <a:r>
              <a:rPr lang="en-US" sz="1200" b="1" dirty="0">
                <a:solidFill>
                  <a:srgbClr val="0E243C"/>
                </a:solidFill>
                <a:latin typeface="Inter Bold"/>
                <a:ea typeface="Inter Bold"/>
                <a:cs typeface="Inter Bold"/>
                <a:sym typeface="Inter Bold"/>
              </a:rPr>
              <a:t>NRS 624.900-965 </a:t>
            </a:r>
            <a:r>
              <a:rPr lang="en-US" sz="1200" dirty="0">
                <a:solidFill>
                  <a:srgbClr val="0E243C"/>
                </a:solidFill>
                <a:latin typeface="Inter"/>
                <a:ea typeface="Inter"/>
                <a:cs typeface="Inter"/>
                <a:sym typeface="Inter"/>
              </a:rPr>
              <a:t>and </a:t>
            </a:r>
            <a:r>
              <a:rPr lang="en-US" sz="1200" b="1" dirty="0">
                <a:solidFill>
                  <a:srgbClr val="0E243C"/>
                </a:solidFill>
                <a:latin typeface="Inter Bold"/>
                <a:ea typeface="Inter Bold"/>
                <a:cs typeface="Inter Bold"/>
                <a:sym typeface="Inter Bold"/>
              </a:rPr>
              <a:t>NAC 624.695-697</a:t>
            </a:r>
            <a:r>
              <a:rPr lang="en-US" sz="1200" dirty="0">
                <a:solidFill>
                  <a:srgbClr val="0E243C"/>
                </a:solidFill>
                <a:latin typeface="Inter"/>
                <a:ea typeface="Inter"/>
                <a:cs typeface="Inter"/>
                <a:sym typeface="Inter"/>
              </a:rPr>
              <a:t>.</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36</a:t>
            </a:fld>
            <a:endParaRPr lang="en-US" dirty="0"/>
          </a:p>
        </p:txBody>
      </p:sp>
    </p:spTree>
    <p:extLst>
      <p:ext uri="{BB962C8B-B14F-4D97-AF65-F5344CB8AC3E}">
        <p14:creationId xmlns:p14="http://schemas.microsoft.com/office/powerpoint/2010/main" val="660670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Bond limits are determined by the type of license, monetary limit, and financial responsibility </a:t>
            </a:r>
          </a:p>
          <a:p>
            <a:r>
              <a:rPr lang="en-US" dirty="0"/>
              <a:t>The surety bond is the general requirement for contractors in Nevada. You may have the option of a cash bond with service fee of $200 upon license renewal </a:t>
            </a:r>
          </a:p>
          <a:p>
            <a:r>
              <a:rPr lang="en-US" dirty="0"/>
              <a:t>As well as a residential improvement bond per assembly bill 39. </a:t>
            </a:r>
          </a:p>
          <a:p>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37</a:t>
            </a:fld>
            <a:endParaRPr lang="en-US" dirty="0"/>
          </a:p>
        </p:txBody>
      </p:sp>
    </p:spTree>
    <p:extLst>
      <p:ext uri="{BB962C8B-B14F-4D97-AF65-F5344CB8AC3E}">
        <p14:creationId xmlns:p14="http://schemas.microsoft.com/office/powerpoint/2010/main" val="1167647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residential improvement bond is held solely for the protection of the consumers in the amount of $100,000.  </a:t>
            </a:r>
          </a:p>
          <a:p>
            <a:r>
              <a:rPr lang="en-US" dirty="0"/>
              <a:t>This bond type is not mandatory, however, if engaging in residential improvements, contractors must abide by provisions of AB 39, section 1, subsection 2g. Noncompliance with regulations is always subject to disciplinary action. </a:t>
            </a:r>
          </a:p>
        </p:txBody>
      </p:sp>
      <p:sp>
        <p:nvSpPr>
          <p:cNvPr id="4" name="Slide Number Placeholder 3"/>
          <p:cNvSpPr>
            <a:spLocks noGrp="1"/>
          </p:cNvSpPr>
          <p:nvPr>
            <p:ph type="sldNum" sz="quarter" idx="5"/>
          </p:nvPr>
        </p:nvSpPr>
        <p:spPr/>
        <p:txBody>
          <a:bodyPr/>
          <a:lstStyle/>
          <a:p>
            <a:fld id="{48B6A1A9-5F26-BA44-AE23-6621E4C841A4}" type="slidenum">
              <a:rPr lang="en-US" smtClean="0"/>
              <a:t>38</a:t>
            </a:fld>
            <a:endParaRPr lang="en-US" dirty="0"/>
          </a:p>
        </p:txBody>
      </p:sp>
    </p:spTree>
    <p:extLst>
      <p:ext uri="{BB962C8B-B14F-4D97-AF65-F5344CB8AC3E}">
        <p14:creationId xmlns:p14="http://schemas.microsoft.com/office/powerpoint/2010/main" val="414750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AB 39 authorizes the Nevada State Contractors Board to establish regulations that require specific elements to be included in contracts for certain residential improvement projects.</a:t>
            </a:r>
          </a:p>
          <a:p>
            <a:r>
              <a:rPr lang="en-US" sz="1200" b="0" i="0" u="none" strike="noStrike" kern="1200" dirty="0">
                <a:solidFill>
                  <a:schemeClr val="tx1"/>
                </a:solidFill>
                <a:effectLst/>
                <a:latin typeface="+mn-lt"/>
                <a:ea typeface="+mn-ea"/>
                <a:cs typeface="+mn-cs"/>
              </a:rPr>
              <a:t>The primary purpose of this bill is to ensure there is a consistent, mandatory set of minimum requirements across all applicable contracts, helping protect both homeowners and contractors.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 requires that certain key details be clearly outlined in contracts related to residential improvements. These required elements are further detailed in Section 1 of AB 39.</a:t>
            </a:r>
          </a:p>
          <a:p>
            <a:r>
              <a:rPr lang="en-US" sz="1200" b="0" i="0" u="none" strike="noStrike" kern="1200" dirty="0">
                <a:solidFill>
                  <a:schemeClr val="tx1"/>
                </a:solidFill>
                <a:effectLst/>
                <a:latin typeface="+mn-lt"/>
                <a:ea typeface="+mn-ea"/>
                <a:cs typeface="+mn-cs"/>
              </a:rPr>
              <a:t>Additionally, the bill places limits on upfront payments. Contractors are not allowed to request more than one thousand dollars, or ten percent of the total contract price—whichever amount is less—as an initial deposit before any work begins.</a:t>
            </a:r>
          </a:p>
          <a:p>
            <a:endParaRPr lang="en-US" dirty="0"/>
          </a:p>
          <a:p>
            <a:r>
              <a:rPr lang="en-US" sz="1200" b="0" i="0" u="none" strike="noStrike" kern="1200" dirty="0">
                <a:solidFill>
                  <a:schemeClr val="tx1"/>
                </a:solidFill>
                <a:effectLst/>
                <a:latin typeface="+mn-lt"/>
                <a:ea typeface="+mn-ea"/>
                <a:cs typeface="+mn-cs"/>
              </a:rPr>
              <a:t>AB 39 applies to contractors who engage in residential improvement projects.</a:t>
            </a:r>
          </a:p>
          <a:p>
            <a:r>
              <a:rPr lang="en-US" sz="1200" b="0" i="0" u="none" strike="noStrike" kern="1200" dirty="0">
                <a:solidFill>
                  <a:schemeClr val="tx1"/>
                </a:solidFill>
                <a:effectLst/>
                <a:latin typeface="+mn-lt"/>
                <a:ea typeface="+mn-ea"/>
                <a:cs typeface="+mn-cs"/>
              </a:rPr>
              <a:t>Overall, this legislation promotes transparency, fairness, and accountability within residential contracting.”</a:t>
            </a:r>
          </a:p>
          <a:p>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39</a:t>
            </a:fld>
            <a:endParaRPr lang="en-US" dirty="0"/>
          </a:p>
        </p:txBody>
      </p:sp>
    </p:spTree>
    <p:extLst>
      <p:ext uri="{BB962C8B-B14F-4D97-AF65-F5344CB8AC3E}">
        <p14:creationId xmlns:p14="http://schemas.microsoft.com/office/powerpoint/2010/main" val="3468733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When choosing a business name, make sure it is clearly different from names used by existing licensed contractors. Checking this early can help you avoid delays or possible rejection later in the process.</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4</a:t>
            </a:fld>
            <a:endParaRPr lang="en-US" dirty="0"/>
          </a:p>
        </p:txBody>
      </p:sp>
    </p:spTree>
    <p:extLst>
      <p:ext uri="{BB962C8B-B14F-4D97-AF65-F5344CB8AC3E}">
        <p14:creationId xmlns:p14="http://schemas.microsoft.com/office/powerpoint/2010/main" val="877908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Assembly Bill 39 introduced additional requirements for contractors. Applicants are encouraged to review the full legislation on the Nevada State Contractors Board website.</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40</a:t>
            </a:fld>
            <a:endParaRPr lang="en-US" dirty="0"/>
          </a:p>
        </p:txBody>
      </p:sp>
    </p:spTree>
    <p:extLst>
      <p:ext uri="{BB962C8B-B14F-4D97-AF65-F5344CB8AC3E}">
        <p14:creationId xmlns:p14="http://schemas.microsoft.com/office/powerpoint/2010/main" val="4249439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Before a contractor license can be issued, applicants must provide proof of workers’ compensation insurance. If your business qualifies, you may instead submit an Affidavit of Exemption. Proof of coverage must also be provided again during each license renewal. </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41</a:t>
            </a:fld>
            <a:endParaRPr lang="en-US" dirty="0"/>
          </a:p>
        </p:txBody>
      </p:sp>
    </p:spTree>
    <p:extLst>
      <p:ext uri="{BB962C8B-B14F-4D97-AF65-F5344CB8AC3E}">
        <p14:creationId xmlns:p14="http://schemas.microsoft.com/office/powerpoint/2010/main" val="1975846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At this stage, applicants should review all costs associated with the licensing process to ensure they are prepared for each requirement.</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42</a:t>
            </a:fld>
            <a:endParaRPr lang="en-US" dirty="0"/>
          </a:p>
        </p:txBody>
      </p:sp>
    </p:spTree>
    <p:extLst>
      <p:ext uri="{BB962C8B-B14F-4D97-AF65-F5344CB8AC3E}">
        <p14:creationId xmlns:p14="http://schemas.microsoft.com/office/powerpoint/2010/main" val="913677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Let’s quickly review the main steps in the process.</a:t>
            </a:r>
          </a:p>
          <a:p>
            <a:pPr rtl="0"/>
            <a:r>
              <a:rPr lang="en-US" sz="1200" b="0" i="0" u="none" strike="noStrike" kern="1200" dirty="0">
                <a:solidFill>
                  <a:schemeClr val="tx1"/>
                </a:solidFill>
                <a:effectLst/>
                <a:latin typeface="+mn-lt"/>
                <a:ea typeface="+mn-ea"/>
                <a:cs typeface="+mn-cs"/>
              </a:rPr>
              <a:t>First, register your business with the Nevada Secretary of State.</a:t>
            </a:r>
          </a:p>
          <a:p>
            <a:pPr rtl="0"/>
            <a:r>
              <a:rPr lang="en-US" sz="1200" b="0" i="0" u="none" strike="noStrike" kern="1200" dirty="0">
                <a:solidFill>
                  <a:schemeClr val="tx1"/>
                </a:solidFill>
                <a:effectLst/>
                <a:latin typeface="+mn-lt"/>
                <a:ea typeface="+mn-ea"/>
                <a:cs typeface="+mn-cs"/>
              </a:rPr>
              <a:t>Next, check for name similarities.</a:t>
            </a:r>
          </a:p>
          <a:p>
            <a:pPr rtl="0"/>
            <a:r>
              <a:rPr lang="en-US" sz="1200" b="0" i="0" u="none" strike="noStrike" kern="1200" dirty="0">
                <a:solidFill>
                  <a:schemeClr val="tx1"/>
                </a:solidFill>
                <a:effectLst/>
                <a:latin typeface="+mn-lt"/>
                <a:ea typeface="+mn-ea"/>
                <a:cs typeface="+mn-cs"/>
              </a:rPr>
              <a:t>Then choose the correct license classification and monetary limit.</a:t>
            </a:r>
          </a:p>
          <a:p>
            <a:pPr rtl="0"/>
            <a:r>
              <a:rPr lang="en-US" sz="1200" b="0" i="0" u="none" strike="noStrike" kern="1200" dirty="0">
                <a:solidFill>
                  <a:schemeClr val="tx1"/>
                </a:solidFill>
                <a:effectLst/>
                <a:latin typeface="+mn-lt"/>
                <a:ea typeface="+mn-ea"/>
                <a:cs typeface="+mn-cs"/>
              </a:rPr>
              <a:t>Identify your Trade and Management Qualified Individuals.</a:t>
            </a:r>
          </a:p>
          <a:p>
            <a:pPr rtl="0"/>
            <a:r>
              <a:rPr lang="en-US" sz="1200" b="0" i="0" u="none" strike="noStrike" kern="1200" dirty="0">
                <a:solidFill>
                  <a:schemeClr val="tx1"/>
                </a:solidFill>
                <a:effectLst/>
                <a:latin typeface="+mn-lt"/>
                <a:ea typeface="+mn-ea"/>
                <a:cs typeface="+mn-cs"/>
              </a:rPr>
              <a:t>Complete all background disclosure and fingerprinting forms.</a:t>
            </a:r>
          </a:p>
          <a:p>
            <a:pPr rtl="0"/>
            <a:r>
              <a:rPr lang="en-US" sz="1200" b="0" i="0" u="none" strike="noStrike" kern="1200" dirty="0">
                <a:solidFill>
                  <a:schemeClr val="tx1"/>
                </a:solidFill>
                <a:effectLst/>
                <a:latin typeface="+mn-lt"/>
                <a:ea typeface="+mn-ea"/>
                <a:cs typeface="+mn-cs"/>
              </a:rPr>
              <a:t>Prepare your financial statement. Finally, review your application carefully and submit it with the $300 application fee. If required, download exam study materials from PSI.</a:t>
            </a:r>
          </a:p>
        </p:txBody>
      </p:sp>
      <p:sp>
        <p:nvSpPr>
          <p:cNvPr id="4" name="Slide Number Placeholder 3"/>
          <p:cNvSpPr>
            <a:spLocks noGrp="1"/>
          </p:cNvSpPr>
          <p:nvPr>
            <p:ph type="sldNum" sz="quarter" idx="5"/>
          </p:nvPr>
        </p:nvSpPr>
        <p:spPr/>
        <p:txBody>
          <a:bodyPr/>
          <a:lstStyle/>
          <a:p>
            <a:fld id="{48B6A1A9-5F26-BA44-AE23-6621E4C841A4}" type="slidenum">
              <a:rPr lang="en-US" smtClean="0"/>
              <a:t>43</a:t>
            </a:fld>
            <a:endParaRPr lang="en-US" dirty="0"/>
          </a:p>
        </p:txBody>
      </p:sp>
    </p:spTree>
    <p:extLst>
      <p:ext uri="{BB962C8B-B14F-4D97-AF65-F5344CB8AC3E}">
        <p14:creationId xmlns:p14="http://schemas.microsoft.com/office/powerpoint/2010/main" val="463884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If you have completed these steps, you are ready to submit your contractor license application. Once received, your application will be assigned  a licensing analyst. </a:t>
            </a:r>
          </a:p>
          <a:p>
            <a:r>
              <a:rPr lang="en-US" sz="1200" b="0" i="0" u="none" strike="noStrike" kern="1200" dirty="0">
                <a:solidFill>
                  <a:schemeClr val="tx1"/>
                </a:solidFill>
                <a:effectLst/>
                <a:latin typeface="+mn-lt"/>
                <a:ea typeface="+mn-ea"/>
                <a:cs typeface="+mn-cs"/>
              </a:rPr>
              <a:t>All applications are processed in date order received a first-come first-served basis. When your application is opened for review, you may receive a written notice by mail, email or both that will request for additional information and further directions. Your licensing analyst will be the main point of contact throughout the process. All requested information is required for the issuance of a license and are non-negotiable as they are mandated by statue or board policy. Applications may be withdrawn if required material are not submitted on time. </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44</a:t>
            </a:fld>
            <a:endParaRPr lang="en-US" dirty="0"/>
          </a:p>
        </p:txBody>
      </p:sp>
    </p:spTree>
    <p:extLst>
      <p:ext uri="{BB962C8B-B14F-4D97-AF65-F5344CB8AC3E}">
        <p14:creationId xmlns:p14="http://schemas.microsoft.com/office/powerpoint/2010/main" val="27713252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Before submitting, take time to double-check your documents for accuracy, completeness, and proper signatures. Carefully reviewing your application can help prevent delays. Please be sure to respond promptly to your licensing analyst and be sure to check your spam on junk folders to avoid missing correspondence. </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45</a:t>
            </a:fld>
            <a:endParaRPr lang="en-US" dirty="0"/>
          </a:p>
        </p:txBody>
      </p:sp>
    </p:spTree>
    <p:extLst>
      <p:ext uri="{BB962C8B-B14F-4D97-AF65-F5344CB8AC3E}">
        <p14:creationId xmlns:p14="http://schemas.microsoft.com/office/powerpoint/2010/main" val="661057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 are several organizations that offer helpful resources for applicants. These include the Nevada Small Business Development Center, the Nevada Secretary of State, PSI Examination Services, and the Nevada Division of Industrial Relations. You can also find additional resources on our website for contractor tips, disclosure requirements, contract checklists, advertising rules, and complaint forms.</a:t>
            </a:r>
          </a:p>
        </p:txBody>
      </p:sp>
      <p:sp>
        <p:nvSpPr>
          <p:cNvPr id="4" name="Slide Number Placeholder 3"/>
          <p:cNvSpPr>
            <a:spLocks noGrp="1"/>
          </p:cNvSpPr>
          <p:nvPr>
            <p:ph type="sldNum" sz="quarter" idx="5"/>
          </p:nvPr>
        </p:nvSpPr>
        <p:spPr/>
        <p:txBody>
          <a:bodyPr/>
          <a:lstStyle/>
          <a:p>
            <a:fld id="{48B6A1A9-5F26-BA44-AE23-6621E4C841A4}" type="slidenum">
              <a:rPr lang="en-US" smtClean="0"/>
              <a:t>46</a:t>
            </a:fld>
            <a:endParaRPr lang="en-US" dirty="0"/>
          </a:p>
        </p:txBody>
      </p:sp>
    </p:spTree>
    <p:extLst>
      <p:ext uri="{BB962C8B-B14F-4D97-AF65-F5344CB8AC3E}">
        <p14:creationId xmlns:p14="http://schemas.microsoft.com/office/powerpoint/2010/main" val="1398953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If you have any questions during the application process, please contact the Nevada State Contractors Board for assistance. Our staff can help guide you through the requirements and support you through the licensing process. Thank you for taking the time to review this guide, and best of luck with your contractor license application.</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47</a:t>
            </a:fld>
            <a:endParaRPr lang="en-US" dirty="0"/>
          </a:p>
        </p:txBody>
      </p:sp>
    </p:spTree>
    <p:extLst>
      <p:ext uri="{BB962C8B-B14F-4D97-AF65-F5344CB8AC3E}">
        <p14:creationId xmlns:p14="http://schemas.microsoft.com/office/powerpoint/2010/main" val="99574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After registering your business, the next step is determining the correct license classification. Nevada contractor licenses are divided into categories based on the type of work a contractor performs.</a:t>
            </a:r>
          </a:p>
          <a:p>
            <a:pPr rtl="0"/>
            <a:r>
              <a:rPr lang="en-US" sz="1200" b="0" i="0" u="none" strike="noStrike" kern="1200" dirty="0">
                <a:solidFill>
                  <a:schemeClr val="tx1"/>
                </a:solidFill>
                <a:effectLst/>
                <a:latin typeface="+mn-lt"/>
                <a:ea typeface="+mn-ea"/>
                <a:cs typeface="+mn-cs"/>
              </a:rPr>
              <a:t>You can review all available classifications in Nevada Administrative Code Chapter 624.140 THROUGH 858.</a:t>
            </a:r>
          </a:p>
          <a:p>
            <a:r>
              <a:rPr lang="en-US" sz="1200" b="0" i="0" u="none" strike="noStrike" kern="1200" dirty="0">
                <a:solidFill>
                  <a:schemeClr val="tx1"/>
                </a:solidFill>
                <a:effectLst/>
                <a:latin typeface="+mn-lt"/>
                <a:ea typeface="+mn-ea"/>
                <a:cs typeface="+mn-cs"/>
              </a:rPr>
              <a:t>If you are still unsure, you may email our class determination listed below with a detailed description of the trade work you intend on performing and they will help pinpoint the best classification for you in writing. </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5</a:t>
            </a:fld>
            <a:endParaRPr lang="en-US" dirty="0"/>
          </a:p>
        </p:txBody>
      </p:sp>
    </p:spTree>
    <p:extLst>
      <p:ext uri="{BB962C8B-B14F-4D97-AF65-F5344CB8AC3E}">
        <p14:creationId xmlns:p14="http://schemas.microsoft.com/office/powerpoint/2010/main" val="150784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Our online classification summary include primary classifications and subclassifications that provide a description of the work you can do under each one. The following image provides an example of how our online classification summary appears on our website. </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6</a:t>
            </a:fld>
            <a:endParaRPr lang="en-US" dirty="0"/>
          </a:p>
        </p:txBody>
      </p:sp>
    </p:spTree>
    <p:extLst>
      <p:ext uri="{BB962C8B-B14F-4D97-AF65-F5344CB8AC3E}">
        <p14:creationId xmlns:p14="http://schemas.microsoft.com/office/powerpoint/2010/main" val="2514150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example, the A classification, known as General Engineering, includes several subclassifications that define more specific types of work. </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7</a:t>
            </a:fld>
            <a:endParaRPr lang="en-US" dirty="0"/>
          </a:p>
        </p:txBody>
      </p:sp>
    </p:spTree>
    <p:extLst>
      <p:ext uri="{BB962C8B-B14F-4D97-AF65-F5344CB8AC3E}">
        <p14:creationId xmlns:p14="http://schemas.microsoft.com/office/powerpoint/2010/main" val="3539439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 classifications typically cover specialty trades such as electrical, plumbing, and other skilled services. Once again, you may choose to apply for the full primary classification that will allow you to do all of the subtrades listed. </a:t>
            </a:r>
            <a:endParaRPr lang="en-US" dirty="0"/>
          </a:p>
        </p:txBody>
      </p:sp>
      <p:sp>
        <p:nvSpPr>
          <p:cNvPr id="4" name="Slide Number Placeholder 3"/>
          <p:cNvSpPr>
            <a:spLocks noGrp="1"/>
          </p:cNvSpPr>
          <p:nvPr>
            <p:ph type="sldNum" sz="quarter" idx="5"/>
          </p:nvPr>
        </p:nvSpPr>
        <p:spPr/>
        <p:txBody>
          <a:bodyPr/>
          <a:lstStyle/>
          <a:p>
            <a:fld id="{48B6A1A9-5F26-BA44-AE23-6621E4C841A4}" type="slidenum">
              <a:rPr lang="en-US" smtClean="0"/>
              <a:t>8</a:t>
            </a:fld>
            <a:endParaRPr lang="en-US" dirty="0"/>
          </a:p>
        </p:txBody>
      </p:sp>
    </p:spTree>
    <p:extLst>
      <p:ext uri="{BB962C8B-B14F-4D97-AF65-F5344CB8AC3E}">
        <p14:creationId xmlns:p14="http://schemas.microsoft.com/office/powerpoint/2010/main" val="165720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interested in one of the subclassifications for example, plumbing, you may apply for the C-1D. You may only perform the specific scope of work in the subclassification that you are applying for. </a:t>
            </a:r>
          </a:p>
        </p:txBody>
      </p:sp>
      <p:sp>
        <p:nvSpPr>
          <p:cNvPr id="4" name="Slide Number Placeholder 3"/>
          <p:cNvSpPr>
            <a:spLocks noGrp="1"/>
          </p:cNvSpPr>
          <p:nvPr>
            <p:ph type="sldNum" sz="quarter" idx="5"/>
          </p:nvPr>
        </p:nvSpPr>
        <p:spPr/>
        <p:txBody>
          <a:bodyPr/>
          <a:lstStyle/>
          <a:p>
            <a:fld id="{48B6A1A9-5F26-BA44-AE23-6621E4C841A4}" type="slidenum">
              <a:rPr lang="en-US" smtClean="0"/>
              <a:t>9</a:t>
            </a:fld>
            <a:endParaRPr lang="en-US" dirty="0"/>
          </a:p>
        </p:txBody>
      </p:sp>
    </p:spTree>
    <p:extLst>
      <p:ext uri="{BB962C8B-B14F-4D97-AF65-F5344CB8AC3E}">
        <p14:creationId xmlns:p14="http://schemas.microsoft.com/office/powerpoint/2010/main" val="2615540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s://www.leg.state.nv.us/nac/nac-624.html#NAC624Sec140" TargetMode="External"/><Relationship Id="rId3" Type="http://schemas.openxmlformats.org/officeDocument/2006/relationships/slideLayout" Target="../slideLayouts/slideLayout7.xml"/><Relationship Id="rId7" Type="http://schemas.openxmlformats.org/officeDocument/2006/relationships/image" Target="../media/image32.png"/><Relationship Id="rId12"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svg"/><Relationship Id="rId11" Type="http://schemas.openxmlformats.org/officeDocument/2006/relationships/image" Target="../media/image4.png"/><Relationship Id="rId5" Type="http://schemas.openxmlformats.org/officeDocument/2006/relationships/image" Target="../media/image23.png"/><Relationship Id="rId10" Type="http://schemas.openxmlformats.org/officeDocument/2006/relationships/image" Target="../media/image21.svg"/><Relationship Id="rId4" Type="http://schemas.openxmlformats.org/officeDocument/2006/relationships/notesSlide" Target="../notesSlides/notesSlide10.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hyperlink" Target="http://www.nvcontractorsboard.com/wp-content/uploads/2024/06/Broadening-Application.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37.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svg"/><Relationship Id="rId11" Type="http://schemas.openxmlformats.org/officeDocument/2006/relationships/image" Target="../media/image4.png"/><Relationship Id="rId5" Type="http://schemas.openxmlformats.org/officeDocument/2006/relationships/image" Target="../media/image20.png"/><Relationship Id="rId10" Type="http://schemas.openxmlformats.org/officeDocument/2006/relationships/image" Target="../media/image41.svg"/><Relationship Id="rId4" Type="http://schemas.openxmlformats.org/officeDocument/2006/relationships/notesSlide" Target="../notesSlides/notesSlide15.xml"/><Relationship Id="rId9" Type="http://schemas.openxmlformats.org/officeDocument/2006/relationships/image" Target="../media/image40.pn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4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svg"/><Relationship Id="rId11" Type="http://schemas.openxmlformats.org/officeDocument/2006/relationships/image" Target="../media/image36.svg"/><Relationship Id="rId5" Type="http://schemas.openxmlformats.org/officeDocument/2006/relationships/image" Target="../media/image20.png"/><Relationship Id="rId10" Type="http://schemas.openxmlformats.org/officeDocument/2006/relationships/image" Target="../media/image35.png"/><Relationship Id="rId4" Type="http://schemas.openxmlformats.org/officeDocument/2006/relationships/notesSlide" Target="../notesSlides/notesSlide16.xml"/><Relationship Id="rId9" Type="http://schemas.openxmlformats.org/officeDocument/2006/relationships/image" Target="../media/image44.pn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7.xml"/><Relationship Id="rId7" Type="http://schemas.openxmlformats.org/officeDocument/2006/relationships/image" Target="../media/image49.png"/><Relationship Id="rId12"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sv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52.svg"/><Relationship Id="rId4" Type="http://schemas.openxmlformats.org/officeDocument/2006/relationships/notesSlide" Target="../notesSlides/notesSlide19.xml"/><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7.xml"/><Relationship Id="rId7" Type="http://schemas.openxmlformats.org/officeDocument/2006/relationships/image" Target="../media/image49.png"/><Relationship Id="rId12"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sv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52.svg"/><Relationship Id="rId4" Type="http://schemas.openxmlformats.org/officeDocument/2006/relationships/notesSlide" Target="../notesSlides/notesSlide20.xml"/><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8.svg"/><Relationship Id="rId11" Type="http://schemas.openxmlformats.org/officeDocument/2006/relationships/image" Target="../media/image4.png"/><Relationship Id="rId5" Type="http://schemas.openxmlformats.org/officeDocument/2006/relationships/image" Target="../media/image47.png"/><Relationship Id="rId10" Type="http://schemas.openxmlformats.org/officeDocument/2006/relationships/hyperlink" Target="https://www.psiexams.com/" TargetMode="External"/><Relationship Id="rId4" Type="http://schemas.openxmlformats.org/officeDocument/2006/relationships/notesSlide" Target="../notesSlides/notesSlide21.xml"/><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56.png"/><Relationship Id="rId12"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5.png"/><Relationship Id="rId11" Type="http://schemas.openxmlformats.org/officeDocument/2006/relationships/image" Target="../media/image53.png"/><Relationship Id="rId5" Type="http://schemas.openxmlformats.org/officeDocument/2006/relationships/image" Target="../media/image54.png"/><Relationship Id="rId10" Type="http://schemas.openxmlformats.org/officeDocument/2006/relationships/image" Target="../media/image7.svg"/><Relationship Id="rId4" Type="http://schemas.openxmlformats.org/officeDocument/2006/relationships/notesSlide" Target="../notesSlides/notesSlide22.xml"/><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58.png"/><Relationship Id="rId12"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sv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53.png"/><Relationship Id="rId4" Type="http://schemas.openxmlformats.org/officeDocument/2006/relationships/notesSlide" Target="../notesSlides/notesSlide23.xml"/><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1.png"/><Relationship Id="rId12" Type="http://schemas.openxmlformats.org/officeDocument/2006/relationships/hyperlink" Target="https://www.nvcontractorsboard.com/licensing/licensure-by-endorsement/"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0.svg"/><Relationship Id="rId11" Type="http://schemas.openxmlformats.org/officeDocument/2006/relationships/hyperlink" Target="http://www.nvcontractorsboard.com/wp-content/uploads/2026/03/New-License-Application.pdf" TargetMode="External"/><Relationship Id="rId5" Type="http://schemas.openxmlformats.org/officeDocument/2006/relationships/image" Target="../media/image49.png"/><Relationship Id="rId15" Type="http://schemas.openxmlformats.org/officeDocument/2006/relationships/image" Target="../media/image5.png"/><Relationship Id="rId10" Type="http://schemas.openxmlformats.org/officeDocument/2006/relationships/image" Target="../media/image48.svg"/><Relationship Id="rId4" Type="http://schemas.openxmlformats.org/officeDocument/2006/relationships/notesSlide" Target="../notesSlides/notesSlide25.xml"/><Relationship Id="rId9" Type="http://schemas.openxmlformats.org/officeDocument/2006/relationships/image" Target="../media/image47.png"/><Relationship Id="rId1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png"/><Relationship Id="rId12" Type="http://schemas.openxmlformats.org/officeDocument/2006/relationships/hyperlink" Target="https://www.nvcontractorsboard.com/licensing/licensure-by-endorsement/"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0.svg"/><Relationship Id="rId11" Type="http://schemas.openxmlformats.org/officeDocument/2006/relationships/image" Target="../media/image65.svg"/><Relationship Id="rId5" Type="http://schemas.openxmlformats.org/officeDocument/2006/relationships/image" Target="../media/image49.png"/><Relationship Id="rId10" Type="http://schemas.openxmlformats.org/officeDocument/2006/relationships/image" Target="../media/image64.png"/><Relationship Id="rId4" Type="http://schemas.openxmlformats.org/officeDocument/2006/relationships/notesSlide" Target="../notesSlides/notesSlide26.xml"/><Relationship Id="rId9" Type="http://schemas.openxmlformats.org/officeDocument/2006/relationships/image" Target="../media/image63.png"/><Relationship Id="rId1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svg"/><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notesSlide" Target="../notesSlides/notesSlide27.xml"/><Relationship Id="rId9" Type="http://schemas.openxmlformats.org/officeDocument/2006/relationships/image" Target="../media/image68.svg"/></Relationships>
</file>

<file path=ppt/slides/_rels/slide28.xml.rels><?xml version="1.0" encoding="UTF-8" standalone="yes"?>
<Relationships xmlns="http://schemas.openxmlformats.org/package/2006/relationships"><Relationship Id="rId8" Type="http://schemas.openxmlformats.org/officeDocument/2006/relationships/hyperlink" Target="http://www.nvcontractorsboard.com/wp-content/uploads/2023/06/DPS-Fingerprint-Background-Waiver.pdf" TargetMode="External"/><Relationship Id="rId13" Type="http://schemas.openxmlformats.org/officeDocument/2006/relationships/image" Target="../media/image72.svg"/><Relationship Id="rId3" Type="http://schemas.openxmlformats.org/officeDocument/2006/relationships/slideLayout" Target="../slideLayouts/slideLayout7.xml"/><Relationship Id="rId7" Type="http://schemas.openxmlformats.org/officeDocument/2006/relationships/hyperlink" Target="http://www.nvcontractorsboard.com/wp-content/uploads/2024/06/Background-Disclosure-Statement.pdf" TargetMode="External"/><Relationship Id="rId12" Type="http://schemas.openxmlformats.org/officeDocument/2006/relationships/image" Target="../media/image71.png"/><Relationship Id="rId2" Type="http://schemas.openxmlformats.org/officeDocument/2006/relationships/audio" Target="../media/media28.m4a"/><Relationship Id="rId16" Type="http://schemas.openxmlformats.org/officeDocument/2006/relationships/image" Target="../media/image5.png"/><Relationship Id="rId1" Type="http://schemas.microsoft.com/office/2007/relationships/media" Target="../media/media28.m4a"/><Relationship Id="rId6" Type="http://schemas.openxmlformats.org/officeDocument/2006/relationships/image" Target="../media/image21.svg"/><Relationship Id="rId11" Type="http://schemas.openxmlformats.org/officeDocument/2006/relationships/image" Target="../media/image70.svg"/><Relationship Id="rId5" Type="http://schemas.openxmlformats.org/officeDocument/2006/relationships/image" Target="../media/image20.png"/><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notesSlide" Target="../notesSlides/notesSlide28.xml"/><Relationship Id="rId9" Type="http://schemas.openxmlformats.org/officeDocument/2006/relationships/image" Target="../media/image4.png"/><Relationship Id="rId14"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hyperlink" Target="http://www.nvsilverflume.gov/startbusiness"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sv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svg"/><Relationship Id="rId1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notesSlide" Target="../notesSlides/notesSlide30.xml"/><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hyperlink" Target="http://www.nvcontractorsboard.com/wp-content/uploads/2024/06/Permanent-Raise-in-Limit-Application.pdf" TargetMode="External"/><Relationship Id="rId13" Type="http://schemas.openxmlformats.org/officeDocument/2006/relationships/image" Target="../media/image79.png"/><Relationship Id="rId3" Type="http://schemas.openxmlformats.org/officeDocument/2006/relationships/slideLayout" Target="../slideLayouts/slideLayout7.xml"/><Relationship Id="rId7" Type="http://schemas.openxmlformats.org/officeDocument/2006/relationships/hyperlink" Target="http://www.nvcontractorsboard.com/wp-content/uploads/2024/06/Single-Project-Limit-Increase.pdf" TargetMode="External"/><Relationship Id="rId12"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1.svg"/><Relationship Id="rId11" Type="http://schemas.openxmlformats.org/officeDocument/2006/relationships/image" Target="../media/image78.png"/><Relationship Id="rId5" Type="http://schemas.openxmlformats.org/officeDocument/2006/relationships/image" Target="../media/image20.png"/><Relationship Id="rId15" Type="http://schemas.openxmlformats.org/officeDocument/2006/relationships/image" Target="../media/image5.png"/><Relationship Id="rId10" Type="http://schemas.openxmlformats.org/officeDocument/2006/relationships/image" Target="../media/image77.png"/><Relationship Id="rId4" Type="http://schemas.openxmlformats.org/officeDocument/2006/relationships/notesSlide" Target="../notesSlides/notesSlide31.xml"/><Relationship Id="rId9" Type="http://schemas.openxmlformats.org/officeDocument/2006/relationships/image" Target="../media/image76.png"/><Relationship Id="rId14" Type="http://schemas.openxmlformats.org/officeDocument/2006/relationships/image" Target="../media/image80.svg"/></Relationships>
</file>

<file path=ppt/slides/_rels/slide3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5.png"/><Relationship Id="rId4" Type="http://schemas.openxmlformats.org/officeDocument/2006/relationships/notesSlide" Target="../notesSlides/notesSlide32.xml"/><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8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35.xml"/><Relationship Id="rId9"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84.png"/><Relationship Id="rId4" Type="http://schemas.openxmlformats.org/officeDocument/2006/relationships/notesSlide" Target="../notesSlides/notesSlide36.xml"/><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5.png"/><Relationship Id="rId4" Type="http://schemas.openxmlformats.org/officeDocument/2006/relationships/notesSlide" Target="../notesSlides/notesSlide37.xml"/><Relationship Id="rId9"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85.png"/><Relationship Id="rId4" Type="http://schemas.openxmlformats.org/officeDocument/2006/relationships/notesSlide" Target="../notesSlides/notesSlide38.xml"/><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notesSlide" Target="../notesSlides/notesSlide39.xml"/><Relationship Id="rId9" Type="http://schemas.openxmlformats.org/officeDocument/2006/relationships/hyperlink" Target="http://www.nvcontractorsboard.com/wp-content/uploads/2023/10/AB39-Text.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2.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5.svg"/></Relationships>
</file>

<file path=ppt/slides/_rels/slide40.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slideLayout" Target="../slideLayouts/slideLayout7.xml"/><Relationship Id="rId7" Type="http://schemas.openxmlformats.org/officeDocument/2006/relationships/image" Target="../media/image82.png"/><Relationship Id="rId12" Type="http://schemas.openxmlformats.org/officeDocument/2006/relationships/image" Target="../media/image5.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1.svg"/><Relationship Id="rId11" Type="http://schemas.openxmlformats.org/officeDocument/2006/relationships/image" Target="../media/image4.png"/><Relationship Id="rId5" Type="http://schemas.openxmlformats.org/officeDocument/2006/relationships/image" Target="../media/image20.png"/><Relationship Id="rId10" Type="http://schemas.openxmlformats.org/officeDocument/2006/relationships/image" Target="../media/image86.png"/><Relationship Id="rId4" Type="http://schemas.openxmlformats.org/officeDocument/2006/relationships/notesSlide" Target="../notesSlides/notesSlide40.xml"/><Relationship Id="rId9" Type="http://schemas.openxmlformats.org/officeDocument/2006/relationships/hyperlink" Target="http://www.nvcontractorsboard.com/resources"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7.sv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hyperlink" Target="http://www.dir.nv.gov/" TargetMode="External"/><Relationship Id="rId4" Type="http://schemas.openxmlformats.org/officeDocument/2006/relationships/notesSlide" Target="../notesSlides/notesSlide41.xml"/><Relationship Id="rId9" Type="http://schemas.openxmlformats.org/officeDocument/2006/relationships/hyperlink" Target="https://www.nvcontractorsboard.com/licensing/forms-and-applications/"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88.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43.xml"/><Relationship Id="rId9"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89.sv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7.png"/><Relationship Id="rId5" Type="http://schemas.openxmlformats.org/officeDocument/2006/relationships/image" Target="../media/image4.png"/><Relationship Id="rId10" Type="http://schemas.openxmlformats.org/officeDocument/2006/relationships/image" Target="../media/image5.png"/><Relationship Id="rId4" Type="http://schemas.openxmlformats.org/officeDocument/2006/relationships/notesSlide" Target="../notesSlides/notesSlide45.xml"/><Relationship Id="rId9" Type="http://schemas.openxmlformats.org/officeDocument/2006/relationships/image" Target="../media/image7.svg"/></Relationships>
</file>

<file path=ppt/slides/_rels/slide46.xml.rels><?xml version="1.0" encoding="UTF-8" standalone="yes"?>
<Relationships xmlns="http://schemas.openxmlformats.org/package/2006/relationships"><Relationship Id="rId8" Type="http://schemas.openxmlformats.org/officeDocument/2006/relationships/hyperlink" Target="http://www.nvsilverflume.gov/startbusiness" TargetMode="External"/><Relationship Id="rId13" Type="http://schemas.openxmlformats.org/officeDocument/2006/relationships/hyperlink" Target="https://www.nvcontractorsboard.com/licensing/disclosures-and-resources/" TargetMode="External"/><Relationship Id="rId1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www.nevadasbdc.org/" TargetMode="External"/><Relationship Id="rId12" Type="http://schemas.openxmlformats.org/officeDocument/2006/relationships/hyperlink" Target="https://www.nvcontractorsboard.com/resources/residential-recovery-fund/residential-recovery-fund-disclosures/" TargetMode="External"/><Relationship Id="rId17" Type="http://schemas.openxmlformats.org/officeDocument/2006/relationships/hyperlink" Target="https://www.nvcontractorsboard.com/investigations/licensed-contractor-complaints/" TargetMode="External"/><Relationship Id="rId2" Type="http://schemas.openxmlformats.org/officeDocument/2006/relationships/audio" Target="../media/media46.m4a"/><Relationship Id="rId16" Type="http://schemas.openxmlformats.org/officeDocument/2006/relationships/hyperlink" Target="https://www.nvcontractorsboard.com/resources/advertising-requirements/" TargetMode="External"/><Relationship Id="rId1" Type="http://schemas.microsoft.com/office/2007/relationships/media" Target="../media/media46.m4a"/><Relationship Id="rId6" Type="http://schemas.openxmlformats.org/officeDocument/2006/relationships/image" Target="../media/image21.svg"/><Relationship Id="rId11" Type="http://schemas.openxmlformats.org/officeDocument/2006/relationships/hyperlink" Target="https://www.nvcontractorsboard.com/resources/tips-for-nevada-contractors/" TargetMode="External"/><Relationship Id="rId5" Type="http://schemas.openxmlformats.org/officeDocument/2006/relationships/image" Target="../media/image20.png"/><Relationship Id="rId15" Type="http://schemas.openxmlformats.org/officeDocument/2006/relationships/hyperlink" Target="http://www.nvcontractorsboard.com/wp-content/uploads/2024/06/AB39-Mandatory-Language-102023-Final.pdf" TargetMode="External"/><Relationship Id="rId10" Type="http://schemas.openxmlformats.org/officeDocument/2006/relationships/hyperlink" Target="http://www.dir.nv.gov/" TargetMode="External"/><Relationship Id="rId19" Type="http://schemas.openxmlformats.org/officeDocument/2006/relationships/image" Target="../media/image5.png"/><Relationship Id="rId4" Type="http://schemas.openxmlformats.org/officeDocument/2006/relationships/notesSlide" Target="../notesSlides/notesSlide46.xml"/><Relationship Id="rId9" Type="http://schemas.openxmlformats.org/officeDocument/2006/relationships/hyperlink" Target="http://www.psiexams.com/" TargetMode="External"/><Relationship Id="rId14" Type="http://schemas.openxmlformats.org/officeDocument/2006/relationships/hyperlink" Target="https://www.nvcontractorsboard.com/resources/residential-improvements/"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svg"/><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notesSlide" Target="../notesSlides/notesSlide47.xml"/><Relationship Id="rId9" Type="http://schemas.openxmlformats.org/officeDocument/2006/relationships/hyperlink" Target="mailto:customerservice@nscb.state.nv.u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sv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hyperlink" Target="mailto:classdetermination@nscb.state.nv.us" TargetMode="External"/><Relationship Id="rId4" Type="http://schemas.openxmlformats.org/officeDocument/2006/relationships/notesSlide" Target="../notesSlides/notesSlide5.xml"/><Relationship Id="rId9" Type="http://schemas.openxmlformats.org/officeDocument/2006/relationships/hyperlink" Target="http://www.leg.state.nv.us/nac/nac-624"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png"/><Relationship Id="rId12"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svg"/><Relationship Id="rId11" Type="http://schemas.openxmlformats.org/officeDocument/2006/relationships/image" Target="../media/image4.png"/><Relationship Id="rId5" Type="http://schemas.openxmlformats.org/officeDocument/2006/relationships/image" Target="../media/image20.png"/><Relationship Id="rId10" Type="http://schemas.openxmlformats.org/officeDocument/2006/relationships/hyperlink" Target="https://www.leg.state.nv.us/nac/nac-624.html#NAC624Sec140" TargetMode="External"/><Relationship Id="rId4" Type="http://schemas.openxmlformats.org/officeDocument/2006/relationships/notesSlide" Target="../notesSlides/notesSlide6.xml"/><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hyperlink" Target="https://www.leg.state.nv.us/nac/nac-624.html#NAC624Sec14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svg"/><Relationship Id="rId11" Type="http://schemas.openxmlformats.org/officeDocument/2006/relationships/image" Target="../media/image24.sv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notesSlide" Target="../notesSlides/notesSlide7.xml"/><Relationship Id="rId9" Type="http://schemas.openxmlformats.org/officeDocument/2006/relationships/image" Target="../media/image22.png"/><Relationship Id="rId1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hyperlink" Target="https://www.leg.state.nv.us/nac/nac-624.html#NAC624Sec140" TargetMode="External"/><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30.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svg"/><Relationship Id="rId11" Type="http://schemas.openxmlformats.org/officeDocument/2006/relationships/image" Target="../media/image29.png"/><Relationship Id="rId5" Type="http://schemas.openxmlformats.org/officeDocument/2006/relationships/image" Target="../media/image20.png"/><Relationship Id="rId1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notesSlide" Target="../notesSlides/notesSlide8.xml"/><Relationship Id="rId9" Type="http://schemas.openxmlformats.org/officeDocument/2006/relationships/image" Target="../media/image27.png"/><Relationship Id="rId1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svg"/><Relationship Id="rId3" Type="http://schemas.openxmlformats.org/officeDocument/2006/relationships/slideLayout" Target="../slideLayouts/slideLayout7.xml"/><Relationship Id="rId7" Type="http://schemas.openxmlformats.org/officeDocument/2006/relationships/image" Target="../media/image31.png"/><Relationship Id="rId12" Type="http://schemas.openxmlformats.org/officeDocument/2006/relationships/image" Target="../media/image2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svg"/><Relationship Id="rId11" Type="http://schemas.openxmlformats.org/officeDocument/2006/relationships/hyperlink" Target="https://www.leg.state.nv.us/nac/nac-624.html#NAC624Sec140" TargetMode="External"/><Relationship Id="rId5" Type="http://schemas.openxmlformats.org/officeDocument/2006/relationships/image" Target="../media/image23.png"/><Relationship Id="rId15" Type="http://schemas.openxmlformats.org/officeDocument/2006/relationships/image" Target="../media/image5.png"/><Relationship Id="rId10" Type="http://schemas.openxmlformats.org/officeDocument/2006/relationships/image" Target="../media/image30.svg"/><Relationship Id="rId4" Type="http://schemas.openxmlformats.org/officeDocument/2006/relationships/notesSlide" Target="../notesSlides/notesSlide9.xml"/><Relationship Id="rId9" Type="http://schemas.openxmlformats.org/officeDocument/2006/relationships/image" Target="../media/image29.png"/><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grpSp>
        <p:nvGrpSpPr>
          <p:cNvPr id="2" name="Group 2"/>
          <p:cNvGrpSpPr/>
          <p:nvPr/>
        </p:nvGrpSpPr>
        <p:grpSpPr>
          <a:xfrm>
            <a:off x="0" y="-281418"/>
            <a:ext cx="5358965" cy="12801204"/>
            <a:chOff x="0" y="0"/>
            <a:chExt cx="7145287" cy="17068272"/>
          </a:xfrm>
        </p:grpSpPr>
        <p:sp>
          <p:nvSpPr>
            <p:cNvPr id="3" name="Freeform 3"/>
            <p:cNvSpPr/>
            <p:nvPr/>
          </p:nvSpPr>
          <p:spPr>
            <a:xfrm rot="-5400000">
              <a:off x="-4443383" y="5479602"/>
              <a:ext cx="16734542" cy="6442799"/>
            </a:xfrm>
            <a:custGeom>
              <a:avLst/>
              <a:gdLst/>
              <a:ahLst/>
              <a:cxnLst/>
              <a:rect l="l" t="t" r="r" b="b"/>
              <a:pathLst>
                <a:path w="16734542" h="6442799">
                  <a:moveTo>
                    <a:pt x="0" y="0"/>
                  </a:moveTo>
                  <a:lnTo>
                    <a:pt x="16734542" y="0"/>
                  </a:lnTo>
                  <a:lnTo>
                    <a:pt x="16734542" y="6442798"/>
                  </a:lnTo>
                  <a:lnTo>
                    <a:pt x="0" y="64427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4" name="Group 4"/>
            <p:cNvGrpSpPr/>
            <p:nvPr/>
          </p:nvGrpSpPr>
          <p:grpSpPr>
            <a:xfrm>
              <a:off x="0" y="0"/>
              <a:ext cx="2597875" cy="14383460"/>
              <a:chOff x="0" y="0"/>
              <a:chExt cx="513160" cy="2841177"/>
            </a:xfrm>
          </p:grpSpPr>
          <p:sp>
            <p:nvSpPr>
              <p:cNvPr id="5" name="Freeform 5"/>
              <p:cNvSpPr/>
              <p:nvPr/>
            </p:nvSpPr>
            <p:spPr>
              <a:xfrm>
                <a:off x="0" y="0"/>
                <a:ext cx="513160" cy="2841177"/>
              </a:xfrm>
              <a:custGeom>
                <a:avLst/>
                <a:gdLst/>
                <a:ahLst/>
                <a:cxnLst/>
                <a:rect l="l" t="t" r="r" b="b"/>
                <a:pathLst>
                  <a:path w="513160" h="2841177">
                    <a:moveTo>
                      <a:pt x="0" y="0"/>
                    </a:moveTo>
                    <a:lnTo>
                      <a:pt x="513160" y="0"/>
                    </a:lnTo>
                    <a:lnTo>
                      <a:pt x="513160" y="2841177"/>
                    </a:lnTo>
                    <a:lnTo>
                      <a:pt x="0" y="2841177"/>
                    </a:lnTo>
                    <a:close/>
                  </a:path>
                </a:pathLst>
              </a:custGeom>
              <a:solidFill>
                <a:srgbClr val="0E243C"/>
              </a:solidFill>
            </p:spPr>
            <p:txBody>
              <a:bodyPr/>
              <a:lstStyle/>
              <a:p>
                <a:endParaRPr lang="en-US" dirty="0"/>
              </a:p>
            </p:txBody>
          </p:sp>
          <p:sp>
            <p:nvSpPr>
              <p:cNvPr id="6" name="TextBox 6"/>
              <p:cNvSpPr txBox="1"/>
              <p:nvPr/>
            </p:nvSpPr>
            <p:spPr>
              <a:xfrm>
                <a:off x="0" y="-57150"/>
                <a:ext cx="513160" cy="2898327"/>
              </a:xfrm>
              <a:prstGeom prst="rect">
                <a:avLst/>
              </a:prstGeom>
            </p:spPr>
            <p:txBody>
              <a:bodyPr lIns="71438" tIns="71438" rIns="71438" bIns="71438" rtlCol="0" anchor="ctr"/>
              <a:lstStyle/>
              <a:p>
                <a:pPr algn="ctr">
                  <a:lnSpc>
                    <a:spcPts val="3543"/>
                  </a:lnSpc>
                </a:pPr>
                <a:endParaRPr dirty="0"/>
              </a:p>
            </p:txBody>
          </p:sp>
        </p:grpSp>
      </p:grpSp>
      <p:grpSp>
        <p:nvGrpSpPr>
          <p:cNvPr id="8" name="Group 8"/>
          <p:cNvGrpSpPr/>
          <p:nvPr/>
        </p:nvGrpSpPr>
        <p:grpSpPr>
          <a:xfrm>
            <a:off x="4879911" y="483281"/>
            <a:ext cx="9203751" cy="4048576"/>
            <a:chOff x="-1" y="26509"/>
            <a:chExt cx="12271667" cy="5398102"/>
          </a:xfrm>
        </p:grpSpPr>
        <p:sp>
          <p:nvSpPr>
            <p:cNvPr id="9" name="TextBox 9"/>
            <p:cNvSpPr txBox="1"/>
            <p:nvPr/>
          </p:nvSpPr>
          <p:spPr>
            <a:xfrm>
              <a:off x="-1" y="3531517"/>
              <a:ext cx="7371639" cy="1893094"/>
            </a:xfrm>
            <a:prstGeom prst="rect">
              <a:avLst/>
            </a:prstGeom>
          </p:spPr>
          <p:txBody>
            <a:bodyPr lIns="0" tIns="0" rIns="0" bIns="0" rtlCol="0" anchor="t">
              <a:spAutoFit/>
            </a:bodyPr>
            <a:lstStyle/>
            <a:p>
              <a:pPr algn="l">
                <a:lnSpc>
                  <a:spcPts val="5660"/>
                </a:lnSpc>
              </a:pPr>
              <a:r>
                <a:rPr lang="en-US" sz="4717" dirty="0">
                  <a:solidFill>
                    <a:srgbClr val="0E243C"/>
                  </a:solidFill>
                  <a:latin typeface="Oswald"/>
                  <a:ea typeface="Oswald"/>
                  <a:cs typeface="Oswald"/>
                  <a:sym typeface="Oswald"/>
                </a:rPr>
                <a:t>BUSINESS ASSISTANCE PROGRAM – </a:t>
              </a:r>
            </a:p>
          </p:txBody>
        </p:sp>
        <p:sp>
          <p:nvSpPr>
            <p:cNvPr id="10" name="TextBox 10"/>
            <p:cNvSpPr txBox="1"/>
            <p:nvPr/>
          </p:nvSpPr>
          <p:spPr>
            <a:xfrm>
              <a:off x="-1" y="26509"/>
              <a:ext cx="12271667" cy="3464719"/>
            </a:xfrm>
            <a:prstGeom prst="rect">
              <a:avLst/>
            </a:prstGeom>
          </p:spPr>
          <p:txBody>
            <a:bodyPr lIns="0" tIns="0" rIns="0" bIns="0" rtlCol="0" anchor="t">
              <a:spAutoFit/>
            </a:bodyPr>
            <a:lstStyle/>
            <a:p>
              <a:pPr algn="l">
                <a:lnSpc>
                  <a:spcPts val="10292"/>
                </a:lnSpc>
              </a:pPr>
              <a:r>
                <a:rPr lang="en-US" sz="8576" dirty="0">
                  <a:solidFill>
                    <a:srgbClr val="0E243C"/>
                  </a:solidFill>
                  <a:latin typeface="Oswald"/>
                  <a:ea typeface="Oswald"/>
                  <a:cs typeface="Oswald"/>
                  <a:sym typeface="Oswald"/>
                </a:rPr>
                <a:t>NEVADA STATE CONTRACTORS BOARD</a:t>
              </a:r>
            </a:p>
          </p:txBody>
        </p:sp>
      </p:grpSp>
      <p:sp>
        <p:nvSpPr>
          <p:cNvPr id="11" name="Freeform 11"/>
          <p:cNvSpPr/>
          <p:nvPr/>
        </p:nvSpPr>
        <p:spPr>
          <a:xfrm>
            <a:off x="13763828" y="0"/>
            <a:ext cx="3908279" cy="3908279"/>
          </a:xfrm>
          <a:custGeom>
            <a:avLst/>
            <a:gdLst/>
            <a:ahLst/>
            <a:cxnLst/>
            <a:rect l="l" t="t" r="r" b="b"/>
            <a:pathLst>
              <a:path w="3908279" h="3908279">
                <a:moveTo>
                  <a:pt x="0" y="0"/>
                </a:moveTo>
                <a:lnTo>
                  <a:pt x="3908279" y="0"/>
                </a:lnTo>
                <a:lnTo>
                  <a:pt x="3908279" y="3908279"/>
                </a:lnTo>
                <a:lnTo>
                  <a:pt x="0" y="3908279"/>
                </a:lnTo>
                <a:lnTo>
                  <a:pt x="0" y="0"/>
                </a:lnTo>
                <a:close/>
              </a:path>
            </a:pathLst>
          </a:custGeom>
          <a:blipFill>
            <a:blip r:embed="rId7"/>
            <a:stretch>
              <a:fillRect/>
            </a:stretch>
          </a:blipFill>
        </p:spPr>
        <p:txBody>
          <a:bodyPr/>
          <a:lstStyle/>
          <a:p>
            <a:endParaRPr lang="en-US" dirty="0"/>
          </a:p>
        </p:txBody>
      </p:sp>
      <p:sp>
        <p:nvSpPr>
          <p:cNvPr id="12" name="TextBox 12"/>
          <p:cNvSpPr txBox="1"/>
          <p:nvPr/>
        </p:nvSpPr>
        <p:spPr>
          <a:xfrm>
            <a:off x="7772401" y="3984233"/>
            <a:ext cx="8469732" cy="876895"/>
          </a:xfrm>
          <a:prstGeom prst="rect">
            <a:avLst/>
          </a:prstGeom>
        </p:spPr>
        <p:txBody>
          <a:bodyPr wrap="square" lIns="0" tIns="0" rIns="0" bIns="0" rtlCol="0" anchor="t">
            <a:spAutoFit/>
          </a:bodyPr>
          <a:lstStyle/>
          <a:p>
            <a:pPr algn="l">
              <a:lnSpc>
                <a:spcPts val="3543"/>
              </a:lnSpc>
            </a:pPr>
            <a:r>
              <a:rPr lang="en-US" sz="2531" b="1" i="1" dirty="0">
                <a:solidFill>
                  <a:srgbClr val="0E243C"/>
                </a:solidFill>
                <a:latin typeface="Inter"/>
                <a:ea typeface="Inter"/>
                <a:cs typeface="Inter"/>
                <a:sym typeface="Inter"/>
              </a:rPr>
              <a:t>An online guide to help you navigate Nevada’s contractors license application requirements.</a:t>
            </a:r>
          </a:p>
        </p:txBody>
      </p:sp>
      <p:grpSp>
        <p:nvGrpSpPr>
          <p:cNvPr id="15" name="Group 15"/>
          <p:cNvGrpSpPr/>
          <p:nvPr/>
        </p:nvGrpSpPr>
        <p:grpSpPr>
          <a:xfrm>
            <a:off x="16242133" y="8309219"/>
            <a:ext cx="2045867" cy="1977781"/>
            <a:chOff x="0" y="0"/>
            <a:chExt cx="2727823" cy="2637041"/>
          </a:xfrm>
        </p:grpSpPr>
        <p:sp>
          <p:nvSpPr>
            <p:cNvPr id="16" name="Freeform 1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8"/>
              <a:stretch>
                <a:fillRect t="-1721" b="-1721"/>
              </a:stretch>
            </a:blipFill>
          </p:spPr>
          <p:txBody>
            <a:bodyPr/>
            <a:lstStyle/>
            <a:p>
              <a:endParaRPr lang="en-US" dirty="0"/>
            </a:p>
          </p:txBody>
        </p:sp>
        <p:sp>
          <p:nvSpPr>
            <p:cNvPr id="17" name="TextBox 17"/>
            <p:cNvSpPr txBox="1"/>
            <p:nvPr/>
          </p:nvSpPr>
          <p:spPr>
            <a:xfrm>
              <a:off x="1363911" y="972211"/>
              <a:ext cx="705040" cy="300919"/>
            </a:xfrm>
            <a:prstGeom prst="rect">
              <a:avLst/>
            </a:prstGeom>
          </p:spPr>
          <p:txBody>
            <a:bodyPr lIns="0" tIns="0" rIns="0" bIns="0" rtlCol="0" anchor="t">
              <a:spAutoFit/>
            </a:bodyPr>
            <a:lstStyle/>
            <a:p>
              <a:pPr algn="l">
                <a:lnSpc>
                  <a:spcPts val="1916"/>
                </a:lnSpc>
              </a:pPr>
              <a:endParaRPr lang="en-US" sz="1368" b="1" dirty="0">
                <a:solidFill>
                  <a:srgbClr val="0E243C"/>
                </a:solidFill>
                <a:latin typeface="Inter Bold"/>
                <a:ea typeface="Inter Bold"/>
                <a:cs typeface="Inter Bold"/>
                <a:sym typeface="Inter Bold"/>
              </a:endParaRPr>
            </a:p>
          </p:txBody>
        </p:sp>
      </p:grpSp>
      <p:sp>
        <p:nvSpPr>
          <p:cNvPr id="7" name="Rectangle 1">
            <a:extLst>
              <a:ext uri="{FF2B5EF4-FFF2-40B4-BE49-F238E27FC236}">
                <a16:creationId xmlns:a16="http://schemas.microsoft.com/office/drawing/2014/main" id="{EA7F2F31-DBAE-4BC9-99EA-B503222175FA}"/>
              </a:ext>
            </a:extLst>
          </p:cNvPr>
          <p:cNvSpPr>
            <a:spLocks noChangeArrowheads="1"/>
          </p:cNvSpPr>
          <p:nvPr/>
        </p:nvSpPr>
        <p:spPr bwMode="auto">
          <a:xfrm>
            <a:off x="4879910" y="5612482"/>
            <a:ext cx="10360089" cy="358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200" b="0" i="0" u="none" strike="noStrike" cap="none" normalizeH="0" baseline="0" dirty="0">
                <a:ln>
                  <a:noFill/>
                </a:ln>
                <a:solidFill>
                  <a:srgbClr val="0E243C"/>
                </a:solidFill>
                <a:effectLst/>
                <a:latin typeface="Inter" panose="020B0604020202020204" charset="0"/>
                <a:ea typeface="Inter" panose="020B0604020202020204" charset="0"/>
              </a:rPr>
              <a:t> Step-by-step guidance for completing your contractor license application</a:t>
            </a:r>
            <a:endParaRPr kumimoji="0" lang="en-US" altLang="en-US" sz="2200" b="0" i="0" u="none" strike="noStrike" cap="none" normalizeH="0" baseline="0" dirty="0">
              <a:ln>
                <a:noFill/>
              </a:ln>
              <a:solidFill>
                <a:schemeClr val="tx1"/>
              </a:solidFill>
              <a:effectLst/>
              <a:latin typeface="Inter" panose="020B0604020202020204" charset="0"/>
              <a:ea typeface="Inter" panose="020B060402020202020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200" b="0" i="0" u="none" strike="noStrike" cap="none" normalizeH="0" baseline="0" dirty="0">
                <a:ln>
                  <a:noFill/>
                </a:ln>
                <a:solidFill>
                  <a:srgbClr val="0E243C"/>
                </a:solidFill>
                <a:effectLst/>
                <a:latin typeface="Inter" panose="020B0604020202020204" charset="0"/>
                <a:ea typeface="Inter" panose="020B0604020202020204" charset="0"/>
              </a:rPr>
              <a:t> Instructions for identifying license classifications and monetary limits</a:t>
            </a:r>
            <a:endParaRPr kumimoji="0" lang="en-US" altLang="en-US" sz="2200" b="0" i="0" u="none" strike="noStrike" cap="none" normalizeH="0" baseline="0" dirty="0">
              <a:ln>
                <a:noFill/>
              </a:ln>
              <a:solidFill>
                <a:schemeClr val="tx1"/>
              </a:solidFill>
              <a:effectLst/>
              <a:latin typeface="Inter" panose="020B0604020202020204" charset="0"/>
              <a:ea typeface="Inter" panose="020B060402020202020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200" b="0" i="0" u="none" strike="noStrike" cap="none" normalizeH="0" baseline="0" dirty="0">
                <a:ln>
                  <a:noFill/>
                </a:ln>
                <a:solidFill>
                  <a:srgbClr val="0E243C"/>
                </a:solidFill>
                <a:effectLst/>
                <a:latin typeface="Inter" panose="020B0604020202020204" charset="0"/>
                <a:ea typeface="Inter" panose="020B0604020202020204" charset="0"/>
              </a:rPr>
              <a:t> Trade and Management Qualified Individual requirements</a:t>
            </a:r>
            <a:endParaRPr kumimoji="0" lang="en-US" altLang="en-US" sz="2200" b="0" i="0" u="none" strike="noStrike" cap="none" normalizeH="0" baseline="0" dirty="0">
              <a:ln>
                <a:noFill/>
              </a:ln>
              <a:solidFill>
                <a:schemeClr val="tx1"/>
              </a:solidFill>
              <a:effectLst/>
              <a:latin typeface="Inter" panose="020B0604020202020204" charset="0"/>
              <a:ea typeface="Inter" panose="020B060402020202020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200" b="0" i="0" u="none" strike="noStrike" cap="none" normalizeH="0" baseline="0" dirty="0">
                <a:ln>
                  <a:noFill/>
                </a:ln>
                <a:solidFill>
                  <a:srgbClr val="0E243C"/>
                </a:solidFill>
                <a:effectLst/>
                <a:latin typeface="Inter" panose="020B0604020202020204" charset="0"/>
                <a:ea typeface="Inter" panose="020B0604020202020204" charset="0"/>
              </a:rPr>
              <a:t> Financial statement and background disclosure instructions</a:t>
            </a:r>
            <a:endParaRPr kumimoji="0" lang="en-US" altLang="en-US" sz="2200" b="0" i="0" u="none" strike="noStrike" cap="none" normalizeH="0" baseline="0" dirty="0">
              <a:ln>
                <a:noFill/>
              </a:ln>
              <a:solidFill>
                <a:schemeClr val="tx1"/>
              </a:solidFill>
              <a:effectLst/>
              <a:latin typeface="Inter" panose="020B0604020202020204" charset="0"/>
              <a:ea typeface="Inter" panose="020B060402020202020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200" b="0" i="0" u="none" strike="noStrike" cap="none" normalizeH="0" baseline="0" dirty="0">
                <a:ln>
                  <a:noFill/>
                </a:ln>
                <a:solidFill>
                  <a:srgbClr val="0E243C"/>
                </a:solidFill>
                <a:effectLst/>
                <a:latin typeface="Inter" panose="020B0604020202020204" charset="0"/>
                <a:ea typeface="Inter" panose="020B0604020202020204" charset="0"/>
              </a:rPr>
              <a:t> Tips for a complete and accurate application</a:t>
            </a:r>
            <a:endParaRPr kumimoji="0" lang="en-US" altLang="en-US" sz="2200" b="0" i="0" u="none" strike="noStrike" cap="none" normalizeH="0" baseline="0" dirty="0">
              <a:ln>
                <a:noFill/>
              </a:ln>
              <a:solidFill>
                <a:schemeClr val="tx1"/>
              </a:solidFill>
              <a:effectLst/>
              <a:latin typeface="Inter" panose="020B0604020202020204" charset="0"/>
              <a:ea typeface="Inter" panose="020B060402020202020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200" b="0" i="0" u="none" strike="noStrike" cap="none" normalizeH="0" baseline="0" dirty="0">
                <a:ln>
                  <a:noFill/>
                </a:ln>
                <a:solidFill>
                  <a:srgbClr val="0E243C"/>
                </a:solidFill>
                <a:effectLst/>
                <a:latin typeface="Inter" panose="020B0604020202020204" charset="0"/>
                <a:ea typeface="Inter" panose="020B0604020202020204" charset="0"/>
              </a:rPr>
              <a:t> Overview of fees, bonds, and insurance requirements</a:t>
            </a:r>
            <a:endParaRPr kumimoji="0" lang="en-US" altLang="en-US" sz="2200" b="0" i="0" u="none" strike="noStrike" cap="none" normalizeH="0" baseline="0" dirty="0">
              <a:ln>
                <a:noFill/>
              </a:ln>
              <a:solidFill>
                <a:schemeClr val="tx1"/>
              </a:solidFill>
              <a:effectLst/>
              <a:latin typeface="Inter" panose="020B0604020202020204" charset="0"/>
              <a:ea typeface="Inter" panose="020B060402020202020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200" b="0" i="0" u="none" strike="noStrike" cap="none" normalizeH="0" baseline="0" dirty="0">
                <a:ln>
                  <a:noFill/>
                </a:ln>
                <a:solidFill>
                  <a:srgbClr val="0E243C"/>
                </a:solidFill>
                <a:effectLst/>
                <a:latin typeface="Inter" panose="020B0604020202020204" charset="0"/>
                <a:ea typeface="Inter" panose="020B0604020202020204" charset="0"/>
              </a:rPr>
              <a:t> Residential Recovery Fund and AB 39 compliance information</a:t>
            </a: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pic>
        <p:nvPicPr>
          <p:cNvPr id="297" name="Audio 296">
            <a:extLst>
              <a:ext uri="{FF2B5EF4-FFF2-40B4-BE49-F238E27FC236}">
                <a16:creationId xmlns:a16="http://schemas.microsoft.com/office/drawing/2014/main" id="{5351FA75-25A1-0FA9-9328-C9C92F41DEA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22800" y="9321800"/>
            <a:ext cx="812800" cy="812800"/>
          </a:xfrm>
          <a:prstGeom prst="rect">
            <a:avLst/>
          </a:prstGeom>
        </p:spPr>
      </p:pic>
    </p:spTree>
  </p:cSld>
  <p:clrMapOvr>
    <a:masterClrMapping/>
  </p:clrMapOvr>
  <p:transition advClick="0" advTm="356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9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1112094" flipH="1">
            <a:off x="12289450" y="1909109"/>
            <a:ext cx="2738904" cy="877591"/>
          </a:xfrm>
          <a:custGeom>
            <a:avLst/>
            <a:gdLst/>
            <a:ahLst/>
            <a:cxnLst/>
            <a:rect l="l" t="t" r="r" b="b"/>
            <a:pathLst>
              <a:path w="2738904" h="877591">
                <a:moveTo>
                  <a:pt x="2738904" y="0"/>
                </a:moveTo>
                <a:lnTo>
                  <a:pt x="0" y="0"/>
                </a:lnTo>
                <a:lnTo>
                  <a:pt x="0" y="877590"/>
                </a:lnTo>
                <a:lnTo>
                  <a:pt x="2738904" y="877590"/>
                </a:lnTo>
                <a:lnTo>
                  <a:pt x="27389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Freeform 3"/>
          <p:cNvSpPr/>
          <p:nvPr/>
        </p:nvSpPr>
        <p:spPr>
          <a:xfrm>
            <a:off x="2594720" y="1779464"/>
            <a:ext cx="9350264" cy="6396185"/>
          </a:xfrm>
          <a:custGeom>
            <a:avLst/>
            <a:gdLst/>
            <a:ahLst/>
            <a:cxnLst/>
            <a:rect l="l" t="t" r="r" b="b"/>
            <a:pathLst>
              <a:path w="9350264" h="6396185">
                <a:moveTo>
                  <a:pt x="0" y="0"/>
                </a:moveTo>
                <a:lnTo>
                  <a:pt x="9350264" y="0"/>
                </a:lnTo>
                <a:lnTo>
                  <a:pt x="9350264" y="6396185"/>
                </a:lnTo>
                <a:lnTo>
                  <a:pt x="0" y="6396185"/>
                </a:lnTo>
                <a:lnTo>
                  <a:pt x="0" y="0"/>
                </a:lnTo>
                <a:close/>
              </a:path>
            </a:pathLst>
          </a:custGeom>
          <a:blipFill>
            <a:blip r:embed="rId7"/>
            <a:stretch>
              <a:fillRect r="-14657"/>
            </a:stretch>
          </a:blipFill>
          <a:ln w="38100" cap="sq">
            <a:solidFill>
              <a:srgbClr val="0E243C"/>
            </a:solidFill>
            <a:prstDash val="solid"/>
            <a:miter/>
          </a:ln>
        </p:spPr>
        <p:txBody>
          <a:bodyPr/>
          <a:lstStyle/>
          <a:p>
            <a:endParaRPr lang="en-US" dirty="0"/>
          </a:p>
        </p:txBody>
      </p:sp>
      <p:sp>
        <p:nvSpPr>
          <p:cNvPr id="4" name="TextBox 4"/>
          <p:cNvSpPr txBox="1"/>
          <p:nvPr/>
        </p:nvSpPr>
        <p:spPr>
          <a:xfrm>
            <a:off x="4151010" y="8413774"/>
            <a:ext cx="6212190" cy="405765"/>
          </a:xfrm>
          <a:prstGeom prst="rect">
            <a:avLst/>
          </a:prstGeom>
        </p:spPr>
        <p:txBody>
          <a:bodyPr wrap="square" lIns="0" tIns="0" rIns="0" bIns="0" rtlCol="0" anchor="t">
            <a:spAutoFit/>
          </a:bodyPr>
          <a:lstStyle/>
          <a:p>
            <a:pPr algn="l">
              <a:lnSpc>
                <a:spcPts val="3359"/>
              </a:lnSpc>
            </a:pPr>
            <a:r>
              <a:rPr lang="en-US" sz="2399" u="sng" dirty="0">
                <a:solidFill>
                  <a:srgbClr val="004AAD"/>
                </a:solidFill>
                <a:latin typeface="Inter"/>
                <a:ea typeface="Inter"/>
                <a:cs typeface="Inter"/>
                <a:sym typeface="Inter"/>
                <a:hlinkClick r:id="rId8" tooltip="https://www.leg.state.nv.us/nac/nac-624.html#NAC624Sec140"/>
              </a:rPr>
              <a:t>https://www.leg.state.nv.us/nac/nac-624</a:t>
            </a:r>
          </a:p>
        </p:txBody>
      </p:sp>
      <p:grpSp>
        <p:nvGrpSpPr>
          <p:cNvPr id="5" name="Group 5"/>
          <p:cNvGrpSpPr/>
          <p:nvPr/>
        </p:nvGrpSpPr>
        <p:grpSpPr>
          <a:xfrm>
            <a:off x="12138655" y="3260584"/>
            <a:ext cx="5916303" cy="2035036"/>
            <a:chOff x="0" y="0"/>
            <a:chExt cx="7888404" cy="2713381"/>
          </a:xfrm>
        </p:grpSpPr>
        <p:sp>
          <p:nvSpPr>
            <p:cNvPr id="6" name="TextBox 6"/>
            <p:cNvSpPr txBox="1"/>
            <p:nvPr/>
          </p:nvSpPr>
          <p:spPr>
            <a:xfrm>
              <a:off x="0" y="1748181"/>
              <a:ext cx="7888404" cy="965200"/>
            </a:xfrm>
            <a:prstGeom prst="rect">
              <a:avLst/>
            </a:prstGeom>
          </p:spPr>
          <p:txBody>
            <a:bodyPr lIns="0" tIns="0" rIns="0" bIns="0" rtlCol="0" anchor="t">
              <a:spAutoFit/>
            </a:bodyPr>
            <a:lstStyle/>
            <a:p>
              <a:pPr algn="l">
                <a:lnSpc>
                  <a:spcPts val="2879"/>
                </a:lnSpc>
              </a:pPr>
              <a:r>
                <a:rPr lang="en-US" sz="2400" dirty="0">
                  <a:solidFill>
                    <a:srgbClr val="0E243C"/>
                  </a:solidFill>
                  <a:latin typeface="Inter"/>
                  <a:ea typeface="Inter"/>
                  <a:cs typeface="Inter"/>
                  <a:sym typeface="Inter"/>
                </a:rPr>
                <a:t>Therefore, they only serve as a </a:t>
              </a:r>
              <a:r>
                <a:rPr lang="en-US" sz="2400" b="1" dirty="0">
                  <a:solidFill>
                    <a:srgbClr val="CC0000"/>
                  </a:solidFill>
                  <a:latin typeface="Inter Bold"/>
                  <a:ea typeface="Inter Bold"/>
                  <a:cs typeface="Inter Bold"/>
                  <a:sym typeface="Inter Bold"/>
                </a:rPr>
                <a:t>PRIMARY </a:t>
              </a:r>
              <a:r>
                <a:rPr lang="en-US" sz="2400" dirty="0">
                  <a:solidFill>
                    <a:srgbClr val="0E243C"/>
                  </a:solidFill>
                  <a:latin typeface="Inter"/>
                  <a:ea typeface="Inter"/>
                  <a:cs typeface="Inter"/>
                  <a:sym typeface="Inter"/>
                </a:rPr>
                <a:t>license classification.</a:t>
              </a:r>
            </a:p>
          </p:txBody>
        </p:sp>
        <p:sp>
          <p:nvSpPr>
            <p:cNvPr id="7" name="TextBox 7"/>
            <p:cNvSpPr txBox="1"/>
            <p:nvPr/>
          </p:nvSpPr>
          <p:spPr>
            <a:xfrm>
              <a:off x="0" y="0"/>
              <a:ext cx="7888404" cy="1193800"/>
            </a:xfrm>
            <a:prstGeom prst="rect">
              <a:avLst/>
            </a:prstGeom>
          </p:spPr>
          <p:txBody>
            <a:bodyPr lIns="0" tIns="0" rIns="0" bIns="0" rtlCol="0" anchor="t">
              <a:spAutoFit/>
            </a:bodyPr>
            <a:lstStyle/>
            <a:p>
              <a:pPr algn="l">
                <a:lnSpc>
                  <a:spcPts val="3591"/>
                </a:lnSpc>
              </a:pPr>
              <a:r>
                <a:rPr lang="en-US" sz="2993" dirty="0">
                  <a:solidFill>
                    <a:srgbClr val="0E243C"/>
                  </a:solidFill>
                  <a:latin typeface="Inter"/>
                  <a:ea typeface="Inter"/>
                  <a:cs typeface="Inter"/>
                  <a:sym typeface="Inter"/>
                </a:rPr>
                <a:t>Some classifications do not have subclassification categories.</a:t>
              </a:r>
            </a:p>
          </p:txBody>
        </p:sp>
      </p:grpSp>
      <p:sp>
        <p:nvSpPr>
          <p:cNvPr id="8" name="TextBox 8"/>
          <p:cNvSpPr txBox="1"/>
          <p:nvPr/>
        </p:nvSpPr>
        <p:spPr>
          <a:xfrm>
            <a:off x="2594720" y="187293"/>
            <a:ext cx="108428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LICENSE CLASSIFICATION</a:t>
            </a:r>
          </a:p>
        </p:txBody>
      </p:sp>
      <p:sp>
        <p:nvSpPr>
          <p:cNvPr id="9" name="Freeform 9"/>
          <p:cNvSpPr/>
          <p:nvPr/>
        </p:nvSpPr>
        <p:spPr>
          <a:xfrm rot="-5400000">
            <a:off x="-9255104" y="-1218358"/>
            <a:ext cx="21288901" cy="6785837"/>
          </a:xfrm>
          <a:custGeom>
            <a:avLst/>
            <a:gdLst/>
            <a:ahLst/>
            <a:cxnLst/>
            <a:rect l="l" t="t" r="r" b="b"/>
            <a:pathLst>
              <a:path w="21288901" h="6785837">
                <a:moveTo>
                  <a:pt x="0" y="0"/>
                </a:moveTo>
                <a:lnTo>
                  <a:pt x="21288901" y="0"/>
                </a:lnTo>
                <a:lnTo>
                  <a:pt x="21288901" y="6785838"/>
                </a:lnTo>
                <a:lnTo>
                  <a:pt x="0" y="67858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grpSp>
        <p:nvGrpSpPr>
          <p:cNvPr id="10" name="Group 10"/>
          <p:cNvGrpSpPr/>
          <p:nvPr/>
        </p:nvGrpSpPr>
        <p:grpSpPr>
          <a:xfrm>
            <a:off x="16242133" y="8309219"/>
            <a:ext cx="2045867" cy="1977781"/>
            <a:chOff x="0" y="0"/>
            <a:chExt cx="2727823" cy="2637041"/>
          </a:xfrm>
        </p:grpSpPr>
        <p:sp>
          <p:nvSpPr>
            <p:cNvPr id="11" name="Freeform 11"/>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txBody>
            <a:bodyPr/>
            <a:lstStyle/>
            <a:p>
              <a:endParaRPr lang="en-US" dirty="0"/>
            </a:p>
          </p:txBody>
        </p:sp>
        <p:sp>
          <p:nvSpPr>
            <p:cNvPr id="12" name="TextBox 12"/>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10</a:t>
              </a:r>
            </a:p>
          </p:txBody>
        </p:sp>
      </p:grpSp>
      <p:pic>
        <p:nvPicPr>
          <p:cNvPr id="168" name="Audio 167">
            <a:extLst>
              <a:ext uri="{FF2B5EF4-FFF2-40B4-BE49-F238E27FC236}">
                <a16:creationId xmlns:a16="http://schemas.microsoft.com/office/drawing/2014/main" id="{6209D074-3CA1-8533-FAAC-5655039E09B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322800" y="9321800"/>
            <a:ext cx="812800" cy="812800"/>
          </a:xfrm>
          <a:prstGeom prst="rect">
            <a:avLst/>
          </a:prstGeom>
        </p:spPr>
      </p:pic>
    </p:spTree>
  </p:cSld>
  <p:clrMapOvr>
    <a:masterClrMapping/>
  </p:clrMapOvr>
  <p:transition advClick="0" advTm="198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TextBox 2"/>
          <p:cNvSpPr txBox="1"/>
          <p:nvPr/>
        </p:nvSpPr>
        <p:spPr>
          <a:xfrm>
            <a:off x="2594720" y="187293"/>
            <a:ext cx="108428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LICENSE CLASSIFICATION</a:t>
            </a:r>
          </a:p>
        </p:txBody>
      </p:sp>
      <p:sp>
        <p:nvSpPr>
          <p:cNvPr id="3" name="Freeform 3"/>
          <p:cNvSpPr/>
          <p:nvPr/>
        </p:nvSpPr>
        <p:spPr>
          <a:xfrm rot="-5400000">
            <a:off x="-9255104" y="-1218358"/>
            <a:ext cx="21288901" cy="6785837"/>
          </a:xfrm>
          <a:custGeom>
            <a:avLst/>
            <a:gdLst/>
            <a:ahLst/>
            <a:cxnLst/>
            <a:rect l="l" t="t" r="r" b="b"/>
            <a:pathLst>
              <a:path w="21288901" h="6785837">
                <a:moveTo>
                  <a:pt x="0" y="0"/>
                </a:moveTo>
                <a:lnTo>
                  <a:pt x="21288901" y="0"/>
                </a:lnTo>
                <a:lnTo>
                  <a:pt x="21288901" y="6785838"/>
                </a:lnTo>
                <a:lnTo>
                  <a:pt x="0" y="6785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4" name="Group 4"/>
          <p:cNvGrpSpPr/>
          <p:nvPr/>
        </p:nvGrpSpPr>
        <p:grpSpPr>
          <a:xfrm>
            <a:off x="3691457" y="4075306"/>
            <a:ext cx="12427171" cy="1028700"/>
            <a:chOff x="0" y="0"/>
            <a:chExt cx="16569562" cy="1371600"/>
          </a:xfrm>
        </p:grpSpPr>
        <p:sp>
          <p:nvSpPr>
            <p:cNvPr id="5" name="Freeform 5"/>
            <p:cNvSpPr/>
            <p:nvPr/>
          </p:nvSpPr>
          <p:spPr>
            <a:xfrm>
              <a:off x="0" y="154940"/>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6" name="TextBox 6"/>
            <p:cNvSpPr txBox="1"/>
            <p:nvPr/>
          </p:nvSpPr>
          <p:spPr>
            <a:xfrm>
              <a:off x="1745171" y="-9525"/>
              <a:ext cx="14824391" cy="1381125"/>
            </a:xfrm>
            <a:prstGeom prst="rect">
              <a:avLst/>
            </a:prstGeom>
          </p:spPr>
          <p:txBody>
            <a:bodyPr lIns="0" tIns="0" rIns="0" bIns="0" rtlCol="0" anchor="t">
              <a:spAutoFit/>
            </a:bodyPr>
            <a:lstStyle/>
            <a:p>
              <a:pPr algn="l">
                <a:lnSpc>
                  <a:spcPts val="4050"/>
                </a:lnSpc>
              </a:pPr>
              <a:r>
                <a:rPr lang="en-US" sz="3375" dirty="0">
                  <a:solidFill>
                    <a:srgbClr val="0E243C"/>
                  </a:solidFill>
                  <a:latin typeface="Inter"/>
                  <a:ea typeface="Inter"/>
                  <a:cs typeface="Inter"/>
                  <a:sym typeface="Inter"/>
                </a:rPr>
                <a:t>Remember: the </a:t>
              </a:r>
              <a:r>
                <a:rPr lang="en-US" sz="3375" b="1" dirty="0">
                  <a:solidFill>
                    <a:srgbClr val="0E243C"/>
                  </a:solidFill>
                  <a:latin typeface="Inter Bold"/>
                  <a:ea typeface="Inter Bold"/>
                  <a:cs typeface="Inter Bold"/>
                  <a:sym typeface="Inter Bold"/>
                </a:rPr>
                <a:t>PRIMARY </a:t>
              </a:r>
              <a:r>
                <a:rPr lang="en-US" sz="3375" dirty="0">
                  <a:solidFill>
                    <a:srgbClr val="0E243C"/>
                  </a:solidFill>
                  <a:latin typeface="Inter"/>
                  <a:ea typeface="Inter"/>
                  <a:cs typeface="Inter"/>
                  <a:sym typeface="Inter"/>
                </a:rPr>
                <a:t>classification allows you to perform </a:t>
              </a:r>
              <a:r>
                <a:rPr lang="en-US" sz="3375" b="1" u="sng" dirty="0">
                  <a:solidFill>
                    <a:srgbClr val="0E243C"/>
                  </a:solidFill>
                  <a:latin typeface="Inter Bold"/>
                  <a:ea typeface="Inter Bold"/>
                  <a:cs typeface="Inter Bold"/>
                  <a:sym typeface="Inter Bold"/>
                </a:rPr>
                <a:t>ALL</a:t>
              </a:r>
              <a:r>
                <a:rPr lang="en-US" sz="3375" b="1" dirty="0">
                  <a:solidFill>
                    <a:srgbClr val="0E243C"/>
                  </a:solidFill>
                  <a:latin typeface="Inter Bold"/>
                  <a:ea typeface="Inter Bold"/>
                  <a:cs typeface="Inter Bold"/>
                  <a:sym typeface="Inter Bold"/>
                </a:rPr>
                <a:t> </a:t>
              </a:r>
              <a:r>
                <a:rPr lang="en-US" sz="3375" dirty="0">
                  <a:solidFill>
                    <a:srgbClr val="0E243C"/>
                  </a:solidFill>
                  <a:latin typeface="Inter"/>
                  <a:ea typeface="Inter"/>
                  <a:cs typeface="Inter"/>
                  <a:sym typeface="Inter"/>
                </a:rPr>
                <a:t>work underneath that license.</a:t>
              </a:r>
            </a:p>
          </p:txBody>
        </p:sp>
      </p:grpSp>
      <p:sp>
        <p:nvSpPr>
          <p:cNvPr id="7" name="TextBox 7"/>
          <p:cNvSpPr txBox="1"/>
          <p:nvPr/>
        </p:nvSpPr>
        <p:spPr>
          <a:xfrm>
            <a:off x="2986721" y="2208406"/>
            <a:ext cx="14923527" cy="723900"/>
          </a:xfrm>
          <a:prstGeom prst="rect">
            <a:avLst/>
          </a:prstGeom>
        </p:spPr>
        <p:txBody>
          <a:bodyPr lIns="0" tIns="0" rIns="0" bIns="0" rtlCol="0" anchor="t">
            <a:spAutoFit/>
          </a:bodyPr>
          <a:lstStyle/>
          <a:p>
            <a:pPr algn="l">
              <a:lnSpc>
                <a:spcPts val="5759"/>
              </a:lnSpc>
            </a:pPr>
            <a:r>
              <a:rPr lang="en-US" sz="4800" b="1" dirty="0">
                <a:solidFill>
                  <a:srgbClr val="0E243C"/>
                </a:solidFill>
                <a:latin typeface="Inter Bold"/>
                <a:ea typeface="Inter Bold"/>
                <a:cs typeface="Inter Bold"/>
                <a:sym typeface="Inter Bold"/>
              </a:rPr>
              <a:t>Applying for Multiple </a:t>
            </a:r>
            <a:r>
              <a:rPr lang="en-US" sz="4800" b="1" u="sng" dirty="0">
                <a:solidFill>
                  <a:srgbClr val="CC0000"/>
                </a:solidFill>
                <a:latin typeface="Inter Bold"/>
                <a:ea typeface="Inter Bold"/>
                <a:cs typeface="Inter Bold"/>
                <a:sym typeface="Inter Bold"/>
              </a:rPr>
              <a:t>PRIMARY</a:t>
            </a:r>
            <a:r>
              <a:rPr lang="en-US" sz="4800" b="1" dirty="0">
                <a:solidFill>
                  <a:srgbClr val="CC0000"/>
                </a:solidFill>
                <a:latin typeface="Inter Bold"/>
                <a:ea typeface="Inter Bold"/>
                <a:cs typeface="Inter Bold"/>
                <a:sym typeface="Inter Bold"/>
              </a:rPr>
              <a:t> </a:t>
            </a:r>
            <a:r>
              <a:rPr lang="en-US" sz="4800" b="1" dirty="0">
                <a:solidFill>
                  <a:srgbClr val="0E243C"/>
                </a:solidFill>
                <a:latin typeface="Inter Bold"/>
                <a:ea typeface="Inter Bold"/>
                <a:cs typeface="Inter Bold"/>
                <a:sym typeface="Inter Bold"/>
              </a:rPr>
              <a:t>Classifications?</a:t>
            </a:r>
          </a:p>
        </p:txBody>
      </p:sp>
      <p:grpSp>
        <p:nvGrpSpPr>
          <p:cNvPr id="8" name="Group 8"/>
          <p:cNvGrpSpPr/>
          <p:nvPr/>
        </p:nvGrpSpPr>
        <p:grpSpPr>
          <a:xfrm>
            <a:off x="3691457" y="6247006"/>
            <a:ext cx="12427171" cy="1543050"/>
            <a:chOff x="0" y="0"/>
            <a:chExt cx="16569562" cy="2057400"/>
          </a:xfrm>
        </p:grpSpPr>
        <p:sp>
          <p:nvSpPr>
            <p:cNvPr id="9" name="TextBox 9"/>
            <p:cNvSpPr txBox="1"/>
            <p:nvPr/>
          </p:nvSpPr>
          <p:spPr>
            <a:xfrm>
              <a:off x="1745171" y="-9525"/>
              <a:ext cx="14824391" cy="2066925"/>
            </a:xfrm>
            <a:prstGeom prst="rect">
              <a:avLst/>
            </a:prstGeom>
          </p:spPr>
          <p:txBody>
            <a:bodyPr lIns="0" tIns="0" rIns="0" bIns="0" rtlCol="0" anchor="t">
              <a:spAutoFit/>
            </a:bodyPr>
            <a:lstStyle/>
            <a:p>
              <a:pPr algn="l">
                <a:lnSpc>
                  <a:spcPts val="4050"/>
                </a:lnSpc>
              </a:pPr>
              <a:r>
                <a:rPr lang="en-US" sz="3375" dirty="0">
                  <a:solidFill>
                    <a:srgbClr val="0E243C"/>
                  </a:solidFill>
                  <a:latin typeface="Inter"/>
                  <a:ea typeface="Inter"/>
                  <a:cs typeface="Inter"/>
                  <a:sym typeface="Inter"/>
                </a:rPr>
                <a:t>If your work requires more than one primary license, you must submit a </a:t>
              </a:r>
              <a:r>
                <a:rPr lang="en-US" sz="3375" b="1" dirty="0">
                  <a:solidFill>
                    <a:srgbClr val="0E243C"/>
                  </a:solidFill>
                  <a:latin typeface="Inter Bold"/>
                  <a:ea typeface="Inter Bold"/>
                  <a:cs typeface="Inter Bold"/>
                  <a:sym typeface="Inter Bold"/>
                </a:rPr>
                <a:t>SEPARATE </a:t>
              </a:r>
              <a:r>
                <a:rPr lang="en-US" sz="3375" dirty="0">
                  <a:solidFill>
                    <a:srgbClr val="0E243C"/>
                  </a:solidFill>
                  <a:latin typeface="Inter"/>
                  <a:ea typeface="Inter"/>
                  <a:cs typeface="Inter"/>
                  <a:sym typeface="Inter"/>
                </a:rPr>
                <a:t>application for each primary license.</a:t>
              </a:r>
            </a:p>
          </p:txBody>
        </p:sp>
        <p:sp>
          <p:nvSpPr>
            <p:cNvPr id="10" name="Freeform 10"/>
            <p:cNvSpPr/>
            <p:nvPr/>
          </p:nvSpPr>
          <p:spPr>
            <a:xfrm>
              <a:off x="0" y="487124"/>
              <a:ext cx="1454412" cy="1061720"/>
            </a:xfrm>
            <a:custGeom>
              <a:avLst/>
              <a:gdLst/>
              <a:ahLst/>
              <a:cxnLst/>
              <a:rect l="l" t="t" r="r" b="b"/>
              <a:pathLst>
                <a:path w="1454412" h="1061720">
                  <a:moveTo>
                    <a:pt x="0" y="0"/>
                  </a:moveTo>
                  <a:lnTo>
                    <a:pt x="1454412" y="0"/>
                  </a:lnTo>
                  <a:lnTo>
                    <a:pt x="1454412" y="1061721"/>
                  </a:lnTo>
                  <a:lnTo>
                    <a:pt x="0" y="10617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grpSp>
        <p:nvGrpSpPr>
          <p:cNvPr id="11" name="Group 11"/>
          <p:cNvGrpSpPr/>
          <p:nvPr/>
        </p:nvGrpSpPr>
        <p:grpSpPr>
          <a:xfrm>
            <a:off x="16242133" y="8309219"/>
            <a:ext cx="2045867" cy="1977781"/>
            <a:chOff x="0" y="0"/>
            <a:chExt cx="2727823" cy="2637041"/>
          </a:xfrm>
        </p:grpSpPr>
        <p:sp>
          <p:nvSpPr>
            <p:cNvPr id="12" name="Freeform 12"/>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txBody>
            <a:bodyPr/>
            <a:lstStyle/>
            <a:p>
              <a:endParaRPr lang="en-US" dirty="0"/>
            </a:p>
          </p:txBody>
        </p:sp>
        <p:sp>
          <p:nvSpPr>
            <p:cNvPr id="13" name="TextBox 13"/>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11</a:t>
              </a:r>
            </a:p>
          </p:txBody>
        </p:sp>
      </p:grpSp>
      <p:pic>
        <p:nvPicPr>
          <p:cNvPr id="65" name="Audio 64">
            <a:extLst>
              <a:ext uri="{FF2B5EF4-FFF2-40B4-BE49-F238E27FC236}">
                <a16:creationId xmlns:a16="http://schemas.microsoft.com/office/drawing/2014/main" id="{E127309F-9611-9265-D651-52E6B5ADF1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322800" y="9321800"/>
            <a:ext cx="812800" cy="812800"/>
          </a:xfrm>
          <a:prstGeom prst="rect">
            <a:avLst/>
          </a:prstGeom>
        </p:spPr>
      </p:pic>
    </p:spTree>
  </p:cSld>
  <p:clrMapOvr>
    <a:masterClrMapping/>
  </p:clrMapOvr>
  <p:transition advClick="0" advTm="121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TextBox 2"/>
          <p:cNvSpPr txBox="1"/>
          <p:nvPr/>
        </p:nvSpPr>
        <p:spPr>
          <a:xfrm>
            <a:off x="2594720" y="187293"/>
            <a:ext cx="108428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LICENSE CLASSIFICATION</a:t>
            </a:r>
          </a:p>
        </p:txBody>
      </p:sp>
      <p:sp>
        <p:nvSpPr>
          <p:cNvPr id="3" name="Freeform 3"/>
          <p:cNvSpPr/>
          <p:nvPr/>
        </p:nvSpPr>
        <p:spPr>
          <a:xfrm rot="-5400000">
            <a:off x="-9255104" y="-1218358"/>
            <a:ext cx="21288901" cy="6785837"/>
          </a:xfrm>
          <a:custGeom>
            <a:avLst/>
            <a:gdLst/>
            <a:ahLst/>
            <a:cxnLst/>
            <a:rect l="l" t="t" r="r" b="b"/>
            <a:pathLst>
              <a:path w="21288901" h="6785837">
                <a:moveTo>
                  <a:pt x="0" y="0"/>
                </a:moveTo>
                <a:lnTo>
                  <a:pt x="21288901" y="0"/>
                </a:lnTo>
                <a:lnTo>
                  <a:pt x="21288901" y="6785838"/>
                </a:lnTo>
                <a:lnTo>
                  <a:pt x="0" y="6785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4" name="Group 4"/>
          <p:cNvGrpSpPr/>
          <p:nvPr/>
        </p:nvGrpSpPr>
        <p:grpSpPr>
          <a:xfrm>
            <a:off x="3691457" y="3818131"/>
            <a:ext cx="12427171" cy="1543050"/>
            <a:chOff x="0" y="0"/>
            <a:chExt cx="16569562" cy="2057400"/>
          </a:xfrm>
        </p:grpSpPr>
        <p:sp>
          <p:nvSpPr>
            <p:cNvPr id="5" name="Freeform 5"/>
            <p:cNvSpPr/>
            <p:nvPr/>
          </p:nvSpPr>
          <p:spPr>
            <a:xfrm>
              <a:off x="0" y="154940"/>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6" name="TextBox 6"/>
            <p:cNvSpPr txBox="1"/>
            <p:nvPr/>
          </p:nvSpPr>
          <p:spPr>
            <a:xfrm>
              <a:off x="1745171" y="-9525"/>
              <a:ext cx="14824391" cy="2066925"/>
            </a:xfrm>
            <a:prstGeom prst="rect">
              <a:avLst/>
            </a:prstGeom>
          </p:spPr>
          <p:txBody>
            <a:bodyPr lIns="0" tIns="0" rIns="0" bIns="0" rtlCol="0" anchor="t">
              <a:spAutoFit/>
            </a:bodyPr>
            <a:lstStyle/>
            <a:p>
              <a:pPr algn="l">
                <a:lnSpc>
                  <a:spcPts val="4050"/>
                </a:lnSpc>
              </a:pPr>
              <a:r>
                <a:rPr lang="en-US" sz="3375" dirty="0">
                  <a:solidFill>
                    <a:srgbClr val="0E243C"/>
                  </a:solidFill>
                  <a:latin typeface="Inter"/>
                  <a:ea typeface="Inter"/>
                  <a:cs typeface="Inter"/>
                  <a:sym typeface="Inter"/>
                </a:rPr>
                <a:t>Remember: a </a:t>
              </a:r>
              <a:r>
                <a:rPr lang="en-US" sz="3375" b="1" dirty="0">
                  <a:solidFill>
                    <a:srgbClr val="CC0000"/>
                  </a:solidFill>
                  <a:latin typeface="Inter Bold"/>
                  <a:ea typeface="Inter Bold"/>
                  <a:cs typeface="Inter Bold"/>
                  <a:sym typeface="Inter Bold"/>
                </a:rPr>
                <a:t>SUBCLASSIFICATION </a:t>
              </a:r>
              <a:r>
                <a:rPr lang="en-US" sz="3375" dirty="0">
                  <a:solidFill>
                    <a:srgbClr val="0E243C"/>
                  </a:solidFill>
                  <a:latin typeface="Inter"/>
                  <a:ea typeface="Inter"/>
                  <a:cs typeface="Inter"/>
                  <a:sym typeface="Inter"/>
                </a:rPr>
                <a:t>limits you to performing </a:t>
              </a:r>
              <a:r>
                <a:rPr lang="en-US" sz="3375" b="1" u="sng" dirty="0">
                  <a:solidFill>
                    <a:srgbClr val="0E243C"/>
                  </a:solidFill>
                  <a:latin typeface="Inter Bold"/>
                  <a:ea typeface="Inter Bold"/>
                  <a:cs typeface="Inter Bold"/>
                  <a:sym typeface="Inter Bold"/>
                </a:rPr>
                <a:t>ONLY</a:t>
              </a:r>
              <a:r>
                <a:rPr lang="en-US" sz="3375" dirty="0">
                  <a:solidFill>
                    <a:srgbClr val="0E243C"/>
                  </a:solidFill>
                  <a:latin typeface="Inter"/>
                  <a:ea typeface="Inter"/>
                  <a:cs typeface="Inter"/>
                  <a:sym typeface="Inter"/>
                </a:rPr>
                <a:t> the work listed underneath that subclassification.</a:t>
              </a:r>
            </a:p>
          </p:txBody>
        </p:sp>
      </p:grpSp>
      <p:sp>
        <p:nvSpPr>
          <p:cNvPr id="7" name="TextBox 7"/>
          <p:cNvSpPr txBox="1"/>
          <p:nvPr/>
        </p:nvSpPr>
        <p:spPr>
          <a:xfrm>
            <a:off x="2986721" y="2208406"/>
            <a:ext cx="14923527" cy="723900"/>
          </a:xfrm>
          <a:prstGeom prst="rect">
            <a:avLst/>
          </a:prstGeom>
        </p:spPr>
        <p:txBody>
          <a:bodyPr lIns="0" tIns="0" rIns="0" bIns="0" rtlCol="0" anchor="t">
            <a:spAutoFit/>
          </a:bodyPr>
          <a:lstStyle/>
          <a:p>
            <a:pPr algn="l">
              <a:lnSpc>
                <a:spcPts val="5759"/>
              </a:lnSpc>
            </a:pPr>
            <a:r>
              <a:rPr lang="en-US" sz="4800" b="1" dirty="0">
                <a:solidFill>
                  <a:srgbClr val="0E243C"/>
                </a:solidFill>
                <a:latin typeface="Inter Bold"/>
                <a:ea typeface="Inter Bold"/>
                <a:cs typeface="Inter Bold"/>
                <a:sym typeface="Inter Bold"/>
              </a:rPr>
              <a:t>Applying for Multiple </a:t>
            </a:r>
            <a:r>
              <a:rPr lang="en-US" sz="4800" b="1" u="sng" dirty="0">
                <a:solidFill>
                  <a:srgbClr val="CC0000"/>
                </a:solidFill>
                <a:latin typeface="Inter Bold"/>
                <a:ea typeface="Inter Bold"/>
                <a:cs typeface="Inter Bold"/>
                <a:sym typeface="Inter Bold"/>
              </a:rPr>
              <a:t>SUBCLASSIFICATIONS</a:t>
            </a:r>
            <a:r>
              <a:rPr lang="en-US" sz="4800" b="1" dirty="0">
                <a:solidFill>
                  <a:srgbClr val="0E243C"/>
                </a:solidFill>
                <a:latin typeface="Inter Bold"/>
                <a:ea typeface="Inter Bold"/>
                <a:cs typeface="Inter Bold"/>
                <a:sym typeface="Inter Bold"/>
              </a:rPr>
              <a:t>?</a:t>
            </a:r>
          </a:p>
        </p:txBody>
      </p:sp>
      <p:grpSp>
        <p:nvGrpSpPr>
          <p:cNvPr id="8" name="Group 8"/>
          <p:cNvGrpSpPr/>
          <p:nvPr/>
        </p:nvGrpSpPr>
        <p:grpSpPr>
          <a:xfrm>
            <a:off x="3691457" y="5803711"/>
            <a:ext cx="12427171" cy="1543050"/>
            <a:chOff x="0" y="0"/>
            <a:chExt cx="16569562" cy="2057400"/>
          </a:xfrm>
        </p:grpSpPr>
        <p:sp>
          <p:nvSpPr>
            <p:cNvPr id="9" name="TextBox 9"/>
            <p:cNvSpPr txBox="1"/>
            <p:nvPr/>
          </p:nvSpPr>
          <p:spPr>
            <a:xfrm>
              <a:off x="1745171" y="-9525"/>
              <a:ext cx="14824391" cy="2066925"/>
            </a:xfrm>
            <a:prstGeom prst="rect">
              <a:avLst/>
            </a:prstGeom>
          </p:spPr>
          <p:txBody>
            <a:bodyPr lIns="0" tIns="0" rIns="0" bIns="0" rtlCol="0" anchor="t">
              <a:spAutoFit/>
            </a:bodyPr>
            <a:lstStyle/>
            <a:p>
              <a:pPr algn="l">
                <a:lnSpc>
                  <a:spcPts val="4050"/>
                </a:lnSpc>
              </a:pPr>
              <a:r>
                <a:rPr lang="en-US" sz="3375" dirty="0">
                  <a:solidFill>
                    <a:srgbClr val="0E243C"/>
                  </a:solidFill>
                  <a:latin typeface="Inter"/>
                  <a:ea typeface="Inter"/>
                  <a:cs typeface="Inter"/>
                  <a:sym typeface="Inter"/>
                </a:rPr>
                <a:t>Subclassifications that fall under the </a:t>
              </a:r>
              <a:r>
                <a:rPr lang="en-US" sz="3375" b="1" i="1" dirty="0">
                  <a:solidFill>
                    <a:srgbClr val="CC0000"/>
                  </a:solidFill>
                  <a:latin typeface="Inter Bold Italics"/>
                  <a:ea typeface="Inter Bold Italics"/>
                  <a:cs typeface="Inter Bold Italics"/>
                  <a:sym typeface="Inter Bold Italics"/>
                </a:rPr>
                <a:t>same </a:t>
              </a:r>
              <a:r>
                <a:rPr lang="en-US" sz="3375" dirty="0">
                  <a:solidFill>
                    <a:srgbClr val="0E243C"/>
                  </a:solidFill>
                  <a:latin typeface="Inter"/>
                  <a:ea typeface="Inter"/>
                  <a:cs typeface="Inter"/>
                  <a:sym typeface="Inter"/>
                </a:rPr>
                <a:t>primary classification can be listed together on a single application.</a:t>
              </a:r>
            </a:p>
          </p:txBody>
        </p:sp>
        <p:sp>
          <p:nvSpPr>
            <p:cNvPr id="10" name="Freeform 10"/>
            <p:cNvSpPr/>
            <p:nvPr/>
          </p:nvSpPr>
          <p:spPr>
            <a:xfrm>
              <a:off x="0" y="487124"/>
              <a:ext cx="1454412" cy="1061720"/>
            </a:xfrm>
            <a:custGeom>
              <a:avLst/>
              <a:gdLst/>
              <a:ahLst/>
              <a:cxnLst/>
              <a:rect l="l" t="t" r="r" b="b"/>
              <a:pathLst>
                <a:path w="1454412" h="1061720">
                  <a:moveTo>
                    <a:pt x="0" y="0"/>
                  </a:moveTo>
                  <a:lnTo>
                    <a:pt x="1454412" y="0"/>
                  </a:lnTo>
                  <a:lnTo>
                    <a:pt x="1454412" y="1061721"/>
                  </a:lnTo>
                  <a:lnTo>
                    <a:pt x="0" y="10617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grpSp>
        <p:nvGrpSpPr>
          <p:cNvPr id="11" name="Group 11"/>
          <p:cNvGrpSpPr/>
          <p:nvPr/>
        </p:nvGrpSpPr>
        <p:grpSpPr>
          <a:xfrm>
            <a:off x="3691457" y="7784911"/>
            <a:ext cx="12427171" cy="1543050"/>
            <a:chOff x="0" y="0"/>
            <a:chExt cx="16569562" cy="2057400"/>
          </a:xfrm>
        </p:grpSpPr>
        <p:sp>
          <p:nvSpPr>
            <p:cNvPr id="12" name="TextBox 12"/>
            <p:cNvSpPr txBox="1"/>
            <p:nvPr/>
          </p:nvSpPr>
          <p:spPr>
            <a:xfrm>
              <a:off x="1745171" y="-9525"/>
              <a:ext cx="14824391" cy="2066925"/>
            </a:xfrm>
            <a:prstGeom prst="rect">
              <a:avLst/>
            </a:prstGeom>
          </p:spPr>
          <p:txBody>
            <a:bodyPr lIns="0" tIns="0" rIns="0" bIns="0" rtlCol="0" anchor="t">
              <a:spAutoFit/>
            </a:bodyPr>
            <a:lstStyle/>
            <a:p>
              <a:pPr algn="l">
                <a:lnSpc>
                  <a:spcPts val="4050"/>
                </a:lnSpc>
              </a:pPr>
              <a:r>
                <a:rPr lang="en-US" sz="3375" dirty="0">
                  <a:solidFill>
                    <a:srgbClr val="0E243C"/>
                  </a:solidFill>
                  <a:latin typeface="Inter"/>
                  <a:ea typeface="Inter"/>
                  <a:cs typeface="Inter"/>
                  <a:sym typeface="Inter"/>
                </a:rPr>
                <a:t>Subclassifications that fall under a </a:t>
              </a:r>
              <a:r>
                <a:rPr lang="en-US" sz="3375" b="1" i="1" dirty="0">
                  <a:solidFill>
                    <a:srgbClr val="CC0000"/>
                  </a:solidFill>
                  <a:latin typeface="Inter Bold Italics"/>
                  <a:ea typeface="Inter Bold Italics"/>
                  <a:cs typeface="Inter Bold Italics"/>
                  <a:sym typeface="Inter Bold Italics"/>
                </a:rPr>
                <a:t>different </a:t>
              </a:r>
              <a:r>
                <a:rPr lang="en-US" sz="3375" dirty="0">
                  <a:solidFill>
                    <a:srgbClr val="0E243C"/>
                  </a:solidFill>
                  <a:latin typeface="Inter"/>
                  <a:ea typeface="Inter"/>
                  <a:cs typeface="Inter"/>
                  <a:sym typeface="Inter"/>
                </a:rPr>
                <a:t>primary classification must be listed on separate applications for each primary license.</a:t>
              </a:r>
            </a:p>
          </p:txBody>
        </p:sp>
        <p:sp>
          <p:nvSpPr>
            <p:cNvPr id="13" name="Freeform 13"/>
            <p:cNvSpPr/>
            <p:nvPr/>
          </p:nvSpPr>
          <p:spPr>
            <a:xfrm>
              <a:off x="0" y="487124"/>
              <a:ext cx="1454412" cy="1061720"/>
            </a:xfrm>
            <a:custGeom>
              <a:avLst/>
              <a:gdLst/>
              <a:ahLst/>
              <a:cxnLst/>
              <a:rect l="l" t="t" r="r" b="b"/>
              <a:pathLst>
                <a:path w="1454412" h="1061720">
                  <a:moveTo>
                    <a:pt x="0" y="0"/>
                  </a:moveTo>
                  <a:lnTo>
                    <a:pt x="1454412" y="0"/>
                  </a:lnTo>
                  <a:lnTo>
                    <a:pt x="1454412" y="1061721"/>
                  </a:lnTo>
                  <a:lnTo>
                    <a:pt x="0" y="10617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grpSp>
        <p:nvGrpSpPr>
          <p:cNvPr id="14" name="Group 14"/>
          <p:cNvGrpSpPr/>
          <p:nvPr/>
        </p:nvGrpSpPr>
        <p:grpSpPr>
          <a:xfrm>
            <a:off x="16242133" y="8309219"/>
            <a:ext cx="2045867" cy="1977781"/>
            <a:chOff x="0" y="0"/>
            <a:chExt cx="2727823" cy="2637041"/>
          </a:xfrm>
        </p:grpSpPr>
        <p:sp>
          <p:nvSpPr>
            <p:cNvPr id="15" name="Freeform 15"/>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txBody>
            <a:bodyPr/>
            <a:lstStyle/>
            <a:p>
              <a:endParaRPr lang="en-US" dirty="0"/>
            </a:p>
          </p:txBody>
        </p:sp>
        <p:sp>
          <p:nvSpPr>
            <p:cNvPr id="16" name="TextBox 16"/>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12</a:t>
              </a:r>
            </a:p>
          </p:txBody>
        </p:sp>
      </p:grpSp>
      <p:pic>
        <p:nvPicPr>
          <p:cNvPr id="153" name="Audio 152">
            <a:extLst>
              <a:ext uri="{FF2B5EF4-FFF2-40B4-BE49-F238E27FC236}">
                <a16:creationId xmlns:a16="http://schemas.microsoft.com/office/drawing/2014/main" id="{E2BB56E9-21F4-90B6-A7F5-7DBE021CBF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322800" y="9321800"/>
            <a:ext cx="812800" cy="812800"/>
          </a:xfrm>
          <a:prstGeom prst="rect">
            <a:avLst/>
          </a:prstGeom>
        </p:spPr>
      </p:pic>
    </p:spTree>
  </p:cSld>
  <p:clrMapOvr>
    <a:masterClrMapping/>
  </p:clrMapOvr>
  <p:transition advClick="0" advTm="242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TextBox 2"/>
          <p:cNvSpPr txBox="1"/>
          <p:nvPr/>
        </p:nvSpPr>
        <p:spPr>
          <a:xfrm>
            <a:off x="2594720" y="187293"/>
            <a:ext cx="108428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LICENSE CLASSIFICATION</a:t>
            </a:r>
          </a:p>
        </p:txBody>
      </p:sp>
      <p:sp>
        <p:nvSpPr>
          <p:cNvPr id="3" name="Freeform 3"/>
          <p:cNvSpPr/>
          <p:nvPr/>
        </p:nvSpPr>
        <p:spPr>
          <a:xfrm rot="-5400000">
            <a:off x="-9255104" y="-1522699"/>
            <a:ext cx="21288901" cy="6785837"/>
          </a:xfrm>
          <a:custGeom>
            <a:avLst/>
            <a:gdLst/>
            <a:ahLst/>
            <a:cxnLst/>
            <a:rect l="l" t="t" r="r" b="b"/>
            <a:pathLst>
              <a:path w="21288901" h="6785837">
                <a:moveTo>
                  <a:pt x="0" y="0"/>
                </a:moveTo>
                <a:lnTo>
                  <a:pt x="21288901" y="0"/>
                </a:lnTo>
                <a:lnTo>
                  <a:pt x="21288901" y="6785837"/>
                </a:lnTo>
                <a:lnTo>
                  <a:pt x="0" y="67858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4" name="Group 4"/>
          <p:cNvGrpSpPr/>
          <p:nvPr/>
        </p:nvGrpSpPr>
        <p:grpSpPr>
          <a:xfrm>
            <a:off x="3589681" y="3632344"/>
            <a:ext cx="13152745" cy="3823953"/>
            <a:chOff x="0" y="0"/>
            <a:chExt cx="17536994" cy="5098605"/>
          </a:xfrm>
        </p:grpSpPr>
        <p:sp>
          <p:nvSpPr>
            <p:cNvPr id="5" name="Freeform 5"/>
            <p:cNvSpPr/>
            <p:nvPr/>
          </p:nvSpPr>
          <p:spPr>
            <a:xfrm>
              <a:off x="0" y="854264"/>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6" name="TextBox 6"/>
            <p:cNvSpPr txBox="1"/>
            <p:nvPr/>
          </p:nvSpPr>
          <p:spPr>
            <a:xfrm>
              <a:off x="1745171" y="-9525"/>
              <a:ext cx="15791823" cy="4810125"/>
            </a:xfrm>
            <a:prstGeom prst="rect">
              <a:avLst/>
            </a:prstGeom>
          </p:spPr>
          <p:txBody>
            <a:bodyPr lIns="0" tIns="0" rIns="0" bIns="0" rtlCol="0" anchor="t">
              <a:spAutoFit/>
            </a:bodyPr>
            <a:lstStyle/>
            <a:p>
              <a:pPr algn="l">
                <a:lnSpc>
                  <a:spcPts val="4050"/>
                </a:lnSpc>
              </a:pPr>
              <a:endParaRPr dirty="0"/>
            </a:p>
            <a:p>
              <a:pPr algn="l">
                <a:lnSpc>
                  <a:spcPts val="4050"/>
                </a:lnSpc>
              </a:pPr>
              <a:r>
                <a:rPr lang="en-US" sz="3375" dirty="0">
                  <a:solidFill>
                    <a:srgbClr val="0E243C"/>
                  </a:solidFill>
                  <a:latin typeface="Inter"/>
                  <a:ea typeface="Inter"/>
                  <a:cs typeface="Inter"/>
                  <a:sym typeface="Inter"/>
                </a:rPr>
                <a:t>you can broaden the scope of the license to other subclassifications within the primary classification;</a:t>
              </a:r>
            </a:p>
            <a:p>
              <a:pPr algn="l">
                <a:lnSpc>
                  <a:spcPts val="4050"/>
                </a:lnSpc>
              </a:pPr>
              <a:r>
                <a:rPr lang="en-US" sz="3375" dirty="0">
                  <a:solidFill>
                    <a:srgbClr val="0E243C"/>
                  </a:solidFill>
                  <a:latin typeface="Inter"/>
                  <a:ea typeface="Inter"/>
                  <a:cs typeface="Inter"/>
                  <a:sym typeface="Inter"/>
                </a:rPr>
                <a:t>  </a:t>
              </a:r>
            </a:p>
            <a:p>
              <a:pPr algn="l">
                <a:lnSpc>
                  <a:spcPts val="4050"/>
                </a:lnSpc>
              </a:pPr>
              <a:r>
                <a:rPr lang="en-US" sz="3375" dirty="0">
                  <a:solidFill>
                    <a:srgbClr val="0E243C"/>
                  </a:solidFill>
                  <a:latin typeface="Inter"/>
                  <a:ea typeface="Inter"/>
                  <a:cs typeface="Inter"/>
                  <a:sym typeface="Inter"/>
                </a:rPr>
                <a:t>                                       </a:t>
              </a:r>
              <a:r>
                <a:rPr lang="en-US" sz="3375" b="1" dirty="0">
                  <a:solidFill>
                    <a:srgbClr val="0E243C"/>
                  </a:solidFill>
                  <a:latin typeface="Inter Bold"/>
                  <a:ea typeface="Inter Bold"/>
                  <a:cs typeface="Inter Bold"/>
                  <a:sym typeface="Inter Bold"/>
                </a:rPr>
                <a:t>OR</a:t>
              </a:r>
            </a:p>
            <a:p>
              <a:pPr algn="l">
                <a:lnSpc>
                  <a:spcPts val="4050"/>
                </a:lnSpc>
              </a:pPr>
              <a:endParaRPr lang="en-US" sz="3375" b="1" dirty="0">
                <a:solidFill>
                  <a:srgbClr val="0E243C"/>
                </a:solidFill>
                <a:latin typeface="Inter Bold"/>
                <a:ea typeface="Inter Bold"/>
                <a:cs typeface="Inter Bold"/>
                <a:sym typeface="Inter Bold"/>
              </a:endParaRPr>
            </a:p>
            <a:p>
              <a:pPr algn="l">
                <a:lnSpc>
                  <a:spcPts val="4050"/>
                </a:lnSpc>
              </a:pPr>
              <a:r>
                <a:rPr lang="en-US" sz="3375" dirty="0">
                  <a:solidFill>
                    <a:srgbClr val="0E243C"/>
                  </a:solidFill>
                  <a:latin typeface="Inter"/>
                  <a:ea typeface="Inter"/>
                  <a:cs typeface="Inter"/>
                  <a:sym typeface="Inter"/>
                </a:rPr>
                <a:t>expand the license to a full primary license.</a:t>
              </a:r>
            </a:p>
          </p:txBody>
        </p:sp>
        <p:sp>
          <p:nvSpPr>
            <p:cNvPr id="7" name="Freeform 7"/>
            <p:cNvSpPr/>
            <p:nvPr/>
          </p:nvSpPr>
          <p:spPr>
            <a:xfrm>
              <a:off x="0" y="4036884"/>
              <a:ext cx="1454412" cy="1061720"/>
            </a:xfrm>
            <a:custGeom>
              <a:avLst/>
              <a:gdLst/>
              <a:ahLst/>
              <a:cxnLst/>
              <a:rect l="l" t="t" r="r" b="b"/>
              <a:pathLst>
                <a:path w="1454412" h="1061720">
                  <a:moveTo>
                    <a:pt x="0" y="0"/>
                  </a:moveTo>
                  <a:lnTo>
                    <a:pt x="1454412" y="0"/>
                  </a:lnTo>
                  <a:lnTo>
                    <a:pt x="1454412" y="1061721"/>
                  </a:lnTo>
                  <a:lnTo>
                    <a:pt x="0" y="10617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sp>
        <p:nvSpPr>
          <p:cNvPr id="8" name="TextBox 8"/>
          <p:cNvSpPr txBox="1"/>
          <p:nvPr/>
        </p:nvSpPr>
        <p:spPr>
          <a:xfrm>
            <a:off x="3589681" y="1810852"/>
            <a:ext cx="6361750" cy="838200"/>
          </a:xfrm>
          <a:prstGeom prst="rect">
            <a:avLst/>
          </a:prstGeom>
        </p:spPr>
        <p:txBody>
          <a:bodyPr lIns="0" tIns="0" rIns="0" bIns="0" rtlCol="0" anchor="t">
            <a:spAutoFit/>
          </a:bodyPr>
          <a:lstStyle/>
          <a:p>
            <a:pPr algn="l">
              <a:lnSpc>
                <a:spcPts val="6599"/>
              </a:lnSpc>
            </a:pPr>
            <a:r>
              <a:rPr lang="en-US" sz="5499" b="1" dirty="0">
                <a:solidFill>
                  <a:srgbClr val="C5882D"/>
                </a:solidFill>
                <a:latin typeface="Inter Bold"/>
                <a:ea typeface="Inter Bold"/>
                <a:cs typeface="Inter Bold"/>
                <a:sym typeface="Inter Bold"/>
              </a:rPr>
              <a:t>DID YOU KNOW?</a:t>
            </a:r>
          </a:p>
        </p:txBody>
      </p:sp>
      <p:sp>
        <p:nvSpPr>
          <p:cNvPr id="9" name="TextBox 9"/>
          <p:cNvSpPr txBox="1"/>
          <p:nvPr/>
        </p:nvSpPr>
        <p:spPr>
          <a:xfrm>
            <a:off x="4782266" y="8221044"/>
            <a:ext cx="10815366" cy="1171575"/>
          </a:xfrm>
          <a:prstGeom prst="rect">
            <a:avLst/>
          </a:prstGeom>
        </p:spPr>
        <p:txBody>
          <a:bodyPr lIns="0" tIns="0" rIns="0" bIns="0" rtlCol="0" anchor="t">
            <a:spAutoFit/>
          </a:bodyPr>
          <a:lstStyle/>
          <a:p>
            <a:pPr algn="l">
              <a:lnSpc>
                <a:spcPts val="3090"/>
              </a:lnSpc>
            </a:pPr>
            <a:r>
              <a:rPr lang="en-US" sz="2575" dirty="0">
                <a:solidFill>
                  <a:srgbClr val="0E243C"/>
                </a:solidFill>
                <a:latin typeface="Inter"/>
                <a:ea typeface="Inter"/>
                <a:cs typeface="Inter"/>
                <a:sym typeface="Inter"/>
              </a:rPr>
              <a:t>Requirements include submitting the </a:t>
            </a:r>
            <a:r>
              <a:rPr lang="en-US" sz="2575" u="sng" dirty="0">
                <a:solidFill>
                  <a:srgbClr val="004AAD"/>
                </a:solidFill>
                <a:latin typeface="Inter"/>
                <a:ea typeface="Inter"/>
                <a:cs typeface="Inter"/>
                <a:sym typeface="Inter"/>
                <a:hlinkClick r:id="rId9"/>
              </a:rPr>
              <a:t>Broadening of Classification</a:t>
            </a:r>
            <a:r>
              <a:rPr lang="en-US" sz="2575" dirty="0">
                <a:solidFill>
                  <a:srgbClr val="0E243C"/>
                </a:solidFill>
                <a:latin typeface="Inter"/>
                <a:ea typeface="Inter"/>
                <a:cs typeface="Inter"/>
                <a:sym typeface="Inter"/>
              </a:rPr>
              <a:t> form ($250 application fee) and all required documentation demonstrating the Trade Qualifier’s experience.</a:t>
            </a:r>
          </a:p>
        </p:txBody>
      </p:sp>
      <p:sp>
        <p:nvSpPr>
          <p:cNvPr id="10" name="TextBox 10"/>
          <p:cNvSpPr txBox="1"/>
          <p:nvPr/>
        </p:nvSpPr>
        <p:spPr>
          <a:xfrm>
            <a:off x="3589681" y="3070369"/>
            <a:ext cx="12366471" cy="561975"/>
          </a:xfrm>
          <a:prstGeom prst="rect">
            <a:avLst/>
          </a:prstGeom>
        </p:spPr>
        <p:txBody>
          <a:bodyPr lIns="0" tIns="0" rIns="0" bIns="0" rtlCol="0" anchor="t">
            <a:spAutoFit/>
          </a:bodyPr>
          <a:lstStyle/>
          <a:p>
            <a:pPr algn="l">
              <a:lnSpc>
                <a:spcPts val="4415"/>
              </a:lnSpc>
              <a:spcBef>
                <a:spcPct val="0"/>
              </a:spcBef>
            </a:pPr>
            <a:r>
              <a:rPr lang="en-US" sz="3679" b="1" dirty="0">
                <a:solidFill>
                  <a:srgbClr val="0E243C"/>
                </a:solidFill>
                <a:latin typeface="Inter Bold"/>
                <a:ea typeface="Inter Bold"/>
                <a:cs typeface="Inter Bold"/>
                <a:sym typeface="Inter Bold"/>
              </a:rPr>
              <a:t>If you are issued a license for a subclassification,</a:t>
            </a:r>
          </a:p>
        </p:txBody>
      </p:sp>
      <p:sp>
        <p:nvSpPr>
          <p:cNvPr id="11" name="TextBox 11"/>
          <p:cNvSpPr txBox="1"/>
          <p:nvPr/>
        </p:nvSpPr>
        <p:spPr>
          <a:xfrm>
            <a:off x="5096104" y="7218749"/>
            <a:ext cx="6576373" cy="361950"/>
          </a:xfrm>
          <a:prstGeom prst="rect">
            <a:avLst/>
          </a:prstGeom>
        </p:spPr>
        <p:txBody>
          <a:bodyPr lIns="0" tIns="0" rIns="0" bIns="0" rtlCol="0" anchor="t">
            <a:spAutoFit/>
          </a:bodyPr>
          <a:lstStyle/>
          <a:p>
            <a:pPr algn="l">
              <a:lnSpc>
                <a:spcPts val="2879"/>
              </a:lnSpc>
              <a:spcBef>
                <a:spcPct val="0"/>
              </a:spcBef>
            </a:pPr>
            <a:r>
              <a:rPr lang="en-US" sz="2399" dirty="0">
                <a:solidFill>
                  <a:srgbClr val="0E243C"/>
                </a:solidFill>
                <a:latin typeface="Inter"/>
                <a:ea typeface="Inter"/>
                <a:cs typeface="Inter"/>
                <a:sym typeface="Inter"/>
              </a:rPr>
              <a:t>(*if experience requirements have been met).</a:t>
            </a:r>
          </a:p>
        </p:txBody>
      </p:sp>
      <p:grpSp>
        <p:nvGrpSpPr>
          <p:cNvPr id="12" name="Group 12"/>
          <p:cNvGrpSpPr/>
          <p:nvPr/>
        </p:nvGrpSpPr>
        <p:grpSpPr>
          <a:xfrm>
            <a:off x="16242133" y="8309219"/>
            <a:ext cx="2045867" cy="1977781"/>
            <a:chOff x="0" y="0"/>
            <a:chExt cx="2727823" cy="2637041"/>
          </a:xfrm>
        </p:grpSpPr>
        <p:sp>
          <p:nvSpPr>
            <p:cNvPr id="13" name="Freeform 13"/>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0"/>
              <a:stretch>
                <a:fillRect t="-1721" b="-1721"/>
              </a:stretch>
            </a:blipFill>
          </p:spPr>
          <p:txBody>
            <a:bodyPr/>
            <a:lstStyle/>
            <a:p>
              <a:endParaRPr lang="en-US" dirty="0"/>
            </a:p>
          </p:txBody>
        </p:sp>
        <p:sp>
          <p:nvSpPr>
            <p:cNvPr id="14" name="TextBox 14"/>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13</a:t>
              </a:r>
            </a:p>
          </p:txBody>
        </p:sp>
      </p:grpSp>
      <p:pic>
        <p:nvPicPr>
          <p:cNvPr id="121" name="Audio 120">
            <a:extLst>
              <a:ext uri="{FF2B5EF4-FFF2-40B4-BE49-F238E27FC236}">
                <a16:creationId xmlns:a16="http://schemas.microsoft.com/office/drawing/2014/main" id="{F6E0AC3B-010B-370F-56E5-F5C140F584C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00" y="9321800"/>
            <a:ext cx="812800" cy="812800"/>
          </a:xfrm>
          <a:prstGeom prst="rect">
            <a:avLst/>
          </a:prstGeom>
        </p:spPr>
      </p:pic>
    </p:spTree>
  </p:cSld>
  <p:clrMapOvr>
    <a:masterClrMapping/>
  </p:clrMapOvr>
  <p:transition advClick="0" advTm="223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0" y="-2609850"/>
            <a:ext cx="18288000" cy="5829300"/>
          </a:xfrm>
          <a:custGeom>
            <a:avLst/>
            <a:gdLst/>
            <a:ahLst/>
            <a:cxnLst/>
            <a:rect l="l" t="t" r="r" b="b"/>
            <a:pathLst>
              <a:path w="18288000" h="5829300">
                <a:moveTo>
                  <a:pt x="0" y="0"/>
                </a:moveTo>
                <a:lnTo>
                  <a:pt x="18288000" y="0"/>
                </a:lnTo>
                <a:lnTo>
                  <a:pt x="18288000" y="5829300"/>
                </a:lnTo>
                <a:lnTo>
                  <a:pt x="0" y="5829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4" name="Group 4"/>
          <p:cNvGrpSpPr/>
          <p:nvPr/>
        </p:nvGrpSpPr>
        <p:grpSpPr>
          <a:xfrm>
            <a:off x="514568" y="4352985"/>
            <a:ext cx="15233517" cy="5998652"/>
            <a:chOff x="0" y="0"/>
            <a:chExt cx="20311355" cy="7998203"/>
          </a:xfrm>
        </p:grpSpPr>
        <p:sp>
          <p:nvSpPr>
            <p:cNvPr id="5" name="TextBox 5"/>
            <p:cNvSpPr txBox="1"/>
            <p:nvPr/>
          </p:nvSpPr>
          <p:spPr>
            <a:xfrm>
              <a:off x="962687" y="1405565"/>
              <a:ext cx="19328991" cy="962703"/>
            </a:xfrm>
            <a:prstGeom prst="rect">
              <a:avLst/>
            </a:prstGeom>
          </p:spPr>
          <p:txBody>
            <a:bodyPr lIns="0" tIns="0" rIns="0" bIns="0" rtlCol="0" anchor="t">
              <a:spAutoFit/>
            </a:bodyPr>
            <a:lstStyle/>
            <a:p>
              <a:pPr algn="just">
                <a:lnSpc>
                  <a:spcPts val="2857"/>
                </a:lnSpc>
              </a:pPr>
              <a:r>
                <a:rPr lang="en-US" sz="2381" dirty="0">
                  <a:solidFill>
                    <a:srgbClr val="0E243C"/>
                  </a:solidFill>
                  <a:latin typeface="Inter"/>
                  <a:ea typeface="Inter"/>
                  <a:cs typeface="Inter"/>
                  <a:sym typeface="Inter"/>
                </a:rPr>
                <a:t>B license holders </a:t>
              </a:r>
              <a:r>
                <a:rPr lang="en-US" sz="2381" b="1" u="sng" dirty="0">
                  <a:solidFill>
                    <a:srgbClr val="CC0000"/>
                  </a:solidFill>
                  <a:latin typeface="Inter Bold"/>
                  <a:ea typeface="Inter Bold"/>
                  <a:cs typeface="Inter Bold"/>
                  <a:sym typeface="Inter Bold"/>
                </a:rPr>
                <a:t>CANNOT</a:t>
              </a:r>
              <a:r>
                <a:rPr lang="en-US" sz="2381" b="1" dirty="0">
                  <a:solidFill>
                    <a:srgbClr val="CC0000"/>
                  </a:solidFill>
                  <a:latin typeface="Inter Bold"/>
                  <a:ea typeface="Inter Bold"/>
                  <a:cs typeface="Inter Bold"/>
                  <a:sym typeface="Inter Bold"/>
                </a:rPr>
                <a:t> </a:t>
              </a:r>
              <a:r>
                <a:rPr lang="en-US" sz="2381" dirty="0">
                  <a:solidFill>
                    <a:srgbClr val="CC0000"/>
                  </a:solidFill>
                  <a:latin typeface="Inter"/>
                  <a:ea typeface="Inter"/>
                  <a:cs typeface="Inter"/>
                  <a:sym typeface="Inter"/>
                </a:rPr>
                <a:t>self-perform electrical, HVAC, fire protection or plumbing</a:t>
              </a:r>
              <a:r>
                <a:rPr lang="en-US" sz="2381" dirty="0">
                  <a:solidFill>
                    <a:srgbClr val="0E243C"/>
                  </a:solidFill>
                  <a:latin typeface="Inter"/>
                  <a:ea typeface="Inter"/>
                  <a:cs typeface="Inter"/>
                  <a:sym typeface="Inter"/>
                </a:rPr>
                <a:t> unless they obtain the specialty license.  This includes any of the subclassifications under the B license.</a:t>
              </a:r>
            </a:p>
          </p:txBody>
        </p:sp>
        <p:sp>
          <p:nvSpPr>
            <p:cNvPr id="6" name="Freeform 6"/>
            <p:cNvSpPr/>
            <p:nvPr/>
          </p:nvSpPr>
          <p:spPr>
            <a:xfrm>
              <a:off x="19677" y="1415090"/>
              <a:ext cx="629697" cy="755258"/>
            </a:xfrm>
            <a:custGeom>
              <a:avLst/>
              <a:gdLst/>
              <a:ahLst/>
              <a:cxnLst/>
              <a:rect l="l" t="t" r="r" b="b"/>
              <a:pathLst>
                <a:path w="629697" h="755258">
                  <a:moveTo>
                    <a:pt x="0" y="0"/>
                  </a:moveTo>
                  <a:lnTo>
                    <a:pt x="629697" y="0"/>
                  </a:lnTo>
                  <a:lnTo>
                    <a:pt x="629697" y="755258"/>
                  </a:lnTo>
                  <a:lnTo>
                    <a:pt x="0" y="7552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7" name="Freeform 7"/>
            <p:cNvSpPr/>
            <p:nvPr/>
          </p:nvSpPr>
          <p:spPr>
            <a:xfrm>
              <a:off x="19677" y="0"/>
              <a:ext cx="629697" cy="755258"/>
            </a:xfrm>
            <a:custGeom>
              <a:avLst/>
              <a:gdLst/>
              <a:ahLst/>
              <a:cxnLst/>
              <a:rect l="l" t="t" r="r" b="b"/>
              <a:pathLst>
                <a:path w="629697" h="755258">
                  <a:moveTo>
                    <a:pt x="0" y="0"/>
                  </a:moveTo>
                  <a:lnTo>
                    <a:pt x="629697" y="0"/>
                  </a:lnTo>
                  <a:lnTo>
                    <a:pt x="629697" y="755258"/>
                  </a:lnTo>
                  <a:lnTo>
                    <a:pt x="0" y="7552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8" name="TextBox 8"/>
            <p:cNvSpPr txBox="1"/>
            <p:nvPr/>
          </p:nvSpPr>
          <p:spPr>
            <a:xfrm>
              <a:off x="943010" y="-4348"/>
              <a:ext cx="19132218" cy="962703"/>
            </a:xfrm>
            <a:prstGeom prst="rect">
              <a:avLst/>
            </a:prstGeom>
          </p:spPr>
          <p:txBody>
            <a:bodyPr lIns="0" tIns="0" rIns="0" bIns="0" rtlCol="0" anchor="t">
              <a:spAutoFit/>
            </a:bodyPr>
            <a:lstStyle/>
            <a:p>
              <a:pPr algn="just">
                <a:lnSpc>
                  <a:spcPts val="2857"/>
                </a:lnSpc>
              </a:pPr>
              <a:r>
                <a:rPr lang="en-US" sz="2381" dirty="0">
                  <a:solidFill>
                    <a:srgbClr val="0E243C"/>
                  </a:solidFill>
                  <a:latin typeface="Inter"/>
                  <a:ea typeface="Inter"/>
                  <a:cs typeface="Inter"/>
                  <a:sym typeface="Inter"/>
                </a:rPr>
                <a:t>Any B license project (General B or any of the B subclassifications) </a:t>
              </a:r>
              <a:r>
                <a:rPr lang="en-US" sz="2381" b="1" dirty="0">
                  <a:solidFill>
                    <a:srgbClr val="CC0000"/>
                  </a:solidFill>
                  <a:latin typeface="Inter Bold"/>
                  <a:ea typeface="Inter Bold"/>
                  <a:cs typeface="Inter Bold"/>
                  <a:sym typeface="Inter Bold"/>
                </a:rPr>
                <a:t>MUST </a:t>
              </a:r>
              <a:r>
                <a:rPr lang="en-US" sz="2381" dirty="0">
                  <a:solidFill>
                    <a:srgbClr val="0E243C"/>
                  </a:solidFill>
                  <a:latin typeface="Inter"/>
                  <a:ea typeface="Inter"/>
                  <a:cs typeface="Inter"/>
                  <a:sym typeface="Inter"/>
                </a:rPr>
                <a:t>include </a:t>
              </a:r>
              <a:r>
                <a:rPr lang="en-US" sz="2381" b="1" u="sng" dirty="0">
                  <a:solidFill>
                    <a:srgbClr val="0E243C"/>
                  </a:solidFill>
                  <a:latin typeface="Inter Bold"/>
                  <a:ea typeface="Inter Bold"/>
                  <a:cs typeface="Inter Bold"/>
                  <a:sym typeface="Inter Bold"/>
                </a:rPr>
                <a:t>three (3) or more</a:t>
              </a:r>
              <a:r>
                <a:rPr lang="en-US" sz="2381" dirty="0">
                  <a:solidFill>
                    <a:srgbClr val="0E243C"/>
                  </a:solidFill>
                  <a:latin typeface="Inter"/>
                  <a:ea typeface="Inter"/>
                  <a:cs typeface="Inter"/>
                  <a:sym typeface="Inter"/>
                </a:rPr>
                <a:t> </a:t>
              </a:r>
              <a:r>
                <a:rPr lang="en-US" sz="2381" b="1" i="1" dirty="0">
                  <a:solidFill>
                    <a:srgbClr val="0E243C"/>
                  </a:solidFill>
                  <a:latin typeface="Inter Bold Italics"/>
                  <a:ea typeface="Inter Bold Italics"/>
                  <a:cs typeface="Inter Bold Italics"/>
                  <a:sym typeface="Inter Bold Italics"/>
                </a:rPr>
                <a:t>unrelated </a:t>
              </a:r>
              <a:r>
                <a:rPr lang="en-US" sz="2381" dirty="0">
                  <a:solidFill>
                    <a:srgbClr val="0E243C"/>
                  </a:solidFill>
                  <a:latin typeface="Inter"/>
                  <a:ea typeface="Inter"/>
                  <a:cs typeface="Inter"/>
                  <a:sym typeface="Inter"/>
                </a:rPr>
                <a:t>trades where the building or remodeling of a structure is the primary purpose.  </a:t>
              </a:r>
            </a:p>
          </p:txBody>
        </p:sp>
        <p:sp>
          <p:nvSpPr>
            <p:cNvPr id="9" name="Freeform 9"/>
            <p:cNvSpPr/>
            <p:nvPr/>
          </p:nvSpPr>
          <p:spPr>
            <a:xfrm>
              <a:off x="0" y="2826786"/>
              <a:ext cx="629697" cy="755258"/>
            </a:xfrm>
            <a:custGeom>
              <a:avLst/>
              <a:gdLst/>
              <a:ahLst/>
              <a:cxnLst/>
              <a:rect l="l" t="t" r="r" b="b"/>
              <a:pathLst>
                <a:path w="629697" h="755258">
                  <a:moveTo>
                    <a:pt x="0" y="0"/>
                  </a:moveTo>
                  <a:lnTo>
                    <a:pt x="629697" y="0"/>
                  </a:lnTo>
                  <a:lnTo>
                    <a:pt x="629697" y="755258"/>
                  </a:lnTo>
                  <a:lnTo>
                    <a:pt x="0" y="7552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0" name="TextBox 10"/>
            <p:cNvSpPr txBox="1"/>
            <p:nvPr/>
          </p:nvSpPr>
          <p:spPr>
            <a:xfrm>
              <a:off x="943010" y="2812084"/>
              <a:ext cx="19368346" cy="962703"/>
            </a:xfrm>
            <a:prstGeom prst="rect">
              <a:avLst/>
            </a:prstGeom>
          </p:spPr>
          <p:txBody>
            <a:bodyPr lIns="0" tIns="0" rIns="0" bIns="0" rtlCol="0" anchor="t">
              <a:spAutoFit/>
            </a:bodyPr>
            <a:lstStyle/>
            <a:p>
              <a:pPr algn="just">
                <a:lnSpc>
                  <a:spcPts val="2857"/>
                </a:lnSpc>
              </a:pPr>
              <a:r>
                <a:rPr lang="en-US" sz="2381" dirty="0">
                  <a:solidFill>
                    <a:srgbClr val="0E243C"/>
                  </a:solidFill>
                  <a:latin typeface="Inter"/>
                  <a:ea typeface="Inter"/>
                  <a:cs typeface="Inter"/>
                  <a:sym typeface="Inter"/>
                </a:rPr>
                <a:t>Work Certificates and Resume for the General B or B-2 must show experience in the construction of buildings, not just remodeling or additions.</a:t>
              </a:r>
            </a:p>
          </p:txBody>
        </p:sp>
        <p:sp>
          <p:nvSpPr>
            <p:cNvPr id="11" name="Freeform 11"/>
            <p:cNvSpPr/>
            <p:nvPr/>
          </p:nvSpPr>
          <p:spPr>
            <a:xfrm>
              <a:off x="0" y="4161049"/>
              <a:ext cx="629697" cy="755258"/>
            </a:xfrm>
            <a:custGeom>
              <a:avLst/>
              <a:gdLst/>
              <a:ahLst/>
              <a:cxnLst/>
              <a:rect l="l" t="t" r="r" b="b"/>
              <a:pathLst>
                <a:path w="629697" h="755258">
                  <a:moveTo>
                    <a:pt x="0" y="0"/>
                  </a:moveTo>
                  <a:lnTo>
                    <a:pt x="629697" y="0"/>
                  </a:lnTo>
                  <a:lnTo>
                    <a:pt x="629697" y="755258"/>
                  </a:lnTo>
                  <a:lnTo>
                    <a:pt x="0" y="7552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2" name="TextBox 12"/>
            <p:cNvSpPr txBox="1"/>
            <p:nvPr/>
          </p:nvSpPr>
          <p:spPr>
            <a:xfrm>
              <a:off x="943010" y="4218603"/>
              <a:ext cx="17125138" cy="962703"/>
            </a:xfrm>
            <a:prstGeom prst="rect">
              <a:avLst/>
            </a:prstGeom>
          </p:spPr>
          <p:txBody>
            <a:bodyPr lIns="0" tIns="0" rIns="0" bIns="0" rtlCol="0" anchor="t">
              <a:spAutoFit/>
            </a:bodyPr>
            <a:lstStyle/>
            <a:p>
              <a:pPr algn="just">
                <a:lnSpc>
                  <a:spcPts val="2857"/>
                </a:lnSpc>
              </a:pPr>
              <a:r>
                <a:rPr lang="en-US" sz="2381" dirty="0">
                  <a:solidFill>
                    <a:srgbClr val="0E243C"/>
                  </a:solidFill>
                  <a:latin typeface="Inter"/>
                  <a:ea typeface="Inter"/>
                  <a:cs typeface="Inter"/>
                  <a:sym typeface="Inter"/>
                </a:rPr>
                <a:t>General B Classification scope includes work in structures over three (3) stories; a B-2 classification </a:t>
              </a:r>
              <a:r>
                <a:rPr lang="en-US" sz="2381" b="1" dirty="0">
                  <a:solidFill>
                    <a:srgbClr val="CC0000"/>
                  </a:solidFill>
                  <a:latin typeface="Inter Bold"/>
                  <a:ea typeface="Inter Bold"/>
                  <a:cs typeface="Inter Bold"/>
                  <a:sym typeface="Inter Bold"/>
                </a:rPr>
                <a:t>cannot </a:t>
              </a:r>
              <a:r>
                <a:rPr lang="en-US" sz="2381" dirty="0">
                  <a:solidFill>
                    <a:srgbClr val="0E243C"/>
                  </a:solidFill>
                  <a:latin typeface="Inter"/>
                  <a:ea typeface="Inter"/>
                  <a:cs typeface="Inter"/>
                  <a:sym typeface="Inter"/>
                </a:rPr>
                <a:t>exceed three (3) stories tall or one (1) story below ground.</a:t>
              </a:r>
            </a:p>
          </p:txBody>
        </p:sp>
        <p:sp>
          <p:nvSpPr>
            <p:cNvPr id="13" name="Freeform 13"/>
            <p:cNvSpPr/>
            <p:nvPr/>
          </p:nvSpPr>
          <p:spPr>
            <a:xfrm>
              <a:off x="19677" y="5495312"/>
              <a:ext cx="629697" cy="755258"/>
            </a:xfrm>
            <a:custGeom>
              <a:avLst/>
              <a:gdLst/>
              <a:ahLst/>
              <a:cxnLst/>
              <a:rect l="l" t="t" r="r" b="b"/>
              <a:pathLst>
                <a:path w="629697" h="755258">
                  <a:moveTo>
                    <a:pt x="0" y="0"/>
                  </a:moveTo>
                  <a:lnTo>
                    <a:pt x="629697" y="0"/>
                  </a:lnTo>
                  <a:lnTo>
                    <a:pt x="629697" y="755258"/>
                  </a:lnTo>
                  <a:lnTo>
                    <a:pt x="0" y="7552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4" name="TextBox 14"/>
            <p:cNvSpPr txBox="1"/>
            <p:nvPr/>
          </p:nvSpPr>
          <p:spPr>
            <a:xfrm>
              <a:off x="943010" y="5625122"/>
              <a:ext cx="17735133" cy="486114"/>
            </a:xfrm>
            <a:prstGeom prst="rect">
              <a:avLst/>
            </a:prstGeom>
          </p:spPr>
          <p:txBody>
            <a:bodyPr lIns="0" tIns="0" rIns="0" bIns="0" rtlCol="0" anchor="t">
              <a:spAutoFit/>
            </a:bodyPr>
            <a:lstStyle/>
            <a:p>
              <a:pPr algn="just">
                <a:lnSpc>
                  <a:spcPts val="2857"/>
                </a:lnSpc>
              </a:pPr>
              <a:r>
                <a:rPr lang="en-US" sz="2381" dirty="0">
                  <a:solidFill>
                    <a:srgbClr val="0E243C"/>
                  </a:solidFill>
                  <a:latin typeface="Inter"/>
                  <a:ea typeface="Inter"/>
                  <a:cs typeface="Inter"/>
                  <a:sym typeface="Inter"/>
                </a:rPr>
                <a:t>Minimum monetary limit at this time for General B and B-2 licenses  is $200,000.00.</a:t>
              </a:r>
            </a:p>
          </p:txBody>
        </p:sp>
        <p:sp>
          <p:nvSpPr>
            <p:cNvPr id="15" name="Freeform 15"/>
            <p:cNvSpPr/>
            <p:nvPr/>
          </p:nvSpPr>
          <p:spPr>
            <a:xfrm>
              <a:off x="0" y="6528061"/>
              <a:ext cx="629697" cy="755258"/>
            </a:xfrm>
            <a:custGeom>
              <a:avLst/>
              <a:gdLst/>
              <a:ahLst/>
              <a:cxnLst/>
              <a:rect l="l" t="t" r="r" b="b"/>
              <a:pathLst>
                <a:path w="629697" h="755258">
                  <a:moveTo>
                    <a:pt x="0" y="0"/>
                  </a:moveTo>
                  <a:lnTo>
                    <a:pt x="629697" y="0"/>
                  </a:lnTo>
                  <a:lnTo>
                    <a:pt x="629697" y="755259"/>
                  </a:lnTo>
                  <a:lnTo>
                    <a:pt x="0" y="7552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6" name="TextBox 16"/>
            <p:cNvSpPr txBox="1"/>
            <p:nvPr/>
          </p:nvSpPr>
          <p:spPr>
            <a:xfrm>
              <a:off x="880683" y="6558911"/>
              <a:ext cx="17735133" cy="1439292"/>
            </a:xfrm>
            <a:prstGeom prst="rect">
              <a:avLst/>
            </a:prstGeom>
          </p:spPr>
          <p:txBody>
            <a:bodyPr lIns="0" tIns="0" rIns="0" bIns="0" rtlCol="0" anchor="t">
              <a:spAutoFit/>
            </a:bodyPr>
            <a:lstStyle/>
            <a:p>
              <a:pPr algn="just">
                <a:lnSpc>
                  <a:spcPts val="2857"/>
                </a:lnSpc>
              </a:pPr>
              <a:r>
                <a:rPr lang="en-US" sz="2381" dirty="0">
                  <a:solidFill>
                    <a:srgbClr val="0E243C"/>
                  </a:solidFill>
                  <a:latin typeface="Inter"/>
                  <a:ea typeface="Inter"/>
                  <a:cs typeface="Inter"/>
                  <a:sym typeface="Inter"/>
                </a:rPr>
                <a:t>For projects that don’t involve ground-up construction, you may want to consider our B-6 (Commercial Remodeling) or B-7 (Residential Remodeling) license classifications.</a:t>
              </a:r>
            </a:p>
            <a:p>
              <a:pPr algn="just">
                <a:lnSpc>
                  <a:spcPts val="2857"/>
                </a:lnSpc>
              </a:pPr>
              <a:endParaRPr lang="en-US" sz="2381" dirty="0">
                <a:solidFill>
                  <a:srgbClr val="0E243C"/>
                </a:solidFill>
                <a:latin typeface="Inter"/>
                <a:ea typeface="Inter"/>
                <a:cs typeface="Inter"/>
                <a:sym typeface="Inter"/>
              </a:endParaRPr>
            </a:p>
          </p:txBody>
        </p:sp>
      </p:grpSp>
      <p:sp>
        <p:nvSpPr>
          <p:cNvPr id="17" name="TextBox 17"/>
          <p:cNvSpPr txBox="1"/>
          <p:nvPr/>
        </p:nvSpPr>
        <p:spPr>
          <a:xfrm>
            <a:off x="514568" y="3429030"/>
            <a:ext cx="14622374" cy="714375"/>
          </a:xfrm>
          <a:prstGeom prst="rect">
            <a:avLst/>
          </a:prstGeom>
        </p:spPr>
        <p:txBody>
          <a:bodyPr lIns="0" tIns="0" rIns="0" bIns="0" rtlCol="0" anchor="t">
            <a:spAutoFit/>
          </a:bodyPr>
          <a:lstStyle/>
          <a:p>
            <a:pPr algn="l">
              <a:lnSpc>
                <a:spcPts val="5639"/>
              </a:lnSpc>
            </a:pPr>
            <a:r>
              <a:rPr lang="en-US" sz="4699" b="1" dirty="0">
                <a:solidFill>
                  <a:srgbClr val="0E243C"/>
                </a:solidFill>
                <a:latin typeface="Inter Bold"/>
                <a:ea typeface="Inter Bold"/>
                <a:cs typeface="Inter Bold"/>
                <a:sym typeface="Inter Bold"/>
              </a:rPr>
              <a:t>SPECIAL NOTES REGARDING B CLASSIFICATION</a:t>
            </a:r>
          </a:p>
        </p:txBody>
      </p:sp>
      <p:grpSp>
        <p:nvGrpSpPr>
          <p:cNvPr id="18" name="Group 18"/>
          <p:cNvGrpSpPr/>
          <p:nvPr/>
        </p:nvGrpSpPr>
        <p:grpSpPr>
          <a:xfrm>
            <a:off x="514568" y="241518"/>
            <a:ext cx="7641262" cy="2609850"/>
            <a:chOff x="0" y="0"/>
            <a:chExt cx="10188349" cy="3479800"/>
          </a:xfrm>
        </p:grpSpPr>
        <p:sp>
          <p:nvSpPr>
            <p:cNvPr id="19" name="TextBox 19"/>
            <p:cNvSpPr txBox="1"/>
            <p:nvPr/>
          </p:nvSpPr>
          <p:spPr>
            <a:xfrm>
              <a:off x="25400" y="0"/>
              <a:ext cx="10162949" cy="3479800"/>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LICENSE CLASSIFICATION</a:t>
              </a:r>
            </a:p>
          </p:txBody>
        </p:sp>
        <p:sp>
          <p:nvSpPr>
            <p:cNvPr id="20" name="TextBox 20"/>
            <p:cNvSpPr txBox="1"/>
            <p:nvPr/>
          </p:nvSpPr>
          <p:spPr>
            <a:xfrm>
              <a:off x="0" y="12700"/>
              <a:ext cx="10162949" cy="1739900"/>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LICENSE</a:t>
              </a:r>
            </a:p>
          </p:txBody>
        </p:sp>
      </p:grpSp>
      <p:grpSp>
        <p:nvGrpSpPr>
          <p:cNvPr id="21" name="Group 21"/>
          <p:cNvGrpSpPr/>
          <p:nvPr/>
        </p:nvGrpSpPr>
        <p:grpSpPr>
          <a:xfrm>
            <a:off x="16242133" y="8309219"/>
            <a:ext cx="2045867" cy="1977781"/>
            <a:chOff x="0" y="0"/>
            <a:chExt cx="2727823" cy="2637041"/>
          </a:xfrm>
        </p:grpSpPr>
        <p:sp>
          <p:nvSpPr>
            <p:cNvPr id="22" name="Freeform 22"/>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txBody>
            <a:bodyPr/>
            <a:lstStyle/>
            <a:p>
              <a:endParaRPr lang="en-US" dirty="0"/>
            </a:p>
          </p:txBody>
        </p:sp>
        <p:sp>
          <p:nvSpPr>
            <p:cNvPr id="23" name="TextBox 23"/>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14</a:t>
              </a:r>
            </a:p>
          </p:txBody>
        </p:sp>
      </p:grpSp>
      <p:sp>
        <p:nvSpPr>
          <p:cNvPr id="25" name="Freeform 16">
            <a:extLst>
              <a:ext uri="{FF2B5EF4-FFF2-40B4-BE49-F238E27FC236}">
                <a16:creationId xmlns:a16="http://schemas.microsoft.com/office/drawing/2014/main" id="{699BB3AC-41AD-44C1-A9DC-994AC31B9812}"/>
              </a:ext>
            </a:extLst>
          </p:cNvPr>
          <p:cNvSpPr/>
          <p:nvPr/>
        </p:nvSpPr>
        <p:spPr>
          <a:xfrm>
            <a:off x="7367470" y="951708"/>
            <a:ext cx="1517915" cy="1964940"/>
          </a:xfrm>
          <a:custGeom>
            <a:avLst/>
            <a:gdLst/>
            <a:ahLst/>
            <a:cxnLst/>
            <a:rect l="l" t="t" r="r" b="b"/>
            <a:pathLst>
              <a:path w="2023887" h="2619919">
                <a:moveTo>
                  <a:pt x="0" y="0"/>
                </a:moveTo>
                <a:lnTo>
                  <a:pt x="2023887" y="0"/>
                </a:lnTo>
                <a:lnTo>
                  <a:pt x="2023887" y="2619919"/>
                </a:lnTo>
                <a:lnTo>
                  <a:pt x="0" y="2619919"/>
                </a:lnTo>
                <a:lnTo>
                  <a:pt x="0" y="0"/>
                </a:lnTo>
                <a:close/>
              </a:path>
            </a:pathLst>
          </a:custGeom>
          <a:blipFill>
            <a:blip r:embed="rId10"/>
            <a:stretch>
              <a:fillRect/>
            </a:stretch>
          </a:blipFill>
        </p:spPr>
        <p:txBody>
          <a:bodyPr/>
          <a:lstStyle/>
          <a:p>
            <a:endParaRPr lang="en-US" dirty="0"/>
          </a:p>
        </p:txBody>
      </p:sp>
      <p:pic>
        <p:nvPicPr>
          <p:cNvPr id="181" name="Audio 180">
            <a:extLst>
              <a:ext uri="{FF2B5EF4-FFF2-40B4-BE49-F238E27FC236}">
                <a16:creationId xmlns:a16="http://schemas.microsoft.com/office/drawing/2014/main" id="{E6631E87-A753-08B1-99C7-31E7526CA49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00" y="9321800"/>
            <a:ext cx="812800" cy="812800"/>
          </a:xfrm>
          <a:prstGeom prst="rect">
            <a:avLst/>
          </a:prstGeom>
        </p:spPr>
      </p:pic>
    </p:spTree>
  </p:cSld>
  <p:clrMapOvr>
    <a:masterClrMapping/>
  </p:clrMapOvr>
  <p:transition advClick="0" advTm="61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0" y="-2609850"/>
            <a:ext cx="18288000" cy="5829300"/>
          </a:xfrm>
          <a:custGeom>
            <a:avLst/>
            <a:gdLst/>
            <a:ahLst/>
            <a:cxnLst/>
            <a:rect l="l" t="t" r="r" b="b"/>
            <a:pathLst>
              <a:path w="18288000" h="5829300">
                <a:moveTo>
                  <a:pt x="0" y="0"/>
                </a:moveTo>
                <a:lnTo>
                  <a:pt x="18288000" y="0"/>
                </a:lnTo>
                <a:lnTo>
                  <a:pt x="18288000" y="5829300"/>
                </a:lnTo>
                <a:lnTo>
                  <a:pt x="0" y="5829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5" name="TextBox 5"/>
          <p:cNvSpPr txBox="1"/>
          <p:nvPr/>
        </p:nvSpPr>
        <p:spPr>
          <a:xfrm>
            <a:off x="274143" y="3362450"/>
            <a:ext cx="18013857" cy="1381125"/>
          </a:xfrm>
          <a:prstGeom prst="rect">
            <a:avLst/>
          </a:prstGeom>
        </p:spPr>
        <p:txBody>
          <a:bodyPr lIns="0" tIns="0" rIns="0" bIns="0" rtlCol="0" anchor="t">
            <a:spAutoFit/>
          </a:bodyPr>
          <a:lstStyle/>
          <a:p>
            <a:pPr algn="l">
              <a:lnSpc>
                <a:spcPts val="5401"/>
              </a:lnSpc>
            </a:pPr>
            <a:r>
              <a:rPr lang="en-US" sz="4501" b="1" dirty="0">
                <a:solidFill>
                  <a:srgbClr val="0E243C"/>
                </a:solidFill>
                <a:latin typeface="Inter Bold"/>
                <a:ea typeface="Inter Bold"/>
                <a:cs typeface="Inter Bold"/>
                <a:sym typeface="Inter Bold"/>
              </a:rPr>
              <a:t>The Nevada State Contractors Board has introduced a </a:t>
            </a:r>
            <a:r>
              <a:rPr lang="en-US" sz="4501" b="1" i="1" dirty="0">
                <a:solidFill>
                  <a:srgbClr val="0E243C"/>
                </a:solidFill>
                <a:latin typeface="Inter Bold Italics"/>
                <a:ea typeface="Inter Bold Italics"/>
                <a:cs typeface="Inter Bold Italics"/>
                <a:sym typeface="Inter Bold Italics"/>
              </a:rPr>
              <a:t>NEW </a:t>
            </a:r>
            <a:r>
              <a:rPr lang="en-US" sz="4501" b="1" dirty="0">
                <a:solidFill>
                  <a:srgbClr val="0E243C"/>
                </a:solidFill>
                <a:latin typeface="Inter Bold"/>
                <a:ea typeface="Inter Bold"/>
                <a:cs typeface="Inter Bold"/>
                <a:sym typeface="Inter Bold"/>
              </a:rPr>
              <a:t>B-7 </a:t>
            </a:r>
            <a:r>
              <a:rPr lang="en-US" sz="4501" b="1" i="1" dirty="0">
                <a:solidFill>
                  <a:srgbClr val="0E243C"/>
                </a:solidFill>
                <a:latin typeface="Inter Bold Italics"/>
                <a:ea typeface="Inter Bold Italics"/>
                <a:cs typeface="Inter Bold Italics"/>
                <a:sym typeface="Inter Bold Italics"/>
              </a:rPr>
              <a:t>Restricted </a:t>
            </a:r>
            <a:r>
              <a:rPr lang="en-US" sz="4501" b="1" dirty="0">
                <a:solidFill>
                  <a:srgbClr val="0E243C"/>
                </a:solidFill>
                <a:latin typeface="Inter Bold"/>
                <a:ea typeface="Inter Bold"/>
                <a:cs typeface="Inter Bold"/>
                <a:sym typeface="Inter Bold"/>
              </a:rPr>
              <a:t>License Classification for Residential Remodeling!</a:t>
            </a:r>
          </a:p>
        </p:txBody>
      </p:sp>
      <p:grpSp>
        <p:nvGrpSpPr>
          <p:cNvPr id="9" name="Group 9"/>
          <p:cNvGrpSpPr/>
          <p:nvPr/>
        </p:nvGrpSpPr>
        <p:grpSpPr>
          <a:xfrm>
            <a:off x="361727" y="5143500"/>
            <a:ext cx="15880406" cy="4453484"/>
            <a:chOff x="0" y="0"/>
            <a:chExt cx="21173875" cy="5937978"/>
          </a:xfrm>
        </p:grpSpPr>
        <p:sp>
          <p:nvSpPr>
            <p:cNvPr id="10" name="Freeform 10"/>
            <p:cNvSpPr/>
            <p:nvPr/>
          </p:nvSpPr>
          <p:spPr>
            <a:xfrm>
              <a:off x="0" y="0"/>
              <a:ext cx="959274" cy="661899"/>
            </a:xfrm>
            <a:custGeom>
              <a:avLst/>
              <a:gdLst/>
              <a:ahLst/>
              <a:cxnLst/>
              <a:rect l="l" t="t" r="r" b="b"/>
              <a:pathLst>
                <a:path w="959274" h="661899">
                  <a:moveTo>
                    <a:pt x="0" y="0"/>
                  </a:moveTo>
                  <a:lnTo>
                    <a:pt x="959274" y="0"/>
                  </a:lnTo>
                  <a:lnTo>
                    <a:pt x="959274" y="661899"/>
                  </a:lnTo>
                  <a:lnTo>
                    <a:pt x="0" y="6618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1" name="TextBox 11"/>
            <p:cNvSpPr txBox="1"/>
            <p:nvPr/>
          </p:nvSpPr>
          <p:spPr>
            <a:xfrm>
              <a:off x="1208297" y="76539"/>
              <a:ext cx="16679390" cy="499296"/>
            </a:xfrm>
            <a:prstGeom prst="rect">
              <a:avLst/>
            </a:prstGeom>
          </p:spPr>
          <p:txBody>
            <a:bodyPr lIns="0" tIns="0" rIns="0" bIns="0" rtlCol="0" anchor="t">
              <a:spAutoFit/>
            </a:bodyPr>
            <a:lstStyle/>
            <a:p>
              <a:pPr algn="l">
                <a:lnSpc>
                  <a:spcPts val="2928"/>
                </a:lnSpc>
                <a:spcBef>
                  <a:spcPct val="0"/>
                </a:spcBef>
              </a:pPr>
              <a:r>
                <a:rPr lang="en-US" sz="2440" dirty="0">
                  <a:solidFill>
                    <a:srgbClr val="000000"/>
                  </a:solidFill>
                  <a:latin typeface="Inter"/>
                  <a:ea typeface="Inter"/>
                  <a:cs typeface="Inter"/>
                  <a:sym typeface="Inter"/>
                </a:rPr>
                <a:t>Contracting under this classification is limited to the remodeling and improvement of:</a:t>
              </a:r>
            </a:p>
          </p:txBody>
        </p:sp>
        <p:sp>
          <p:nvSpPr>
            <p:cNvPr id="12" name="Freeform 12"/>
            <p:cNvSpPr/>
            <p:nvPr/>
          </p:nvSpPr>
          <p:spPr>
            <a:xfrm>
              <a:off x="1516508" y="1065527"/>
              <a:ext cx="367489" cy="367489"/>
            </a:xfrm>
            <a:custGeom>
              <a:avLst/>
              <a:gdLst/>
              <a:ahLst/>
              <a:cxnLst/>
              <a:rect l="l" t="t" r="r" b="b"/>
              <a:pathLst>
                <a:path w="367489" h="367489">
                  <a:moveTo>
                    <a:pt x="0" y="0"/>
                  </a:moveTo>
                  <a:lnTo>
                    <a:pt x="367489" y="0"/>
                  </a:lnTo>
                  <a:lnTo>
                    <a:pt x="367489" y="367488"/>
                  </a:lnTo>
                  <a:lnTo>
                    <a:pt x="0" y="3674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3" name="TextBox 13"/>
            <p:cNvSpPr txBox="1"/>
            <p:nvPr/>
          </p:nvSpPr>
          <p:spPr>
            <a:xfrm>
              <a:off x="2230921" y="994860"/>
              <a:ext cx="17106067" cy="499296"/>
            </a:xfrm>
            <a:prstGeom prst="rect">
              <a:avLst/>
            </a:prstGeom>
          </p:spPr>
          <p:txBody>
            <a:bodyPr lIns="0" tIns="0" rIns="0" bIns="0" rtlCol="0" anchor="t">
              <a:spAutoFit/>
            </a:bodyPr>
            <a:lstStyle/>
            <a:p>
              <a:pPr algn="l">
                <a:lnSpc>
                  <a:spcPts val="2928"/>
                </a:lnSpc>
                <a:spcBef>
                  <a:spcPct val="0"/>
                </a:spcBef>
              </a:pPr>
              <a:r>
                <a:rPr lang="en-US" sz="2440" dirty="0">
                  <a:solidFill>
                    <a:srgbClr val="000000"/>
                  </a:solidFill>
                  <a:latin typeface="Inter"/>
                  <a:ea typeface="Inter"/>
                  <a:cs typeface="Inter"/>
                  <a:sym typeface="Inter"/>
                </a:rPr>
                <a:t>an existing, detached, stand-alone single-family residence; or</a:t>
              </a:r>
            </a:p>
          </p:txBody>
        </p:sp>
        <p:sp>
          <p:nvSpPr>
            <p:cNvPr id="14" name="Freeform 14"/>
            <p:cNvSpPr/>
            <p:nvPr/>
          </p:nvSpPr>
          <p:spPr>
            <a:xfrm>
              <a:off x="1516508" y="1812428"/>
              <a:ext cx="367489" cy="367489"/>
            </a:xfrm>
            <a:custGeom>
              <a:avLst/>
              <a:gdLst/>
              <a:ahLst/>
              <a:cxnLst/>
              <a:rect l="l" t="t" r="r" b="b"/>
              <a:pathLst>
                <a:path w="367489" h="367489">
                  <a:moveTo>
                    <a:pt x="0" y="0"/>
                  </a:moveTo>
                  <a:lnTo>
                    <a:pt x="367489" y="0"/>
                  </a:lnTo>
                  <a:lnTo>
                    <a:pt x="367489" y="367489"/>
                  </a:lnTo>
                  <a:lnTo>
                    <a:pt x="0" y="3674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5" name="TextBox 15"/>
            <p:cNvSpPr txBox="1"/>
            <p:nvPr/>
          </p:nvSpPr>
          <p:spPr>
            <a:xfrm>
              <a:off x="2230921" y="1741762"/>
              <a:ext cx="18839172" cy="989068"/>
            </a:xfrm>
            <a:prstGeom prst="rect">
              <a:avLst/>
            </a:prstGeom>
          </p:spPr>
          <p:txBody>
            <a:bodyPr lIns="0" tIns="0" rIns="0" bIns="0" rtlCol="0" anchor="t">
              <a:spAutoFit/>
            </a:bodyPr>
            <a:lstStyle/>
            <a:p>
              <a:pPr algn="just">
                <a:lnSpc>
                  <a:spcPts val="2928"/>
                </a:lnSpc>
                <a:spcBef>
                  <a:spcPct val="0"/>
                </a:spcBef>
              </a:pPr>
              <a:r>
                <a:rPr lang="en-US" sz="2440" dirty="0">
                  <a:solidFill>
                    <a:srgbClr val="000000"/>
                  </a:solidFill>
                  <a:latin typeface="Inter"/>
                  <a:ea typeface="Inter"/>
                  <a:cs typeface="Inter"/>
                  <a:sym typeface="Inter"/>
                </a:rPr>
                <a:t>a single-family residential unit within a structure that does not extend more than three (3) stories above the ground and/or one (1) story below ground.</a:t>
              </a:r>
            </a:p>
          </p:txBody>
        </p:sp>
        <p:sp>
          <p:nvSpPr>
            <p:cNvPr id="16" name="TextBox 16"/>
            <p:cNvSpPr txBox="1"/>
            <p:nvPr/>
          </p:nvSpPr>
          <p:spPr>
            <a:xfrm>
              <a:off x="1106280" y="3458916"/>
              <a:ext cx="20067595" cy="2479062"/>
            </a:xfrm>
            <a:prstGeom prst="rect">
              <a:avLst/>
            </a:prstGeom>
          </p:spPr>
          <p:txBody>
            <a:bodyPr lIns="0" tIns="0" rIns="0" bIns="0" rtlCol="0" anchor="t">
              <a:spAutoFit/>
            </a:bodyPr>
            <a:lstStyle/>
            <a:p>
              <a:pPr algn="just">
                <a:lnSpc>
                  <a:spcPts val="2932"/>
                </a:lnSpc>
              </a:pPr>
              <a:r>
                <a:rPr lang="en-US" sz="2444" dirty="0">
                  <a:solidFill>
                    <a:srgbClr val="000000"/>
                  </a:solidFill>
                  <a:latin typeface="Inter"/>
                  <a:ea typeface="Inter"/>
                  <a:cs typeface="Inter"/>
                  <a:sym typeface="Inter"/>
                </a:rPr>
                <a:t>The new B-7 classification does </a:t>
              </a:r>
              <a:r>
                <a:rPr lang="en-US" sz="2444" b="1" dirty="0">
                  <a:solidFill>
                    <a:srgbClr val="000000"/>
                  </a:solidFill>
                  <a:latin typeface="Inter Bold"/>
                  <a:ea typeface="Inter Bold"/>
                  <a:cs typeface="Inter Bold"/>
                  <a:sym typeface="Inter Bold"/>
                </a:rPr>
                <a:t>not </a:t>
              </a:r>
              <a:r>
                <a:rPr lang="en-US" sz="2444" dirty="0">
                  <a:solidFill>
                    <a:srgbClr val="000000"/>
                  </a:solidFill>
                  <a:latin typeface="Inter"/>
                  <a:ea typeface="Inter"/>
                  <a:cs typeface="Inter"/>
                  <a:sym typeface="Inter"/>
                </a:rPr>
                <a:t>authorize a contractor to increase the existing, enclosed space of the residential structure.</a:t>
              </a:r>
            </a:p>
            <a:p>
              <a:pPr algn="just">
                <a:lnSpc>
                  <a:spcPts val="2932"/>
                </a:lnSpc>
              </a:pPr>
              <a:endParaRPr lang="en-US" sz="2444" dirty="0">
                <a:solidFill>
                  <a:srgbClr val="000000"/>
                </a:solidFill>
                <a:latin typeface="Inter"/>
                <a:ea typeface="Inter"/>
                <a:cs typeface="Inter"/>
                <a:sym typeface="Inter"/>
              </a:endParaRPr>
            </a:p>
            <a:p>
              <a:pPr algn="just">
                <a:lnSpc>
                  <a:spcPts val="2932"/>
                </a:lnSpc>
                <a:spcBef>
                  <a:spcPct val="0"/>
                </a:spcBef>
              </a:pPr>
              <a:r>
                <a:rPr lang="en-US" sz="2444" dirty="0">
                  <a:solidFill>
                    <a:srgbClr val="000000"/>
                  </a:solidFill>
                  <a:latin typeface="Inter"/>
                  <a:ea typeface="Inter"/>
                  <a:cs typeface="Inter"/>
                  <a:sym typeface="Inter"/>
                </a:rPr>
                <a:t>A person who has held a restricted license for a period of two (2) years or more may apply for a full, unrestricted contractor’s license if the person is not the subject of any open or unresolved complaints.</a:t>
              </a:r>
            </a:p>
          </p:txBody>
        </p:sp>
        <p:sp>
          <p:nvSpPr>
            <p:cNvPr id="17" name="Freeform 17"/>
            <p:cNvSpPr/>
            <p:nvPr/>
          </p:nvSpPr>
          <p:spPr>
            <a:xfrm>
              <a:off x="0" y="3492858"/>
              <a:ext cx="959274" cy="661899"/>
            </a:xfrm>
            <a:custGeom>
              <a:avLst/>
              <a:gdLst/>
              <a:ahLst/>
              <a:cxnLst/>
              <a:rect l="l" t="t" r="r" b="b"/>
              <a:pathLst>
                <a:path w="959274" h="661899">
                  <a:moveTo>
                    <a:pt x="0" y="0"/>
                  </a:moveTo>
                  <a:lnTo>
                    <a:pt x="959274" y="0"/>
                  </a:lnTo>
                  <a:lnTo>
                    <a:pt x="959274" y="661899"/>
                  </a:lnTo>
                  <a:lnTo>
                    <a:pt x="0" y="6618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8" name="Freeform 18"/>
            <p:cNvSpPr/>
            <p:nvPr/>
          </p:nvSpPr>
          <p:spPr>
            <a:xfrm>
              <a:off x="0" y="4866167"/>
              <a:ext cx="959274" cy="661899"/>
            </a:xfrm>
            <a:custGeom>
              <a:avLst/>
              <a:gdLst/>
              <a:ahLst/>
              <a:cxnLst/>
              <a:rect l="l" t="t" r="r" b="b"/>
              <a:pathLst>
                <a:path w="959274" h="661899">
                  <a:moveTo>
                    <a:pt x="0" y="0"/>
                  </a:moveTo>
                  <a:lnTo>
                    <a:pt x="959274" y="0"/>
                  </a:lnTo>
                  <a:lnTo>
                    <a:pt x="959274" y="661900"/>
                  </a:lnTo>
                  <a:lnTo>
                    <a:pt x="0" y="661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grpSp>
        <p:nvGrpSpPr>
          <p:cNvPr id="19" name="Group 19"/>
          <p:cNvGrpSpPr/>
          <p:nvPr/>
        </p:nvGrpSpPr>
        <p:grpSpPr>
          <a:xfrm>
            <a:off x="16242133" y="8309219"/>
            <a:ext cx="2045867" cy="1977781"/>
            <a:chOff x="0" y="0"/>
            <a:chExt cx="2727823" cy="2637041"/>
          </a:xfrm>
        </p:grpSpPr>
        <p:sp>
          <p:nvSpPr>
            <p:cNvPr id="20" name="Freeform 20"/>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txBody>
            <a:bodyPr/>
            <a:lstStyle/>
            <a:p>
              <a:endParaRPr lang="en-US" dirty="0"/>
            </a:p>
          </p:txBody>
        </p:sp>
        <p:sp>
          <p:nvSpPr>
            <p:cNvPr id="21" name="TextBox 21"/>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15</a:t>
              </a:r>
            </a:p>
          </p:txBody>
        </p:sp>
      </p:grpSp>
      <p:sp>
        <p:nvSpPr>
          <p:cNvPr id="6" name="TextBox 6"/>
          <p:cNvSpPr txBox="1"/>
          <p:nvPr/>
        </p:nvSpPr>
        <p:spPr>
          <a:xfrm>
            <a:off x="7391400" y="2597155"/>
            <a:ext cx="9007176" cy="796052"/>
          </a:xfrm>
          <a:prstGeom prst="rect">
            <a:avLst/>
          </a:prstGeom>
        </p:spPr>
        <p:txBody>
          <a:bodyPr wrap="square" lIns="0" tIns="0" rIns="0" bIns="0" rtlCol="0" anchor="t">
            <a:spAutoFit/>
          </a:bodyPr>
          <a:lstStyle/>
          <a:p>
            <a:pPr algn="l">
              <a:lnSpc>
                <a:spcPts val="5639"/>
              </a:lnSpc>
            </a:pPr>
            <a:r>
              <a:rPr lang="en-US" sz="8580" dirty="0">
                <a:solidFill>
                  <a:srgbClr val="0E243C"/>
                </a:solidFill>
                <a:latin typeface="Oswald"/>
                <a:ea typeface="Oswald"/>
                <a:cs typeface="Oswald"/>
                <a:sym typeface="Oswald"/>
              </a:rPr>
              <a:t>RESTRICTED LICENSE</a:t>
            </a:r>
          </a:p>
        </p:txBody>
      </p:sp>
      <p:sp>
        <p:nvSpPr>
          <p:cNvPr id="26" name="TextBox 19">
            <a:extLst>
              <a:ext uri="{FF2B5EF4-FFF2-40B4-BE49-F238E27FC236}">
                <a16:creationId xmlns:a16="http://schemas.microsoft.com/office/drawing/2014/main" id="{247C3F30-C071-4ADC-8585-DD246CA687A7}"/>
              </a:ext>
            </a:extLst>
          </p:cNvPr>
          <p:cNvSpPr txBox="1"/>
          <p:nvPr/>
        </p:nvSpPr>
        <p:spPr>
          <a:xfrm>
            <a:off x="2886211" y="1557545"/>
            <a:ext cx="2304777"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NEW</a:t>
            </a:r>
          </a:p>
        </p:txBody>
      </p:sp>
      <p:grpSp>
        <p:nvGrpSpPr>
          <p:cNvPr id="30" name="Group 29">
            <a:extLst>
              <a:ext uri="{FF2B5EF4-FFF2-40B4-BE49-F238E27FC236}">
                <a16:creationId xmlns:a16="http://schemas.microsoft.com/office/drawing/2014/main" id="{80A04810-7B5F-412F-9998-9A424A847B3E}"/>
              </a:ext>
            </a:extLst>
          </p:cNvPr>
          <p:cNvGrpSpPr/>
          <p:nvPr/>
        </p:nvGrpSpPr>
        <p:grpSpPr>
          <a:xfrm>
            <a:off x="4114800" y="-341269"/>
            <a:ext cx="5410200" cy="5709935"/>
            <a:chOff x="4038600" y="-876300"/>
            <a:chExt cx="6289750" cy="6289750"/>
          </a:xfrm>
        </p:grpSpPr>
        <p:sp>
          <p:nvSpPr>
            <p:cNvPr id="31" name="Freeform 2">
              <a:extLst>
                <a:ext uri="{FF2B5EF4-FFF2-40B4-BE49-F238E27FC236}">
                  <a16:creationId xmlns:a16="http://schemas.microsoft.com/office/drawing/2014/main" id="{2FC204CB-CF35-4AD2-B40B-E5DFFF2AB0AC}"/>
                </a:ext>
              </a:extLst>
            </p:cNvPr>
            <p:cNvSpPr/>
            <p:nvPr/>
          </p:nvSpPr>
          <p:spPr>
            <a:xfrm>
              <a:off x="4038600" y="-876300"/>
              <a:ext cx="6289750" cy="6289750"/>
            </a:xfrm>
            <a:custGeom>
              <a:avLst/>
              <a:gdLst/>
              <a:ahLst/>
              <a:cxnLst/>
              <a:rect l="l" t="t" r="r" b="b"/>
              <a:pathLst>
                <a:path w="6289750" h="6289750">
                  <a:moveTo>
                    <a:pt x="0" y="0"/>
                  </a:moveTo>
                  <a:lnTo>
                    <a:pt x="6289750" y="0"/>
                  </a:lnTo>
                  <a:lnTo>
                    <a:pt x="6289750" y="6289750"/>
                  </a:lnTo>
                  <a:lnTo>
                    <a:pt x="0" y="6289750"/>
                  </a:lnTo>
                  <a:lnTo>
                    <a:pt x="0" y="0"/>
                  </a:lnTo>
                  <a:close/>
                </a:path>
              </a:pathLst>
            </a:custGeom>
            <a:blipFill>
              <a:blip r:embed="rId12"/>
              <a:stretch>
                <a:fillRect/>
              </a:stretch>
            </a:blipFill>
          </p:spPr>
          <p:txBody>
            <a:bodyPr/>
            <a:lstStyle/>
            <a:p>
              <a:endParaRPr lang="en-US" dirty="0"/>
            </a:p>
          </p:txBody>
        </p:sp>
        <p:sp>
          <p:nvSpPr>
            <p:cNvPr id="32" name="Freeform 16">
              <a:extLst>
                <a:ext uri="{FF2B5EF4-FFF2-40B4-BE49-F238E27FC236}">
                  <a16:creationId xmlns:a16="http://schemas.microsoft.com/office/drawing/2014/main" id="{1CED1204-2668-43ED-A68B-726734222CB4}"/>
                </a:ext>
              </a:extLst>
            </p:cNvPr>
            <p:cNvSpPr/>
            <p:nvPr/>
          </p:nvSpPr>
          <p:spPr>
            <a:xfrm>
              <a:off x="4939939" y="912759"/>
              <a:ext cx="1517915" cy="1964940"/>
            </a:xfrm>
            <a:custGeom>
              <a:avLst/>
              <a:gdLst/>
              <a:ahLst/>
              <a:cxnLst/>
              <a:rect l="l" t="t" r="r" b="b"/>
              <a:pathLst>
                <a:path w="2023887" h="2619919">
                  <a:moveTo>
                    <a:pt x="0" y="0"/>
                  </a:moveTo>
                  <a:lnTo>
                    <a:pt x="2023887" y="0"/>
                  </a:lnTo>
                  <a:lnTo>
                    <a:pt x="2023887" y="2619919"/>
                  </a:lnTo>
                  <a:lnTo>
                    <a:pt x="0" y="2619919"/>
                  </a:lnTo>
                  <a:lnTo>
                    <a:pt x="0" y="0"/>
                  </a:lnTo>
                  <a:close/>
                </a:path>
              </a:pathLst>
            </a:custGeom>
            <a:blipFill>
              <a:blip r:embed="rId13"/>
              <a:stretch>
                <a:fillRect/>
              </a:stretch>
            </a:blipFill>
          </p:spPr>
          <p:txBody>
            <a:bodyPr/>
            <a:lstStyle/>
            <a:p>
              <a:endParaRPr lang="en-US" dirty="0"/>
            </a:p>
          </p:txBody>
        </p:sp>
        <p:sp>
          <p:nvSpPr>
            <p:cNvPr id="33" name="TextBox 19">
              <a:extLst>
                <a:ext uri="{FF2B5EF4-FFF2-40B4-BE49-F238E27FC236}">
                  <a16:creationId xmlns:a16="http://schemas.microsoft.com/office/drawing/2014/main" id="{B6920261-B261-4693-98C7-A64D1C977E66}"/>
                </a:ext>
              </a:extLst>
            </p:cNvPr>
            <p:cNvSpPr txBox="1"/>
            <p:nvPr/>
          </p:nvSpPr>
          <p:spPr>
            <a:xfrm>
              <a:off x="6534423" y="1609401"/>
              <a:ext cx="2304777" cy="1248099"/>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a:t>
              </a:r>
            </a:p>
          </p:txBody>
        </p:sp>
      </p:grpSp>
      <p:pic>
        <p:nvPicPr>
          <p:cNvPr id="179" name="Audio 178">
            <a:extLst>
              <a:ext uri="{FF2B5EF4-FFF2-40B4-BE49-F238E27FC236}">
                <a16:creationId xmlns:a16="http://schemas.microsoft.com/office/drawing/2014/main" id="{A8F3A5B5-655B-97B5-6320-93FDEFC4999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322800" y="9321800"/>
            <a:ext cx="812800" cy="812800"/>
          </a:xfrm>
          <a:prstGeom prst="rect">
            <a:avLst/>
          </a:prstGeom>
        </p:spPr>
      </p:pic>
    </p:spTree>
  </p:cSld>
  <p:clrMapOvr>
    <a:masterClrMapping/>
  </p:clrMapOvr>
  <p:transition advClick="0" advTm="286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19878" y="-2598251"/>
            <a:ext cx="18288000" cy="5829300"/>
          </a:xfrm>
          <a:custGeom>
            <a:avLst/>
            <a:gdLst/>
            <a:ahLst/>
            <a:cxnLst/>
            <a:rect l="l" t="t" r="r" b="b"/>
            <a:pathLst>
              <a:path w="18288000" h="5829300">
                <a:moveTo>
                  <a:pt x="0" y="0"/>
                </a:moveTo>
                <a:lnTo>
                  <a:pt x="18288000" y="0"/>
                </a:lnTo>
                <a:lnTo>
                  <a:pt x="18288000" y="5829300"/>
                </a:lnTo>
                <a:lnTo>
                  <a:pt x="0" y="5829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5" name="Group 5"/>
          <p:cNvGrpSpPr/>
          <p:nvPr/>
        </p:nvGrpSpPr>
        <p:grpSpPr>
          <a:xfrm>
            <a:off x="16242133" y="8309219"/>
            <a:ext cx="2045867" cy="1977781"/>
            <a:chOff x="0" y="0"/>
            <a:chExt cx="2727823" cy="2637041"/>
          </a:xfrm>
        </p:grpSpPr>
        <p:sp>
          <p:nvSpPr>
            <p:cNvPr id="6" name="Freeform 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7"/>
              <a:stretch>
                <a:fillRect t="-1721" b="-1721"/>
              </a:stretch>
            </a:blipFill>
          </p:spPr>
          <p:txBody>
            <a:bodyPr/>
            <a:lstStyle/>
            <a:p>
              <a:endParaRPr lang="en-US" dirty="0"/>
            </a:p>
          </p:txBody>
        </p:sp>
        <p:sp>
          <p:nvSpPr>
            <p:cNvPr id="7" name="TextBox 7"/>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16</a:t>
              </a:r>
            </a:p>
          </p:txBody>
        </p:sp>
      </p:grpSp>
      <p:sp>
        <p:nvSpPr>
          <p:cNvPr id="8" name="Freeform 8"/>
          <p:cNvSpPr/>
          <p:nvPr/>
        </p:nvSpPr>
        <p:spPr>
          <a:xfrm>
            <a:off x="12283276" y="1555968"/>
            <a:ext cx="5667443" cy="7336134"/>
          </a:xfrm>
          <a:custGeom>
            <a:avLst/>
            <a:gdLst/>
            <a:ahLst/>
            <a:cxnLst/>
            <a:rect l="l" t="t" r="r" b="b"/>
            <a:pathLst>
              <a:path w="5667443" h="7336134">
                <a:moveTo>
                  <a:pt x="0" y="0"/>
                </a:moveTo>
                <a:lnTo>
                  <a:pt x="5667443" y="0"/>
                </a:lnTo>
                <a:lnTo>
                  <a:pt x="5667443" y="7336134"/>
                </a:lnTo>
                <a:lnTo>
                  <a:pt x="0" y="7336134"/>
                </a:lnTo>
                <a:lnTo>
                  <a:pt x="0" y="0"/>
                </a:lnTo>
                <a:close/>
              </a:path>
            </a:pathLst>
          </a:custGeom>
          <a:blipFill>
            <a:blip r:embed="rId8"/>
            <a:stretch>
              <a:fillRect/>
            </a:stretch>
          </a:blipFill>
        </p:spPr>
        <p:txBody>
          <a:bodyPr/>
          <a:lstStyle/>
          <a:p>
            <a:endParaRPr lang="en-US" dirty="0"/>
          </a:p>
        </p:txBody>
      </p:sp>
      <p:grpSp>
        <p:nvGrpSpPr>
          <p:cNvPr id="9" name="Group 9"/>
          <p:cNvGrpSpPr/>
          <p:nvPr/>
        </p:nvGrpSpPr>
        <p:grpSpPr>
          <a:xfrm>
            <a:off x="4432092" y="3467717"/>
            <a:ext cx="7409376" cy="2214990"/>
            <a:chOff x="0" y="0"/>
            <a:chExt cx="9879169" cy="2953321"/>
          </a:xfrm>
        </p:grpSpPr>
        <p:sp>
          <p:nvSpPr>
            <p:cNvPr id="10" name="Freeform 10"/>
            <p:cNvSpPr/>
            <p:nvPr/>
          </p:nvSpPr>
          <p:spPr>
            <a:xfrm>
              <a:off x="0" y="0"/>
              <a:ext cx="628914" cy="624983"/>
            </a:xfrm>
            <a:custGeom>
              <a:avLst/>
              <a:gdLst/>
              <a:ahLst/>
              <a:cxnLst/>
              <a:rect l="l" t="t" r="r" b="b"/>
              <a:pathLst>
                <a:path w="628914" h="624983">
                  <a:moveTo>
                    <a:pt x="0" y="0"/>
                  </a:moveTo>
                  <a:lnTo>
                    <a:pt x="628914" y="0"/>
                  </a:lnTo>
                  <a:lnTo>
                    <a:pt x="628914" y="624983"/>
                  </a:lnTo>
                  <a:lnTo>
                    <a:pt x="0" y="624983"/>
                  </a:lnTo>
                  <a:lnTo>
                    <a:pt x="0" y="0"/>
                  </a:lnTo>
                  <a:close/>
                </a:path>
              </a:pathLst>
            </a:custGeom>
            <a:blipFill>
              <a:blip r:embed="rId9"/>
              <a:stretch>
                <a:fillRect/>
              </a:stretch>
            </a:blipFill>
          </p:spPr>
          <p:txBody>
            <a:bodyPr/>
            <a:lstStyle/>
            <a:p>
              <a:endParaRPr lang="en-US" dirty="0"/>
            </a:p>
          </p:txBody>
        </p:sp>
        <p:sp>
          <p:nvSpPr>
            <p:cNvPr id="11" name="TextBox 11"/>
            <p:cNvSpPr txBox="1"/>
            <p:nvPr/>
          </p:nvSpPr>
          <p:spPr>
            <a:xfrm>
              <a:off x="747514" y="60757"/>
              <a:ext cx="8974673" cy="2436216"/>
            </a:xfrm>
            <a:prstGeom prst="rect">
              <a:avLst/>
            </a:prstGeom>
          </p:spPr>
          <p:txBody>
            <a:bodyPr lIns="0" tIns="0" rIns="0" bIns="0" rtlCol="0" anchor="t">
              <a:spAutoFit/>
            </a:bodyPr>
            <a:lstStyle/>
            <a:p>
              <a:pPr algn="l">
                <a:lnSpc>
                  <a:spcPts val="2960"/>
                </a:lnSpc>
              </a:pPr>
              <a:r>
                <a:rPr lang="en-US" sz="2225" dirty="0">
                  <a:solidFill>
                    <a:srgbClr val="000000"/>
                  </a:solidFill>
                  <a:latin typeface="Inter"/>
                  <a:ea typeface="Inter"/>
                  <a:cs typeface="Inter"/>
                  <a:sym typeface="Inter"/>
                </a:rPr>
                <a:t>Gain valuable trade experience!</a:t>
              </a:r>
            </a:p>
            <a:p>
              <a:pPr algn="l">
                <a:lnSpc>
                  <a:spcPts val="2960"/>
                </a:lnSpc>
              </a:pPr>
              <a:endParaRPr lang="en-US" sz="2225" dirty="0">
                <a:solidFill>
                  <a:srgbClr val="000000"/>
                </a:solidFill>
                <a:latin typeface="Inter"/>
                <a:ea typeface="Inter"/>
                <a:cs typeface="Inter"/>
                <a:sym typeface="Inter"/>
              </a:endParaRPr>
            </a:p>
            <a:p>
              <a:pPr algn="l">
                <a:lnSpc>
                  <a:spcPts val="2960"/>
                </a:lnSpc>
              </a:pPr>
              <a:r>
                <a:rPr lang="en-US" sz="2225" dirty="0">
                  <a:solidFill>
                    <a:srgbClr val="000000"/>
                  </a:solidFill>
                  <a:latin typeface="Inter"/>
                  <a:ea typeface="Inter"/>
                  <a:cs typeface="Inter"/>
                  <a:sym typeface="Inter"/>
                </a:rPr>
                <a:t>Apply for a full license after two (2) years.</a:t>
              </a:r>
            </a:p>
            <a:p>
              <a:pPr algn="l">
                <a:lnSpc>
                  <a:spcPts val="2960"/>
                </a:lnSpc>
              </a:pPr>
              <a:endParaRPr lang="en-US" sz="2225" dirty="0">
                <a:solidFill>
                  <a:srgbClr val="000000"/>
                </a:solidFill>
                <a:latin typeface="Inter"/>
                <a:ea typeface="Inter"/>
                <a:cs typeface="Inter"/>
                <a:sym typeface="Inter"/>
              </a:endParaRPr>
            </a:p>
            <a:p>
              <a:pPr algn="l">
                <a:lnSpc>
                  <a:spcPts val="2960"/>
                </a:lnSpc>
              </a:pPr>
              <a:r>
                <a:rPr lang="en-US" sz="2225" dirty="0">
                  <a:solidFill>
                    <a:srgbClr val="000000"/>
                  </a:solidFill>
                  <a:latin typeface="Inter"/>
                  <a:ea typeface="Inter"/>
                  <a:cs typeface="Inter"/>
                  <a:sym typeface="Inter"/>
                </a:rPr>
                <a:t>Increase value of projects from $1,000 to $7,000. </a:t>
              </a:r>
            </a:p>
          </p:txBody>
        </p:sp>
        <p:sp>
          <p:nvSpPr>
            <p:cNvPr id="12" name="Freeform 12"/>
            <p:cNvSpPr/>
            <p:nvPr/>
          </p:nvSpPr>
          <p:spPr>
            <a:xfrm>
              <a:off x="0" y="982483"/>
              <a:ext cx="628914" cy="624983"/>
            </a:xfrm>
            <a:custGeom>
              <a:avLst/>
              <a:gdLst/>
              <a:ahLst/>
              <a:cxnLst/>
              <a:rect l="l" t="t" r="r" b="b"/>
              <a:pathLst>
                <a:path w="628914" h="624983">
                  <a:moveTo>
                    <a:pt x="0" y="0"/>
                  </a:moveTo>
                  <a:lnTo>
                    <a:pt x="628914" y="0"/>
                  </a:lnTo>
                  <a:lnTo>
                    <a:pt x="628914" y="624983"/>
                  </a:lnTo>
                  <a:lnTo>
                    <a:pt x="0" y="624983"/>
                  </a:lnTo>
                  <a:lnTo>
                    <a:pt x="0" y="0"/>
                  </a:lnTo>
                  <a:close/>
                </a:path>
              </a:pathLst>
            </a:custGeom>
            <a:blipFill>
              <a:blip r:embed="rId9"/>
              <a:stretch>
                <a:fillRect/>
              </a:stretch>
            </a:blipFill>
          </p:spPr>
          <p:txBody>
            <a:bodyPr/>
            <a:lstStyle/>
            <a:p>
              <a:endParaRPr lang="en-US" dirty="0"/>
            </a:p>
          </p:txBody>
        </p:sp>
        <p:sp>
          <p:nvSpPr>
            <p:cNvPr id="13" name="Freeform 13"/>
            <p:cNvSpPr/>
            <p:nvPr/>
          </p:nvSpPr>
          <p:spPr>
            <a:xfrm>
              <a:off x="0" y="1949117"/>
              <a:ext cx="628914" cy="624983"/>
            </a:xfrm>
            <a:custGeom>
              <a:avLst/>
              <a:gdLst/>
              <a:ahLst/>
              <a:cxnLst/>
              <a:rect l="l" t="t" r="r" b="b"/>
              <a:pathLst>
                <a:path w="628914" h="624983">
                  <a:moveTo>
                    <a:pt x="0" y="0"/>
                  </a:moveTo>
                  <a:lnTo>
                    <a:pt x="628914" y="0"/>
                  </a:lnTo>
                  <a:lnTo>
                    <a:pt x="628914" y="624984"/>
                  </a:lnTo>
                  <a:lnTo>
                    <a:pt x="0" y="624984"/>
                  </a:lnTo>
                  <a:lnTo>
                    <a:pt x="0" y="0"/>
                  </a:lnTo>
                  <a:close/>
                </a:path>
              </a:pathLst>
            </a:custGeom>
            <a:blipFill>
              <a:blip r:embed="rId9"/>
              <a:stretch>
                <a:fillRect/>
              </a:stretch>
            </a:blipFill>
          </p:spPr>
          <p:txBody>
            <a:bodyPr/>
            <a:lstStyle/>
            <a:p>
              <a:endParaRPr lang="en-US" dirty="0"/>
            </a:p>
          </p:txBody>
        </p:sp>
        <p:sp>
          <p:nvSpPr>
            <p:cNvPr id="14" name="TextBox 14"/>
            <p:cNvSpPr txBox="1"/>
            <p:nvPr/>
          </p:nvSpPr>
          <p:spPr>
            <a:xfrm>
              <a:off x="692052" y="2614425"/>
              <a:ext cx="9187117" cy="338896"/>
            </a:xfrm>
            <a:prstGeom prst="rect">
              <a:avLst/>
            </a:prstGeom>
          </p:spPr>
          <p:txBody>
            <a:bodyPr wrap="square" lIns="0" tIns="0" rIns="0" bIns="0" rtlCol="0" anchor="t">
              <a:spAutoFit/>
            </a:bodyPr>
            <a:lstStyle/>
            <a:p>
              <a:pPr algn="ctr">
                <a:lnSpc>
                  <a:spcPts val="2076"/>
                </a:lnSpc>
                <a:spcBef>
                  <a:spcPct val="0"/>
                </a:spcBef>
              </a:pPr>
              <a:r>
                <a:rPr lang="en-US" sz="1730" dirty="0">
                  <a:solidFill>
                    <a:srgbClr val="000000"/>
                  </a:solidFill>
                  <a:latin typeface="Inter"/>
                  <a:ea typeface="Inter"/>
                  <a:cs typeface="Inter"/>
                  <a:sym typeface="Inter"/>
                </a:rPr>
                <a:t>(This restricted license cannot exceed the $7,000 monetary limit.)</a:t>
              </a:r>
            </a:p>
          </p:txBody>
        </p:sp>
      </p:grpSp>
      <p:grpSp>
        <p:nvGrpSpPr>
          <p:cNvPr id="19" name="Group 19"/>
          <p:cNvGrpSpPr/>
          <p:nvPr/>
        </p:nvGrpSpPr>
        <p:grpSpPr>
          <a:xfrm>
            <a:off x="514568" y="5462160"/>
            <a:ext cx="10793463" cy="4604404"/>
            <a:chOff x="0" y="0"/>
            <a:chExt cx="14391284" cy="6139206"/>
          </a:xfrm>
        </p:grpSpPr>
        <p:sp>
          <p:nvSpPr>
            <p:cNvPr id="20" name="TextBox 20"/>
            <p:cNvSpPr txBox="1"/>
            <p:nvPr/>
          </p:nvSpPr>
          <p:spPr>
            <a:xfrm>
              <a:off x="0" y="-9525"/>
              <a:ext cx="2985799" cy="462152"/>
            </a:xfrm>
            <a:prstGeom prst="rect">
              <a:avLst/>
            </a:prstGeom>
          </p:spPr>
          <p:txBody>
            <a:bodyPr lIns="0" tIns="0" rIns="0" bIns="0" rtlCol="0" anchor="t">
              <a:spAutoFit/>
            </a:bodyPr>
            <a:lstStyle/>
            <a:p>
              <a:pPr algn="just">
                <a:lnSpc>
                  <a:spcPts val="2706"/>
                </a:lnSpc>
                <a:spcBef>
                  <a:spcPct val="0"/>
                </a:spcBef>
              </a:pPr>
              <a:r>
                <a:rPr lang="en-US" sz="2255" b="1" dirty="0">
                  <a:solidFill>
                    <a:srgbClr val="000000"/>
                  </a:solidFill>
                  <a:latin typeface="Inter Bold"/>
                  <a:ea typeface="Inter Bold"/>
                  <a:cs typeface="Inter Bold"/>
                  <a:sym typeface="Inter Bold"/>
                </a:rPr>
                <a:t>Requirements:</a:t>
              </a:r>
            </a:p>
          </p:txBody>
        </p:sp>
        <p:sp>
          <p:nvSpPr>
            <p:cNvPr id="21" name="Freeform 21"/>
            <p:cNvSpPr/>
            <p:nvPr/>
          </p:nvSpPr>
          <p:spPr>
            <a:xfrm>
              <a:off x="0" y="678586"/>
              <a:ext cx="469610" cy="563250"/>
            </a:xfrm>
            <a:custGeom>
              <a:avLst/>
              <a:gdLst/>
              <a:ahLst/>
              <a:cxnLst/>
              <a:rect l="l" t="t" r="r" b="b"/>
              <a:pathLst>
                <a:path w="469610" h="563250">
                  <a:moveTo>
                    <a:pt x="0" y="0"/>
                  </a:moveTo>
                  <a:lnTo>
                    <a:pt x="469610" y="0"/>
                  </a:lnTo>
                  <a:lnTo>
                    <a:pt x="469610" y="563250"/>
                  </a:lnTo>
                  <a:lnTo>
                    <a:pt x="0" y="5632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2" name="TextBox 22"/>
            <p:cNvSpPr txBox="1"/>
            <p:nvPr/>
          </p:nvSpPr>
          <p:spPr>
            <a:xfrm>
              <a:off x="545810" y="732561"/>
              <a:ext cx="13845474" cy="5292725"/>
            </a:xfrm>
            <a:prstGeom prst="rect">
              <a:avLst/>
            </a:prstGeom>
          </p:spPr>
          <p:txBody>
            <a:bodyPr lIns="0" tIns="0" rIns="0" bIns="0" rtlCol="0" anchor="t">
              <a:spAutoFit/>
            </a:bodyPr>
            <a:lstStyle/>
            <a:p>
              <a:pPr algn="just">
                <a:lnSpc>
                  <a:spcPts val="2400"/>
                </a:lnSpc>
              </a:pPr>
              <a:r>
                <a:rPr lang="en-US" sz="2000" dirty="0">
                  <a:solidFill>
                    <a:srgbClr val="000000"/>
                  </a:solidFill>
                  <a:latin typeface="Inter"/>
                  <a:ea typeface="Inter"/>
                  <a:cs typeface="Inter"/>
                  <a:sym typeface="Inter"/>
                </a:rPr>
                <a:t>At least two (2) years of experience in a trade, which may include:</a:t>
              </a:r>
            </a:p>
            <a:p>
              <a:pPr marL="431801" lvl="1" indent="-215900" algn="just">
                <a:lnSpc>
                  <a:spcPts val="2400"/>
                </a:lnSpc>
                <a:buFont typeface="Arial"/>
                <a:buChar char="•"/>
              </a:pPr>
              <a:r>
                <a:rPr lang="en-US" sz="2000" dirty="0">
                  <a:solidFill>
                    <a:srgbClr val="000000"/>
                  </a:solidFill>
                  <a:latin typeface="Inter"/>
                  <a:ea typeface="Inter"/>
                  <a:cs typeface="Inter"/>
                  <a:sym typeface="Inter"/>
                </a:rPr>
                <a:t>work experience of a particular type or within a particular classification;</a:t>
              </a:r>
            </a:p>
            <a:p>
              <a:pPr marL="431801" lvl="1" indent="-215900" algn="just">
                <a:lnSpc>
                  <a:spcPts val="2400"/>
                </a:lnSpc>
                <a:buFont typeface="Arial"/>
                <a:buChar char="•"/>
              </a:pPr>
              <a:r>
                <a:rPr lang="en-US" sz="2000" dirty="0">
                  <a:solidFill>
                    <a:srgbClr val="000000"/>
                  </a:solidFill>
                  <a:latin typeface="Inter"/>
                  <a:ea typeface="Inter"/>
                  <a:cs typeface="Inter"/>
                  <a:sym typeface="Inter"/>
                </a:rPr>
                <a:t>alternative training in a program recognized by the Board;</a:t>
              </a:r>
            </a:p>
            <a:p>
              <a:pPr marL="431801" lvl="1" indent="-215900" algn="just">
                <a:lnSpc>
                  <a:spcPts val="2400"/>
                </a:lnSpc>
                <a:buFont typeface="Arial"/>
                <a:buChar char="•"/>
              </a:pPr>
              <a:r>
                <a:rPr lang="en-US" sz="2000" dirty="0">
                  <a:solidFill>
                    <a:srgbClr val="000000"/>
                  </a:solidFill>
                  <a:latin typeface="Inter"/>
                  <a:ea typeface="Inter"/>
                  <a:cs typeface="Inter"/>
                  <a:sym typeface="Inter"/>
                </a:rPr>
                <a:t>completion of any other program or obtaining any other qualification acceptable to the Board.</a:t>
              </a:r>
            </a:p>
            <a:p>
              <a:pPr algn="just">
                <a:lnSpc>
                  <a:spcPts val="2400"/>
                </a:lnSpc>
              </a:pPr>
              <a:endParaRPr lang="en-US" sz="2000" dirty="0">
                <a:solidFill>
                  <a:srgbClr val="000000"/>
                </a:solidFill>
                <a:latin typeface="Inter"/>
                <a:ea typeface="Inter"/>
                <a:cs typeface="Inter"/>
                <a:sym typeface="Inter"/>
              </a:endParaRPr>
            </a:p>
            <a:p>
              <a:pPr algn="just">
                <a:lnSpc>
                  <a:spcPts val="2400"/>
                </a:lnSpc>
              </a:pPr>
              <a:r>
                <a:rPr lang="en-US" sz="2000" dirty="0">
                  <a:solidFill>
                    <a:srgbClr val="000000"/>
                  </a:solidFill>
                  <a:latin typeface="Inter"/>
                  <a:ea typeface="Inter"/>
                  <a:cs typeface="Inter"/>
                  <a:sym typeface="Inter"/>
                </a:rPr>
                <a:t>Within a year immediately preceding the date on which the application is submitted, complete a course in business counseling - or a similar curriculum - which consists of any other requirements established by the Board.</a:t>
              </a:r>
            </a:p>
            <a:p>
              <a:pPr algn="just">
                <a:lnSpc>
                  <a:spcPts val="2400"/>
                </a:lnSpc>
              </a:pPr>
              <a:endParaRPr lang="en-US" sz="2000" dirty="0">
                <a:solidFill>
                  <a:srgbClr val="000000"/>
                </a:solidFill>
                <a:latin typeface="Inter"/>
                <a:ea typeface="Inter"/>
                <a:cs typeface="Inter"/>
                <a:sym typeface="Inter"/>
              </a:endParaRPr>
            </a:p>
            <a:p>
              <a:pPr algn="just">
                <a:lnSpc>
                  <a:spcPts val="2400"/>
                </a:lnSpc>
              </a:pPr>
              <a:r>
                <a:rPr lang="en-US" sz="2000" dirty="0">
                  <a:solidFill>
                    <a:srgbClr val="000000"/>
                  </a:solidFill>
                  <a:latin typeface="Inter"/>
                  <a:ea typeface="Inter"/>
                  <a:cs typeface="Inter"/>
                  <a:sym typeface="Inter"/>
                </a:rPr>
                <a:t>Payment of any required fees for the issuance of the license.</a:t>
              </a:r>
            </a:p>
            <a:p>
              <a:pPr algn="just">
                <a:lnSpc>
                  <a:spcPts val="2400"/>
                </a:lnSpc>
              </a:pPr>
              <a:endParaRPr lang="en-US" sz="2000" dirty="0">
                <a:solidFill>
                  <a:srgbClr val="000000"/>
                </a:solidFill>
                <a:latin typeface="Inter"/>
                <a:ea typeface="Inter"/>
                <a:cs typeface="Inter"/>
                <a:sym typeface="Inter"/>
              </a:endParaRPr>
            </a:p>
            <a:p>
              <a:pPr algn="just">
                <a:lnSpc>
                  <a:spcPts val="2400"/>
                </a:lnSpc>
                <a:spcBef>
                  <a:spcPct val="0"/>
                </a:spcBef>
              </a:pPr>
              <a:r>
                <a:rPr lang="en-US" sz="2000" dirty="0">
                  <a:solidFill>
                    <a:srgbClr val="000000"/>
                  </a:solidFill>
                  <a:latin typeface="Inter"/>
                  <a:ea typeface="Inter"/>
                  <a:cs typeface="Inter"/>
                  <a:sym typeface="Inter"/>
                </a:rPr>
                <a:t>Obtain a surety or cash bond in the amount of $2,000.</a:t>
              </a:r>
            </a:p>
          </p:txBody>
        </p:sp>
        <p:sp>
          <p:nvSpPr>
            <p:cNvPr id="23" name="Freeform 23"/>
            <p:cNvSpPr/>
            <p:nvPr/>
          </p:nvSpPr>
          <p:spPr>
            <a:xfrm>
              <a:off x="0" y="5575956"/>
              <a:ext cx="469610" cy="563250"/>
            </a:xfrm>
            <a:custGeom>
              <a:avLst/>
              <a:gdLst/>
              <a:ahLst/>
              <a:cxnLst/>
              <a:rect l="l" t="t" r="r" b="b"/>
              <a:pathLst>
                <a:path w="469610" h="563250">
                  <a:moveTo>
                    <a:pt x="0" y="0"/>
                  </a:moveTo>
                  <a:lnTo>
                    <a:pt x="469610" y="0"/>
                  </a:lnTo>
                  <a:lnTo>
                    <a:pt x="469610" y="563250"/>
                  </a:lnTo>
                  <a:lnTo>
                    <a:pt x="0" y="5632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4" name="Freeform 24"/>
            <p:cNvSpPr/>
            <p:nvPr/>
          </p:nvSpPr>
          <p:spPr>
            <a:xfrm>
              <a:off x="0" y="4724765"/>
              <a:ext cx="469610" cy="563250"/>
            </a:xfrm>
            <a:custGeom>
              <a:avLst/>
              <a:gdLst/>
              <a:ahLst/>
              <a:cxnLst/>
              <a:rect l="l" t="t" r="r" b="b"/>
              <a:pathLst>
                <a:path w="469610" h="563250">
                  <a:moveTo>
                    <a:pt x="0" y="0"/>
                  </a:moveTo>
                  <a:lnTo>
                    <a:pt x="469610" y="0"/>
                  </a:lnTo>
                  <a:lnTo>
                    <a:pt x="469610" y="563250"/>
                  </a:lnTo>
                  <a:lnTo>
                    <a:pt x="0" y="5632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5" name="Freeform 25"/>
            <p:cNvSpPr/>
            <p:nvPr/>
          </p:nvSpPr>
          <p:spPr>
            <a:xfrm>
              <a:off x="0" y="3107416"/>
              <a:ext cx="469610" cy="563250"/>
            </a:xfrm>
            <a:custGeom>
              <a:avLst/>
              <a:gdLst/>
              <a:ahLst/>
              <a:cxnLst/>
              <a:rect l="l" t="t" r="r" b="b"/>
              <a:pathLst>
                <a:path w="469610" h="563250">
                  <a:moveTo>
                    <a:pt x="0" y="0"/>
                  </a:moveTo>
                  <a:lnTo>
                    <a:pt x="469610" y="0"/>
                  </a:lnTo>
                  <a:lnTo>
                    <a:pt x="469610" y="563249"/>
                  </a:lnTo>
                  <a:lnTo>
                    <a:pt x="0" y="5632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grpSp>
      <p:grpSp>
        <p:nvGrpSpPr>
          <p:cNvPr id="33" name="Group 32">
            <a:extLst>
              <a:ext uri="{FF2B5EF4-FFF2-40B4-BE49-F238E27FC236}">
                <a16:creationId xmlns:a16="http://schemas.microsoft.com/office/drawing/2014/main" id="{8593FCB8-3362-4195-B176-C5357002FD55}"/>
              </a:ext>
            </a:extLst>
          </p:cNvPr>
          <p:cNvGrpSpPr/>
          <p:nvPr/>
        </p:nvGrpSpPr>
        <p:grpSpPr>
          <a:xfrm>
            <a:off x="878614" y="114954"/>
            <a:ext cx="7622212" cy="4198761"/>
            <a:chOff x="466298" y="145006"/>
            <a:chExt cx="7622212" cy="4198761"/>
          </a:xfrm>
        </p:grpSpPr>
        <p:grpSp>
          <p:nvGrpSpPr>
            <p:cNvPr id="15" name="Group 15"/>
            <p:cNvGrpSpPr/>
            <p:nvPr/>
          </p:nvGrpSpPr>
          <p:grpSpPr>
            <a:xfrm>
              <a:off x="466298" y="145006"/>
              <a:ext cx="7622212" cy="4198761"/>
              <a:chOff x="0" y="0"/>
              <a:chExt cx="10162949" cy="5598348"/>
            </a:xfrm>
          </p:grpSpPr>
          <p:sp>
            <p:nvSpPr>
              <p:cNvPr id="16" name="TextBox 16"/>
              <p:cNvSpPr txBox="1"/>
              <p:nvPr/>
            </p:nvSpPr>
            <p:spPr>
              <a:xfrm>
                <a:off x="0" y="2118548"/>
                <a:ext cx="10162949" cy="3479800"/>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RESTRICTED LICENSE</a:t>
                </a:r>
              </a:p>
            </p:txBody>
          </p:sp>
          <p:sp>
            <p:nvSpPr>
              <p:cNvPr id="17" name="TextBox 17"/>
              <p:cNvSpPr txBox="1"/>
              <p:nvPr/>
            </p:nvSpPr>
            <p:spPr>
              <a:xfrm>
                <a:off x="0" y="0"/>
                <a:ext cx="10162949" cy="3425298"/>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APPLYING</a:t>
                </a:r>
              </a:p>
              <a:p>
                <a:pPr algn="l">
                  <a:lnSpc>
                    <a:spcPts val="10296"/>
                  </a:lnSpc>
                </a:pPr>
                <a:endParaRPr lang="en-US" sz="8580" dirty="0">
                  <a:solidFill>
                    <a:srgbClr val="FFFAEC"/>
                  </a:solidFill>
                  <a:latin typeface="Oswald"/>
                  <a:ea typeface="Oswald"/>
                  <a:cs typeface="Oswald"/>
                  <a:sym typeface="Oswald"/>
                </a:endParaRPr>
              </a:p>
            </p:txBody>
          </p:sp>
        </p:grpSp>
        <p:sp>
          <p:nvSpPr>
            <p:cNvPr id="32" name="TextBox 18">
              <a:extLst>
                <a:ext uri="{FF2B5EF4-FFF2-40B4-BE49-F238E27FC236}">
                  <a16:creationId xmlns:a16="http://schemas.microsoft.com/office/drawing/2014/main" id="{0848D87D-E0FB-44B2-B427-6136C7599E04}"/>
                </a:ext>
              </a:extLst>
            </p:cNvPr>
            <p:cNvSpPr txBox="1"/>
            <p:nvPr/>
          </p:nvSpPr>
          <p:spPr>
            <a:xfrm>
              <a:off x="466298" y="1217038"/>
              <a:ext cx="7622212" cy="550069"/>
            </a:xfrm>
            <a:prstGeom prst="rect">
              <a:avLst/>
            </a:prstGeom>
          </p:spPr>
          <p:txBody>
            <a:bodyPr lIns="0" tIns="0" rIns="0" bIns="0" rtlCol="0" anchor="t">
              <a:spAutoFit/>
            </a:bodyPr>
            <a:lstStyle/>
            <a:p>
              <a:pPr algn="l">
                <a:lnSpc>
                  <a:spcPts val="4320"/>
                </a:lnSpc>
              </a:pPr>
              <a:r>
                <a:rPr lang="en-US" sz="3600" dirty="0">
                  <a:solidFill>
                    <a:srgbClr val="FFFAEC"/>
                  </a:solidFill>
                  <a:latin typeface="Oswald"/>
                  <a:ea typeface="Oswald"/>
                  <a:cs typeface="Oswald"/>
                  <a:sym typeface="Oswald"/>
                </a:rPr>
                <a:t>FOR A</a:t>
              </a:r>
            </a:p>
          </p:txBody>
        </p:sp>
      </p:grpSp>
      <p:grpSp>
        <p:nvGrpSpPr>
          <p:cNvPr id="35" name="Group 34">
            <a:extLst>
              <a:ext uri="{FF2B5EF4-FFF2-40B4-BE49-F238E27FC236}">
                <a16:creationId xmlns:a16="http://schemas.microsoft.com/office/drawing/2014/main" id="{D1DCE064-D8AE-4D68-ADC1-29CB6C4B2F27}"/>
              </a:ext>
            </a:extLst>
          </p:cNvPr>
          <p:cNvGrpSpPr/>
          <p:nvPr/>
        </p:nvGrpSpPr>
        <p:grpSpPr>
          <a:xfrm>
            <a:off x="5236044" y="-838810"/>
            <a:ext cx="5410200" cy="5709935"/>
            <a:chOff x="4038600" y="-876300"/>
            <a:chExt cx="6289750" cy="6289750"/>
          </a:xfrm>
        </p:grpSpPr>
        <p:sp>
          <p:nvSpPr>
            <p:cNvPr id="36" name="Freeform 2">
              <a:extLst>
                <a:ext uri="{FF2B5EF4-FFF2-40B4-BE49-F238E27FC236}">
                  <a16:creationId xmlns:a16="http://schemas.microsoft.com/office/drawing/2014/main" id="{6C74B757-D7A8-4C9F-BAC2-09EF7979EE6E}"/>
                </a:ext>
              </a:extLst>
            </p:cNvPr>
            <p:cNvSpPr/>
            <p:nvPr/>
          </p:nvSpPr>
          <p:spPr>
            <a:xfrm>
              <a:off x="4038600" y="-876300"/>
              <a:ext cx="6289750" cy="6289750"/>
            </a:xfrm>
            <a:custGeom>
              <a:avLst/>
              <a:gdLst/>
              <a:ahLst/>
              <a:cxnLst/>
              <a:rect l="l" t="t" r="r" b="b"/>
              <a:pathLst>
                <a:path w="6289750" h="6289750">
                  <a:moveTo>
                    <a:pt x="0" y="0"/>
                  </a:moveTo>
                  <a:lnTo>
                    <a:pt x="6289750" y="0"/>
                  </a:lnTo>
                  <a:lnTo>
                    <a:pt x="6289750" y="6289750"/>
                  </a:lnTo>
                  <a:lnTo>
                    <a:pt x="0" y="6289750"/>
                  </a:lnTo>
                  <a:lnTo>
                    <a:pt x="0" y="0"/>
                  </a:lnTo>
                  <a:close/>
                </a:path>
              </a:pathLst>
            </a:custGeom>
            <a:blipFill>
              <a:blip r:embed="rId12"/>
              <a:stretch>
                <a:fillRect/>
              </a:stretch>
            </a:blipFill>
          </p:spPr>
          <p:txBody>
            <a:bodyPr/>
            <a:lstStyle/>
            <a:p>
              <a:endParaRPr lang="en-US" dirty="0"/>
            </a:p>
          </p:txBody>
        </p:sp>
        <p:sp>
          <p:nvSpPr>
            <p:cNvPr id="37" name="Freeform 16">
              <a:extLst>
                <a:ext uri="{FF2B5EF4-FFF2-40B4-BE49-F238E27FC236}">
                  <a16:creationId xmlns:a16="http://schemas.microsoft.com/office/drawing/2014/main" id="{D9D13E13-4FFB-4B86-AF64-62E51358C424}"/>
                </a:ext>
              </a:extLst>
            </p:cNvPr>
            <p:cNvSpPr/>
            <p:nvPr/>
          </p:nvSpPr>
          <p:spPr>
            <a:xfrm>
              <a:off x="4939939" y="912759"/>
              <a:ext cx="1517915" cy="1964940"/>
            </a:xfrm>
            <a:custGeom>
              <a:avLst/>
              <a:gdLst/>
              <a:ahLst/>
              <a:cxnLst/>
              <a:rect l="l" t="t" r="r" b="b"/>
              <a:pathLst>
                <a:path w="2023887" h="2619919">
                  <a:moveTo>
                    <a:pt x="0" y="0"/>
                  </a:moveTo>
                  <a:lnTo>
                    <a:pt x="2023887" y="0"/>
                  </a:lnTo>
                  <a:lnTo>
                    <a:pt x="2023887" y="2619919"/>
                  </a:lnTo>
                  <a:lnTo>
                    <a:pt x="0" y="2619919"/>
                  </a:lnTo>
                  <a:lnTo>
                    <a:pt x="0" y="0"/>
                  </a:lnTo>
                  <a:close/>
                </a:path>
              </a:pathLst>
            </a:custGeom>
            <a:blipFill>
              <a:blip r:embed="rId13"/>
              <a:stretch>
                <a:fillRect/>
              </a:stretch>
            </a:blipFill>
          </p:spPr>
          <p:txBody>
            <a:bodyPr/>
            <a:lstStyle/>
            <a:p>
              <a:endParaRPr lang="en-US" dirty="0"/>
            </a:p>
          </p:txBody>
        </p:sp>
        <p:sp>
          <p:nvSpPr>
            <p:cNvPr id="38" name="TextBox 19">
              <a:extLst>
                <a:ext uri="{FF2B5EF4-FFF2-40B4-BE49-F238E27FC236}">
                  <a16:creationId xmlns:a16="http://schemas.microsoft.com/office/drawing/2014/main" id="{F9BE78D0-3952-4E49-8299-536D62BF751F}"/>
                </a:ext>
              </a:extLst>
            </p:cNvPr>
            <p:cNvSpPr txBox="1"/>
            <p:nvPr/>
          </p:nvSpPr>
          <p:spPr>
            <a:xfrm>
              <a:off x="6534423" y="1609401"/>
              <a:ext cx="2304777" cy="1248099"/>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a:t>
              </a:r>
            </a:p>
          </p:txBody>
        </p:sp>
      </p:grpSp>
      <p:pic>
        <p:nvPicPr>
          <p:cNvPr id="207" name="Audio 206">
            <a:extLst>
              <a:ext uri="{FF2B5EF4-FFF2-40B4-BE49-F238E27FC236}">
                <a16:creationId xmlns:a16="http://schemas.microsoft.com/office/drawing/2014/main" id="{94CDC459-282F-EE91-3E0F-865B8451701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322800" y="9321800"/>
            <a:ext cx="812800" cy="812800"/>
          </a:xfrm>
          <a:prstGeom prst="rect">
            <a:avLst/>
          </a:prstGeom>
        </p:spPr>
      </p:pic>
    </p:spTree>
  </p:cSld>
  <p:clrMapOvr>
    <a:masterClrMapping/>
  </p:clrMapOvr>
  <p:transition advClick="0" advTm="439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a:off x="-4308155" y="3859404"/>
            <a:ext cx="12550907" cy="4832099"/>
          </a:xfrm>
          <a:custGeom>
            <a:avLst/>
            <a:gdLst/>
            <a:ahLst/>
            <a:cxnLst/>
            <a:rect l="l" t="t" r="r" b="b"/>
            <a:pathLst>
              <a:path w="12550907" h="4832099">
                <a:moveTo>
                  <a:pt x="0" y="0"/>
                </a:moveTo>
                <a:lnTo>
                  <a:pt x="12550907" y="0"/>
                </a:lnTo>
                <a:lnTo>
                  <a:pt x="12550907" y="4832099"/>
                </a:lnTo>
                <a:lnTo>
                  <a:pt x="0" y="48320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TextBox 3"/>
          <p:cNvSpPr txBox="1"/>
          <p:nvPr/>
        </p:nvSpPr>
        <p:spPr>
          <a:xfrm>
            <a:off x="3413046" y="226361"/>
            <a:ext cx="13189704"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PRINCIPALS</a:t>
            </a:r>
          </a:p>
        </p:txBody>
      </p:sp>
      <p:sp>
        <p:nvSpPr>
          <p:cNvPr id="4" name="TextBox 4"/>
          <p:cNvSpPr txBox="1"/>
          <p:nvPr/>
        </p:nvSpPr>
        <p:spPr>
          <a:xfrm>
            <a:off x="3413046" y="1759886"/>
            <a:ext cx="13880676" cy="942975"/>
          </a:xfrm>
          <a:prstGeom prst="rect">
            <a:avLst/>
          </a:prstGeom>
        </p:spPr>
        <p:txBody>
          <a:bodyPr lIns="0" tIns="0" rIns="0" bIns="0" rtlCol="0" anchor="t">
            <a:spAutoFit/>
          </a:bodyPr>
          <a:lstStyle/>
          <a:p>
            <a:pPr algn="l">
              <a:lnSpc>
                <a:spcPts val="3720"/>
              </a:lnSpc>
            </a:pPr>
            <a:r>
              <a:rPr lang="en-US" sz="3100" b="1" dirty="0">
                <a:solidFill>
                  <a:srgbClr val="0E243C"/>
                </a:solidFill>
                <a:latin typeface="Inter Bold"/>
                <a:ea typeface="Inter Bold"/>
                <a:cs typeface="Inter Bold"/>
                <a:sym typeface="Inter Bold"/>
              </a:rPr>
              <a:t>The following principal types need to be listed on the license application (section 4) based on your business entity type:</a:t>
            </a:r>
          </a:p>
        </p:txBody>
      </p:sp>
      <p:grpSp>
        <p:nvGrpSpPr>
          <p:cNvPr id="5" name="Group 5"/>
          <p:cNvGrpSpPr/>
          <p:nvPr/>
        </p:nvGrpSpPr>
        <p:grpSpPr>
          <a:xfrm>
            <a:off x="3392081" y="3226736"/>
            <a:ext cx="14895919" cy="672805"/>
            <a:chOff x="0" y="0"/>
            <a:chExt cx="19861225" cy="897073"/>
          </a:xfrm>
        </p:grpSpPr>
        <p:sp>
          <p:nvSpPr>
            <p:cNvPr id="6" name="Freeform 6"/>
            <p:cNvSpPr/>
            <p:nvPr/>
          </p:nvSpPr>
          <p:spPr>
            <a:xfrm>
              <a:off x="0" y="0"/>
              <a:ext cx="897073" cy="897073"/>
            </a:xfrm>
            <a:custGeom>
              <a:avLst/>
              <a:gdLst/>
              <a:ahLst/>
              <a:cxnLst/>
              <a:rect l="l" t="t" r="r" b="b"/>
              <a:pathLst>
                <a:path w="897073" h="897073">
                  <a:moveTo>
                    <a:pt x="0" y="0"/>
                  </a:moveTo>
                  <a:lnTo>
                    <a:pt x="897073" y="0"/>
                  </a:lnTo>
                  <a:lnTo>
                    <a:pt x="897073" y="897073"/>
                  </a:lnTo>
                  <a:lnTo>
                    <a:pt x="0" y="897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7" name="TextBox 7"/>
            <p:cNvSpPr txBox="1"/>
            <p:nvPr/>
          </p:nvSpPr>
          <p:spPr>
            <a:xfrm>
              <a:off x="1134086" y="185011"/>
              <a:ext cx="3460698" cy="517525"/>
            </a:xfrm>
            <a:prstGeom prst="rect">
              <a:avLst/>
            </a:prstGeom>
          </p:spPr>
          <p:txBody>
            <a:bodyPr lIns="0" tIns="0" rIns="0" bIns="0" rtlCol="0" anchor="t">
              <a:spAutoFit/>
            </a:bodyPr>
            <a:lstStyle/>
            <a:p>
              <a:pPr algn="l">
                <a:lnSpc>
                  <a:spcPts val="3037"/>
                </a:lnSpc>
              </a:pPr>
              <a:r>
                <a:rPr lang="en-US" sz="2531" b="1" dirty="0">
                  <a:solidFill>
                    <a:srgbClr val="0E243C"/>
                  </a:solidFill>
                  <a:latin typeface="Inter Bold"/>
                  <a:ea typeface="Inter Bold"/>
                  <a:cs typeface="Inter Bold"/>
                  <a:sym typeface="Inter Bold"/>
                </a:rPr>
                <a:t>CORPORATION:  </a:t>
              </a:r>
            </a:p>
          </p:txBody>
        </p:sp>
        <p:sp>
          <p:nvSpPr>
            <p:cNvPr id="8" name="TextBox 8"/>
            <p:cNvSpPr txBox="1"/>
            <p:nvPr/>
          </p:nvSpPr>
          <p:spPr>
            <a:xfrm>
              <a:off x="4859819" y="273911"/>
              <a:ext cx="15001406" cy="428625"/>
            </a:xfrm>
            <a:prstGeom prst="rect">
              <a:avLst/>
            </a:prstGeom>
          </p:spPr>
          <p:txBody>
            <a:bodyPr lIns="0" tIns="0" rIns="0" bIns="0" rtlCol="0" anchor="t">
              <a:spAutoFit/>
            </a:bodyPr>
            <a:lstStyle/>
            <a:p>
              <a:pPr algn="l">
                <a:lnSpc>
                  <a:spcPts val="2520"/>
                </a:lnSpc>
                <a:spcBef>
                  <a:spcPct val="0"/>
                </a:spcBef>
              </a:pPr>
              <a:r>
                <a:rPr lang="en-US" sz="2100" dirty="0">
                  <a:solidFill>
                    <a:srgbClr val="0E243C"/>
                  </a:solidFill>
                  <a:latin typeface="Inter"/>
                  <a:ea typeface="Inter"/>
                  <a:cs typeface="Inter"/>
                  <a:sym typeface="Inter"/>
                </a:rPr>
                <a:t>ALL Officers listed with the Nevada Secretary of State (President, Secretary, Treasurer) </a:t>
              </a:r>
            </a:p>
          </p:txBody>
        </p:sp>
      </p:grpSp>
      <p:grpSp>
        <p:nvGrpSpPr>
          <p:cNvPr id="9" name="Group 9"/>
          <p:cNvGrpSpPr/>
          <p:nvPr/>
        </p:nvGrpSpPr>
        <p:grpSpPr>
          <a:xfrm>
            <a:off x="3392081" y="4137666"/>
            <a:ext cx="14895919" cy="762000"/>
            <a:chOff x="0" y="0"/>
            <a:chExt cx="19861225" cy="1016000"/>
          </a:xfrm>
        </p:grpSpPr>
        <p:sp>
          <p:nvSpPr>
            <p:cNvPr id="10" name="Freeform 10"/>
            <p:cNvSpPr/>
            <p:nvPr/>
          </p:nvSpPr>
          <p:spPr>
            <a:xfrm>
              <a:off x="0" y="59464"/>
              <a:ext cx="897073" cy="897073"/>
            </a:xfrm>
            <a:custGeom>
              <a:avLst/>
              <a:gdLst/>
              <a:ahLst/>
              <a:cxnLst/>
              <a:rect l="l" t="t" r="r" b="b"/>
              <a:pathLst>
                <a:path w="897073" h="897073">
                  <a:moveTo>
                    <a:pt x="0" y="0"/>
                  </a:moveTo>
                  <a:lnTo>
                    <a:pt x="897073" y="0"/>
                  </a:lnTo>
                  <a:lnTo>
                    <a:pt x="897073" y="897072"/>
                  </a:lnTo>
                  <a:lnTo>
                    <a:pt x="0" y="8970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1" name="TextBox 11"/>
            <p:cNvSpPr txBox="1"/>
            <p:nvPr/>
          </p:nvSpPr>
          <p:spPr>
            <a:xfrm>
              <a:off x="1134086" y="-9525"/>
              <a:ext cx="3460698" cy="1025525"/>
            </a:xfrm>
            <a:prstGeom prst="rect">
              <a:avLst/>
            </a:prstGeom>
          </p:spPr>
          <p:txBody>
            <a:bodyPr lIns="0" tIns="0" rIns="0" bIns="0" rtlCol="0" anchor="t">
              <a:spAutoFit/>
            </a:bodyPr>
            <a:lstStyle/>
            <a:p>
              <a:pPr algn="l">
                <a:lnSpc>
                  <a:spcPts val="3037"/>
                </a:lnSpc>
              </a:pPr>
              <a:r>
                <a:rPr lang="en-US" sz="2531" b="1" dirty="0">
                  <a:solidFill>
                    <a:srgbClr val="0E243C"/>
                  </a:solidFill>
                  <a:latin typeface="Inter Bold"/>
                  <a:ea typeface="Inter Bold"/>
                  <a:cs typeface="Inter Bold"/>
                  <a:sym typeface="Inter Bold"/>
                </a:rPr>
                <a:t>SOLE PROPRIETOR:</a:t>
              </a:r>
            </a:p>
          </p:txBody>
        </p:sp>
        <p:sp>
          <p:nvSpPr>
            <p:cNvPr id="12" name="TextBox 12"/>
            <p:cNvSpPr txBox="1"/>
            <p:nvPr/>
          </p:nvSpPr>
          <p:spPr>
            <a:xfrm>
              <a:off x="4859819" y="527911"/>
              <a:ext cx="15001406" cy="428625"/>
            </a:xfrm>
            <a:prstGeom prst="rect">
              <a:avLst/>
            </a:prstGeom>
          </p:spPr>
          <p:txBody>
            <a:bodyPr lIns="0" tIns="0" rIns="0" bIns="0" rtlCol="0" anchor="t">
              <a:spAutoFit/>
            </a:bodyPr>
            <a:lstStyle/>
            <a:p>
              <a:pPr algn="l">
                <a:lnSpc>
                  <a:spcPts val="2520"/>
                </a:lnSpc>
                <a:spcBef>
                  <a:spcPct val="0"/>
                </a:spcBef>
              </a:pPr>
              <a:r>
                <a:rPr lang="en-US" sz="2100" dirty="0">
                  <a:solidFill>
                    <a:srgbClr val="0E243C"/>
                  </a:solidFill>
                  <a:latin typeface="Inter"/>
                  <a:ea typeface="Inter"/>
                  <a:cs typeface="Inter"/>
                  <a:sym typeface="Inter"/>
                </a:rPr>
                <a:t>Individual person applying (sole owner)</a:t>
              </a:r>
            </a:p>
          </p:txBody>
        </p:sp>
      </p:grpSp>
      <p:grpSp>
        <p:nvGrpSpPr>
          <p:cNvPr id="13" name="Group 13"/>
          <p:cNvGrpSpPr/>
          <p:nvPr/>
        </p:nvGrpSpPr>
        <p:grpSpPr>
          <a:xfrm>
            <a:off x="3413046" y="5240609"/>
            <a:ext cx="14898151" cy="762000"/>
            <a:chOff x="0" y="0"/>
            <a:chExt cx="19864201" cy="1016000"/>
          </a:xfrm>
        </p:grpSpPr>
        <p:sp>
          <p:nvSpPr>
            <p:cNvPr id="14" name="Freeform 14"/>
            <p:cNvSpPr/>
            <p:nvPr/>
          </p:nvSpPr>
          <p:spPr>
            <a:xfrm>
              <a:off x="0" y="0"/>
              <a:ext cx="897073" cy="897073"/>
            </a:xfrm>
            <a:custGeom>
              <a:avLst/>
              <a:gdLst/>
              <a:ahLst/>
              <a:cxnLst/>
              <a:rect l="l" t="t" r="r" b="b"/>
              <a:pathLst>
                <a:path w="897073" h="897073">
                  <a:moveTo>
                    <a:pt x="0" y="0"/>
                  </a:moveTo>
                  <a:lnTo>
                    <a:pt x="897073" y="0"/>
                  </a:lnTo>
                  <a:lnTo>
                    <a:pt x="897073" y="897073"/>
                  </a:lnTo>
                  <a:lnTo>
                    <a:pt x="0" y="897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5" name="TextBox 15"/>
            <p:cNvSpPr txBox="1"/>
            <p:nvPr/>
          </p:nvSpPr>
          <p:spPr>
            <a:xfrm>
              <a:off x="1148097" y="-9525"/>
              <a:ext cx="3460698" cy="1025525"/>
            </a:xfrm>
            <a:prstGeom prst="rect">
              <a:avLst/>
            </a:prstGeom>
          </p:spPr>
          <p:txBody>
            <a:bodyPr lIns="0" tIns="0" rIns="0" bIns="0" rtlCol="0" anchor="t">
              <a:spAutoFit/>
            </a:bodyPr>
            <a:lstStyle/>
            <a:p>
              <a:pPr algn="l">
                <a:lnSpc>
                  <a:spcPts val="3037"/>
                </a:lnSpc>
              </a:pPr>
              <a:r>
                <a:rPr lang="en-US" sz="2531" b="1" dirty="0">
                  <a:solidFill>
                    <a:srgbClr val="0E243C"/>
                  </a:solidFill>
                  <a:latin typeface="Inter Bold"/>
                  <a:ea typeface="Inter Bold"/>
                  <a:cs typeface="Inter Bold"/>
                  <a:sym typeface="Inter Bold"/>
                </a:rPr>
                <a:t>GENERAL PARTNERSHIP:</a:t>
              </a:r>
            </a:p>
          </p:txBody>
        </p:sp>
        <p:sp>
          <p:nvSpPr>
            <p:cNvPr id="16" name="TextBox 16"/>
            <p:cNvSpPr txBox="1"/>
            <p:nvPr/>
          </p:nvSpPr>
          <p:spPr>
            <a:xfrm>
              <a:off x="4862795" y="587375"/>
              <a:ext cx="15001406" cy="428625"/>
            </a:xfrm>
            <a:prstGeom prst="rect">
              <a:avLst/>
            </a:prstGeom>
          </p:spPr>
          <p:txBody>
            <a:bodyPr lIns="0" tIns="0" rIns="0" bIns="0" rtlCol="0" anchor="t">
              <a:spAutoFit/>
            </a:bodyPr>
            <a:lstStyle/>
            <a:p>
              <a:pPr algn="l">
                <a:lnSpc>
                  <a:spcPts val="2520"/>
                </a:lnSpc>
                <a:spcBef>
                  <a:spcPct val="0"/>
                </a:spcBef>
              </a:pPr>
              <a:r>
                <a:rPr lang="en-US" sz="2100" dirty="0">
                  <a:solidFill>
                    <a:srgbClr val="0E243C"/>
                  </a:solidFill>
                  <a:latin typeface="Inter"/>
                  <a:ea typeface="Inter"/>
                  <a:cs typeface="Inter"/>
                  <a:sym typeface="Inter"/>
                </a:rPr>
                <a:t>ALL partners</a:t>
              </a:r>
            </a:p>
          </p:txBody>
        </p:sp>
      </p:grpSp>
      <p:grpSp>
        <p:nvGrpSpPr>
          <p:cNvPr id="17" name="Group 17"/>
          <p:cNvGrpSpPr/>
          <p:nvPr/>
        </p:nvGrpSpPr>
        <p:grpSpPr>
          <a:xfrm>
            <a:off x="3413046" y="6317248"/>
            <a:ext cx="14898151" cy="810068"/>
            <a:chOff x="0" y="0"/>
            <a:chExt cx="19864201" cy="1080091"/>
          </a:xfrm>
        </p:grpSpPr>
        <p:sp>
          <p:nvSpPr>
            <p:cNvPr id="18" name="Freeform 18"/>
            <p:cNvSpPr/>
            <p:nvPr/>
          </p:nvSpPr>
          <p:spPr>
            <a:xfrm>
              <a:off x="0" y="59464"/>
              <a:ext cx="897073" cy="897073"/>
            </a:xfrm>
            <a:custGeom>
              <a:avLst/>
              <a:gdLst/>
              <a:ahLst/>
              <a:cxnLst/>
              <a:rect l="l" t="t" r="r" b="b"/>
              <a:pathLst>
                <a:path w="897073" h="897073">
                  <a:moveTo>
                    <a:pt x="0" y="0"/>
                  </a:moveTo>
                  <a:lnTo>
                    <a:pt x="897073" y="0"/>
                  </a:lnTo>
                  <a:lnTo>
                    <a:pt x="897073" y="897072"/>
                  </a:lnTo>
                  <a:lnTo>
                    <a:pt x="0" y="8970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9" name="TextBox 19"/>
            <p:cNvSpPr txBox="1"/>
            <p:nvPr/>
          </p:nvSpPr>
          <p:spPr>
            <a:xfrm>
              <a:off x="1149585" y="-9525"/>
              <a:ext cx="3460698" cy="1025525"/>
            </a:xfrm>
            <a:prstGeom prst="rect">
              <a:avLst/>
            </a:prstGeom>
          </p:spPr>
          <p:txBody>
            <a:bodyPr lIns="0" tIns="0" rIns="0" bIns="0" rtlCol="0" anchor="t">
              <a:spAutoFit/>
            </a:bodyPr>
            <a:lstStyle/>
            <a:p>
              <a:pPr algn="l">
                <a:lnSpc>
                  <a:spcPts val="3037"/>
                </a:lnSpc>
              </a:pPr>
              <a:r>
                <a:rPr lang="en-US" sz="2531" b="1" dirty="0">
                  <a:solidFill>
                    <a:srgbClr val="0E243C"/>
                  </a:solidFill>
                  <a:latin typeface="Inter Bold"/>
                  <a:ea typeface="Inter Bold"/>
                  <a:cs typeface="Inter Bold"/>
                  <a:sym typeface="Inter Bold"/>
                </a:rPr>
                <a:t>LIMITED PARTNERSHIP:</a:t>
              </a:r>
            </a:p>
          </p:txBody>
        </p:sp>
        <p:sp>
          <p:nvSpPr>
            <p:cNvPr id="20" name="TextBox 20"/>
            <p:cNvSpPr txBox="1"/>
            <p:nvPr/>
          </p:nvSpPr>
          <p:spPr>
            <a:xfrm>
              <a:off x="4862795" y="651466"/>
              <a:ext cx="15001406" cy="428625"/>
            </a:xfrm>
            <a:prstGeom prst="rect">
              <a:avLst/>
            </a:prstGeom>
          </p:spPr>
          <p:txBody>
            <a:bodyPr lIns="0" tIns="0" rIns="0" bIns="0" rtlCol="0" anchor="t">
              <a:spAutoFit/>
            </a:bodyPr>
            <a:lstStyle/>
            <a:p>
              <a:pPr algn="l">
                <a:lnSpc>
                  <a:spcPts val="2520"/>
                </a:lnSpc>
                <a:spcBef>
                  <a:spcPct val="0"/>
                </a:spcBef>
              </a:pPr>
              <a:r>
                <a:rPr lang="en-US" sz="2100" dirty="0">
                  <a:solidFill>
                    <a:srgbClr val="0E243C"/>
                  </a:solidFill>
                  <a:latin typeface="Inter"/>
                  <a:ea typeface="Inter"/>
                  <a:cs typeface="Inter"/>
                  <a:sym typeface="Inter"/>
                </a:rPr>
                <a:t>ALL partners</a:t>
              </a:r>
            </a:p>
          </p:txBody>
        </p:sp>
      </p:grpSp>
      <p:grpSp>
        <p:nvGrpSpPr>
          <p:cNvPr id="21" name="Group 21"/>
          <p:cNvGrpSpPr/>
          <p:nvPr/>
        </p:nvGrpSpPr>
        <p:grpSpPr>
          <a:xfrm>
            <a:off x="3392081" y="7441955"/>
            <a:ext cx="14895919" cy="776731"/>
            <a:chOff x="0" y="0"/>
            <a:chExt cx="19861225" cy="1035641"/>
          </a:xfrm>
        </p:grpSpPr>
        <p:sp>
          <p:nvSpPr>
            <p:cNvPr id="22" name="Freeform 22"/>
            <p:cNvSpPr/>
            <p:nvPr/>
          </p:nvSpPr>
          <p:spPr>
            <a:xfrm>
              <a:off x="0" y="0"/>
              <a:ext cx="897073" cy="897073"/>
            </a:xfrm>
            <a:custGeom>
              <a:avLst/>
              <a:gdLst/>
              <a:ahLst/>
              <a:cxnLst/>
              <a:rect l="l" t="t" r="r" b="b"/>
              <a:pathLst>
                <a:path w="897073" h="897073">
                  <a:moveTo>
                    <a:pt x="0" y="0"/>
                  </a:moveTo>
                  <a:lnTo>
                    <a:pt x="897073" y="0"/>
                  </a:lnTo>
                  <a:lnTo>
                    <a:pt x="897073" y="897073"/>
                  </a:lnTo>
                  <a:lnTo>
                    <a:pt x="0" y="897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23" name="TextBox 23"/>
            <p:cNvSpPr txBox="1"/>
            <p:nvPr/>
          </p:nvSpPr>
          <p:spPr>
            <a:xfrm>
              <a:off x="1134086" y="10116"/>
              <a:ext cx="4105653" cy="1025525"/>
            </a:xfrm>
            <a:prstGeom prst="rect">
              <a:avLst/>
            </a:prstGeom>
          </p:spPr>
          <p:txBody>
            <a:bodyPr lIns="0" tIns="0" rIns="0" bIns="0" rtlCol="0" anchor="t">
              <a:spAutoFit/>
            </a:bodyPr>
            <a:lstStyle/>
            <a:p>
              <a:pPr algn="l">
                <a:lnSpc>
                  <a:spcPts val="3037"/>
                </a:lnSpc>
              </a:pPr>
              <a:r>
                <a:rPr lang="en-US" sz="2531" b="1" dirty="0">
                  <a:solidFill>
                    <a:srgbClr val="0E243C"/>
                  </a:solidFill>
                  <a:latin typeface="Inter Bold"/>
                  <a:ea typeface="Inter Bold"/>
                  <a:cs typeface="Inter Bold"/>
                  <a:sym typeface="Inter Bold"/>
                </a:rPr>
                <a:t>LIMITED LIABILITY COMPANY:</a:t>
              </a:r>
            </a:p>
          </p:txBody>
        </p:sp>
        <p:sp>
          <p:nvSpPr>
            <p:cNvPr id="24" name="TextBox 24"/>
            <p:cNvSpPr txBox="1"/>
            <p:nvPr/>
          </p:nvSpPr>
          <p:spPr>
            <a:xfrm>
              <a:off x="4859819" y="607016"/>
              <a:ext cx="15001406" cy="428625"/>
            </a:xfrm>
            <a:prstGeom prst="rect">
              <a:avLst/>
            </a:prstGeom>
          </p:spPr>
          <p:txBody>
            <a:bodyPr lIns="0" tIns="0" rIns="0" bIns="0" rtlCol="0" anchor="t">
              <a:spAutoFit/>
            </a:bodyPr>
            <a:lstStyle/>
            <a:p>
              <a:pPr algn="l">
                <a:lnSpc>
                  <a:spcPts val="2520"/>
                </a:lnSpc>
                <a:spcBef>
                  <a:spcPct val="0"/>
                </a:spcBef>
              </a:pPr>
              <a:r>
                <a:rPr lang="en-US" sz="2100" dirty="0">
                  <a:solidFill>
                    <a:srgbClr val="0E243C"/>
                  </a:solidFill>
                  <a:latin typeface="Inter"/>
                  <a:ea typeface="Inter"/>
                  <a:cs typeface="Inter"/>
                  <a:sym typeface="Inter"/>
                </a:rPr>
                <a:t>ALL managers or managing members with managing authority</a:t>
              </a:r>
            </a:p>
          </p:txBody>
        </p:sp>
      </p:grpSp>
      <p:sp>
        <p:nvSpPr>
          <p:cNvPr id="25" name="TextBox 25"/>
          <p:cNvSpPr txBox="1"/>
          <p:nvPr/>
        </p:nvSpPr>
        <p:spPr>
          <a:xfrm>
            <a:off x="3067560" y="9068024"/>
            <a:ext cx="13880676" cy="990600"/>
          </a:xfrm>
          <a:prstGeom prst="rect">
            <a:avLst/>
          </a:prstGeom>
        </p:spPr>
        <p:txBody>
          <a:bodyPr lIns="0" tIns="0" rIns="0" bIns="0" rtlCol="0" anchor="t">
            <a:spAutoFit/>
          </a:bodyPr>
          <a:lstStyle/>
          <a:p>
            <a:pPr algn="ctr">
              <a:lnSpc>
                <a:spcPts val="2879"/>
              </a:lnSpc>
            </a:pPr>
            <a:r>
              <a:rPr lang="en-US" sz="2399" b="1" dirty="0">
                <a:solidFill>
                  <a:srgbClr val="CC0000"/>
                </a:solidFill>
                <a:latin typeface="Inter Bold"/>
                <a:ea typeface="Inter Bold"/>
                <a:cs typeface="Inter Bold"/>
                <a:sym typeface="Inter Bold"/>
              </a:rPr>
              <a:t>PLEASE BE ADVISED</a:t>
            </a:r>
          </a:p>
          <a:p>
            <a:pPr algn="ctr">
              <a:lnSpc>
                <a:spcPts val="2520"/>
              </a:lnSpc>
            </a:pPr>
            <a:r>
              <a:rPr lang="en-US" sz="2100" b="1" dirty="0">
                <a:solidFill>
                  <a:srgbClr val="CC0000"/>
                </a:solidFill>
                <a:latin typeface="Inter Bold"/>
                <a:ea typeface="Inter Bold"/>
                <a:cs typeface="Inter Bold"/>
                <a:sym typeface="Inter Bold"/>
              </a:rPr>
              <a:t>ALL </a:t>
            </a:r>
            <a:r>
              <a:rPr lang="en-US" sz="2100" b="1" dirty="0">
                <a:solidFill>
                  <a:srgbClr val="0E243C"/>
                </a:solidFill>
                <a:latin typeface="Inter Bold"/>
                <a:ea typeface="Inter Bold"/>
                <a:cs typeface="Inter Bold"/>
                <a:sym typeface="Inter Bold"/>
              </a:rPr>
              <a:t>PRINCIPALS, CMS QUALIFIERS AND TRADE QUALIFIERS </a:t>
            </a:r>
          </a:p>
          <a:p>
            <a:pPr algn="ctr">
              <a:lnSpc>
                <a:spcPts val="2520"/>
              </a:lnSpc>
            </a:pPr>
            <a:r>
              <a:rPr lang="en-US" sz="2100" b="1" dirty="0">
                <a:solidFill>
                  <a:srgbClr val="0E243C"/>
                </a:solidFill>
                <a:latin typeface="Inter Bold"/>
                <a:ea typeface="Inter Bold"/>
                <a:cs typeface="Inter Bold"/>
                <a:sym typeface="Inter Bold"/>
              </a:rPr>
              <a:t>ARE RESPONSIBLE FOR </a:t>
            </a:r>
            <a:r>
              <a:rPr lang="en-US" sz="2100" b="1" i="1" dirty="0">
                <a:solidFill>
                  <a:srgbClr val="CC0000"/>
                </a:solidFill>
                <a:latin typeface="Inter Bold Italics"/>
                <a:ea typeface="Inter Bold Italics"/>
                <a:cs typeface="Inter Bold Italics"/>
                <a:sym typeface="Inter Bold Italics"/>
              </a:rPr>
              <a:t>ANY </a:t>
            </a:r>
            <a:r>
              <a:rPr lang="en-US" sz="2100" b="1" dirty="0">
                <a:solidFill>
                  <a:srgbClr val="0E243C"/>
                </a:solidFill>
                <a:latin typeface="Inter Bold"/>
                <a:ea typeface="Inter Bold"/>
                <a:cs typeface="Inter Bold"/>
                <a:sym typeface="Inter Bold"/>
              </a:rPr>
              <a:t>COMPLAINTS RECEIVED ON A LICENSE!</a:t>
            </a:r>
          </a:p>
        </p:txBody>
      </p:sp>
      <p:grpSp>
        <p:nvGrpSpPr>
          <p:cNvPr id="26" name="Group 26"/>
          <p:cNvGrpSpPr/>
          <p:nvPr/>
        </p:nvGrpSpPr>
        <p:grpSpPr>
          <a:xfrm>
            <a:off x="16242133" y="8309219"/>
            <a:ext cx="2045867" cy="1977781"/>
            <a:chOff x="0" y="0"/>
            <a:chExt cx="2727823" cy="2637041"/>
          </a:xfrm>
        </p:grpSpPr>
        <p:sp>
          <p:nvSpPr>
            <p:cNvPr id="27" name="Freeform 27"/>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txBody>
            <a:bodyPr/>
            <a:lstStyle/>
            <a:p>
              <a:endParaRPr lang="en-US" dirty="0"/>
            </a:p>
          </p:txBody>
        </p:sp>
        <p:sp>
          <p:nvSpPr>
            <p:cNvPr id="28" name="TextBox 28"/>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17</a:t>
              </a:r>
            </a:p>
          </p:txBody>
        </p:sp>
      </p:grpSp>
      <p:pic>
        <p:nvPicPr>
          <p:cNvPr id="48" name="Audio 47">
            <a:extLst>
              <a:ext uri="{FF2B5EF4-FFF2-40B4-BE49-F238E27FC236}">
                <a16:creationId xmlns:a16="http://schemas.microsoft.com/office/drawing/2014/main" id="{E6C71094-24B3-B10C-AEAC-E74256D9F7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322800" y="9321800"/>
            <a:ext cx="812800" cy="812800"/>
          </a:xfrm>
          <a:prstGeom prst="rect">
            <a:avLst/>
          </a:prstGeom>
        </p:spPr>
      </p:pic>
    </p:spTree>
  </p:cSld>
  <p:clrMapOvr>
    <a:masterClrMapping/>
  </p:clrMapOvr>
  <p:transition advClick="0" advTm="306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10515077" y="4312336"/>
            <a:ext cx="14977444" cy="3444812"/>
          </a:xfrm>
          <a:custGeom>
            <a:avLst/>
            <a:gdLst/>
            <a:ahLst/>
            <a:cxnLst/>
            <a:rect l="l" t="t" r="r" b="b"/>
            <a:pathLst>
              <a:path w="14977444" h="3444812">
                <a:moveTo>
                  <a:pt x="0" y="3444812"/>
                </a:moveTo>
                <a:lnTo>
                  <a:pt x="14977445" y="3444812"/>
                </a:lnTo>
                <a:lnTo>
                  <a:pt x="14977445"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TextBox 3"/>
          <p:cNvSpPr txBox="1"/>
          <p:nvPr/>
        </p:nvSpPr>
        <p:spPr>
          <a:xfrm>
            <a:off x="1028700" y="480488"/>
            <a:ext cx="13085823"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QUALIFIED INDIVIDUALS</a:t>
            </a:r>
          </a:p>
        </p:txBody>
      </p:sp>
      <p:sp>
        <p:nvSpPr>
          <p:cNvPr id="4" name="Freeform 4"/>
          <p:cNvSpPr/>
          <p:nvPr/>
        </p:nvSpPr>
        <p:spPr>
          <a:xfrm>
            <a:off x="10811215" y="333375"/>
            <a:ext cx="1304925" cy="1304925"/>
          </a:xfrm>
          <a:custGeom>
            <a:avLst/>
            <a:gdLst/>
            <a:ahLst/>
            <a:cxnLst/>
            <a:rect l="l" t="t" r="r" b="b"/>
            <a:pathLst>
              <a:path w="1304925" h="1304925">
                <a:moveTo>
                  <a:pt x="0" y="0"/>
                </a:moveTo>
                <a:lnTo>
                  <a:pt x="1304925" y="0"/>
                </a:lnTo>
                <a:lnTo>
                  <a:pt x="1304925" y="1304925"/>
                </a:lnTo>
                <a:lnTo>
                  <a:pt x="0" y="13049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nvGrpSpPr>
          <p:cNvPr id="5" name="Group 5"/>
          <p:cNvGrpSpPr/>
          <p:nvPr/>
        </p:nvGrpSpPr>
        <p:grpSpPr>
          <a:xfrm>
            <a:off x="625603" y="1995869"/>
            <a:ext cx="15401217" cy="5582966"/>
            <a:chOff x="0" y="0"/>
            <a:chExt cx="20534957" cy="7443955"/>
          </a:xfrm>
        </p:grpSpPr>
        <p:sp>
          <p:nvSpPr>
            <p:cNvPr id="6" name="TextBox 6"/>
            <p:cNvSpPr txBox="1"/>
            <p:nvPr/>
          </p:nvSpPr>
          <p:spPr>
            <a:xfrm>
              <a:off x="537462" y="-9525"/>
              <a:ext cx="8611325" cy="860425"/>
            </a:xfrm>
            <a:prstGeom prst="rect">
              <a:avLst/>
            </a:prstGeom>
          </p:spPr>
          <p:txBody>
            <a:bodyPr lIns="0" tIns="0" rIns="0" bIns="0" rtlCol="0" anchor="t">
              <a:spAutoFit/>
            </a:bodyPr>
            <a:lstStyle/>
            <a:p>
              <a:pPr algn="just">
                <a:lnSpc>
                  <a:spcPts val="5040"/>
                </a:lnSpc>
              </a:pPr>
              <a:r>
                <a:rPr lang="en-US" sz="4200" b="1" u="sng" dirty="0">
                  <a:solidFill>
                    <a:srgbClr val="2895CC"/>
                  </a:solidFill>
                  <a:latin typeface="Inter Bold"/>
                  <a:ea typeface="Inter Bold"/>
                  <a:cs typeface="Inter Bold"/>
                  <a:sym typeface="Inter Bold"/>
                </a:rPr>
                <a:t>MANAGEMENT</a:t>
              </a:r>
            </a:p>
          </p:txBody>
        </p:sp>
        <p:sp>
          <p:nvSpPr>
            <p:cNvPr id="7" name="TextBox 7"/>
            <p:cNvSpPr txBox="1"/>
            <p:nvPr/>
          </p:nvSpPr>
          <p:spPr>
            <a:xfrm>
              <a:off x="0" y="1211430"/>
              <a:ext cx="9148787" cy="2066925"/>
            </a:xfrm>
            <a:prstGeom prst="rect">
              <a:avLst/>
            </a:prstGeom>
          </p:spPr>
          <p:txBody>
            <a:bodyPr lIns="0" tIns="0" rIns="0" bIns="0" rtlCol="0" anchor="t">
              <a:spAutoFit/>
            </a:bodyPr>
            <a:lstStyle/>
            <a:p>
              <a:pPr marL="728662" lvl="1" indent="-364331" algn="l">
                <a:lnSpc>
                  <a:spcPts val="4050"/>
                </a:lnSpc>
                <a:buFont typeface="Arial"/>
                <a:buChar char="•"/>
              </a:pPr>
              <a:r>
                <a:rPr lang="en-US" sz="3375" b="1" dirty="0">
                  <a:solidFill>
                    <a:srgbClr val="0E243C"/>
                  </a:solidFill>
                  <a:latin typeface="Inter Bold"/>
                  <a:ea typeface="Inter Bold"/>
                  <a:cs typeface="Inter Bold"/>
                  <a:sym typeface="Inter Bold"/>
                </a:rPr>
                <a:t>REQUIRED </a:t>
              </a:r>
              <a:r>
                <a:rPr lang="en-US" sz="3375" dirty="0">
                  <a:solidFill>
                    <a:srgbClr val="0E243C"/>
                  </a:solidFill>
                  <a:latin typeface="Inter"/>
                  <a:ea typeface="Inter"/>
                  <a:cs typeface="Inter"/>
                  <a:sym typeface="Inter"/>
                </a:rPr>
                <a:t>to take and pass the business and law exam, referred to as the </a:t>
              </a:r>
              <a:r>
                <a:rPr lang="en-US" sz="3375" b="1" i="1" dirty="0">
                  <a:solidFill>
                    <a:srgbClr val="302E2D"/>
                  </a:solidFill>
                  <a:latin typeface="Inter Bold Italics"/>
                  <a:ea typeface="Inter Bold Italics"/>
                  <a:cs typeface="Inter Bold Italics"/>
                  <a:sym typeface="Inter Bold Italics"/>
                </a:rPr>
                <a:t>CMS Exam</a:t>
              </a:r>
              <a:r>
                <a:rPr lang="en-US" sz="3375" dirty="0">
                  <a:solidFill>
                    <a:srgbClr val="302E2D"/>
                  </a:solidFill>
                  <a:latin typeface="Inter"/>
                  <a:ea typeface="Inter"/>
                  <a:cs typeface="Inter"/>
                  <a:sym typeface="Inter"/>
                </a:rPr>
                <a:t>.</a:t>
              </a:r>
            </a:p>
          </p:txBody>
        </p:sp>
        <p:sp>
          <p:nvSpPr>
            <p:cNvPr id="8" name="TextBox 8"/>
            <p:cNvSpPr txBox="1"/>
            <p:nvPr/>
          </p:nvSpPr>
          <p:spPr>
            <a:xfrm>
              <a:off x="10187523" y="-9525"/>
              <a:ext cx="5455967" cy="860425"/>
            </a:xfrm>
            <a:prstGeom prst="rect">
              <a:avLst/>
            </a:prstGeom>
          </p:spPr>
          <p:txBody>
            <a:bodyPr lIns="0" tIns="0" rIns="0" bIns="0" rtlCol="0" anchor="t">
              <a:spAutoFit/>
            </a:bodyPr>
            <a:lstStyle/>
            <a:p>
              <a:pPr algn="l">
                <a:lnSpc>
                  <a:spcPts val="5040"/>
                </a:lnSpc>
              </a:pPr>
              <a:r>
                <a:rPr lang="en-US" sz="4200" b="1" u="sng" dirty="0">
                  <a:solidFill>
                    <a:srgbClr val="C5882D"/>
                  </a:solidFill>
                  <a:latin typeface="Inter Bold"/>
                  <a:ea typeface="Inter Bold"/>
                  <a:cs typeface="Inter Bold"/>
                  <a:sym typeface="Inter Bold"/>
                </a:rPr>
                <a:t>TRADE</a:t>
              </a:r>
            </a:p>
          </p:txBody>
        </p:sp>
        <p:sp>
          <p:nvSpPr>
            <p:cNvPr id="9" name="TextBox 9"/>
            <p:cNvSpPr txBox="1"/>
            <p:nvPr/>
          </p:nvSpPr>
          <p:spPr>
            <a:xfrm>
              <a:off x="9714557" y="1211430"/>
              <a:ext cx="10820400" cy="1381125"/>
            </a:xfrm>
            <a:prstGeom prst="rect">
              <a:avLst/>
            </a:prstGeom>
          </p:spPr>
          <p:txBody>
            <a:bodyPr lIns="0" tIns="0" rIns="0" bIns="0" rtlCol="0" anchor="t">
              <a:spAutoFit/>
            </a:bodyPr>
            <a:lstStyle/>
            <a:p>
              <a:pPr marL="728662" lvl="1" indent="-364331" algn="l">
                <a:lnSpc>
                  <a:spcPts val="4050"/>
                </a:lnSpc>
                <a:buFont typeface="Arial"/>
                <a:buChar char="•"/>
              </a:pPr>
              <a:r>
                <a:rPr lang="en-US" sz="3375" b="1" dirty="0">
                  <a:solidFill>
                    <a:srgbClr val="0E243C"/>
                  </a:solidFill>
                  <a:latin typeface="Inter Bold"/>
                  <a:ea typeface="Inter Bold"/>
                  <a:cs typeface="Inter Bold"/>
                  <a:sym typeface="Inter Bold"/>
                </a:rPr>
                <a:t>REQUIRED </a:t>
              </a:r>
              <a:r>
                <a:rPr lang="en-US" sz="3375" dirty="0">
                  <a:solidFill>
                    <a:srgbClr val="0E243C"/>
                  </a:solidFill>
                  <a:latin typeface="Inter"/>
                  <a:ea typeface="Inter"/>
                  <a:cs typeface="Inter"/>
                  <a:sym typeface="Inter"/>
                </a:rPr>
                <a:t>to take and pass applicable trade-specific exam(s).</a:t>
              </a:r>
            </a:p>
          </p:txBody>
        </p:sp>
        <p:sp>
          <p:nvSpPr>
            <p:cNvPr id="10" name="TextBox 10"/>
            <p:cNvSpPr txBox="1"/>
            <p:nvPr/>
          </p:nvSpPr>
          <p:spPr>
            <a:xfrm>
              <a:off x="9714557" y="2951330"/>
              <a:ext cx="10820400" cy="2066925"/>
            </a:xfrm>
            <a:prstGeom prst="rect">
              <a:avLst/>
            </a:prstGeom>
          </p:spPr>
          <p:txBody>
            <a:bodyPr lIns="0" tIns="0" rIns="0" bIns="0" rtlCol="0" anchor="t">
              <a:spAutoFit/>
            </a:bodyPr>
            <a:lstStyle/>
            <a:p>
              <a:pPr marL="728662" lvl="1" indent="-364331" algn="l">
                <a:lnSpc>
                  <a:spcPts val="4050"/>
                </a:lnSpc>
                <a:buFont typeface="Arial"/>
                <a:buChar char="•"/>
              </a:pPr>
              <a:r>
                <a:rPr lang="en-US" sz="3375" b="1" dirty="0">
                  <a:solidFill>
                    <a:srgbClr val="0E243C"/>
                  </a:solidFill>
                  <a:latin typeface="Inter Bold"/>
                  <a:ea typeface="Inter Bold"/>
                  <a:cs typeface="Inter Bold"/>
                  <a:sym typeface="Inter Bold"/>
                </a:rPr>
                <a:t>MUST </a:t>
              </a:r>
              <a:r>
                <a:rPr lang="en-US" sz="3375" dirty="0">
                  <a:solidFill>
                    <a:srgbClr val="0E243C"/>
                  </a:solidFill>
                  <a:latin typeface="Inter"/>
                  <a:ea typeface="Inter"/>
                  <a:cs typeface="Inter"/>
                  <a:sym typeface="Inter"/>
                </a:rPr>
                <a:t>demonstrate four (4) years of experience within the classification, within the last fifteen (15) years.</a:t>
              </a:r>
            </a:p>
          </p:txBody>
        </p:sp>
        <p:sp>
          <p:nvSpPr>
            <p:cNvPr id="11" name="TextBox 11"/>
            <p:cNvSpPr txBox="1"/>
            <p:nvPr/>
          </p:nvSpPr>
          <p:spPr>
            <a:xfrm>
              <a:off x="9714557" y="5377030"/>
              <a:ext cx="10820400" cy="2066925"/>
            </a:xfrm>
            <a:prstGeom prst="rect">
              <a:avLst/>
            </a:prstGeom>
          </p:spPr>
          <p:txBody>
            <a:bodyPr lIns="0" tIns="0" rIns="0" bIns="0" rtlCol="0" anchor="t">
              <a:spAutoFit/>
            </a:bodyPr>
            <a:lstStyle/>
            <a:p>
              <a:pPr marL="728662" lvl="1" indent="-364331" algn="l">
                <a:lnSpc>
                  <a:spcPts val="4050"/>
                </a:lnSpc>
                <a:buFont typeface="Arial"/>
                <a:buChar char="•"/>
              </a:pPr>
              <a:r>
                <a:rPr lang="en-US" sz="3375" dirty="0">
                  <a:solidFill>
                    <a:srgbClr val="0E243C"/>
                  </a:solidFill>
                  <a:latin typeface="Inter"/>
                  <a:ea typeface="Inter"/>
                  <a:cs typeface="Inter"/>
                  <a:sym typeface="Inter"/>
                </a:rPr>
                <a:t>Experience should be of journeyman, foreman, supervising employee or contractor level.</a:t>
              </a:r>
            </a:p>
          </p:txBody>
        </p:sp>
      </p:grpSp>
      <p:sp>
        <p:nvSpPr>
          <p:cNvPr id="12" name="TextBox 12"/>
          <p:cNvSpPr txBox="1"/>
          <p:nvPr/>
        </p:nvSpPr>
        <p:spPr>
          <a:xfrm>
            <a:off x="1385874" y="9068024"/>
            <a:ext cx="13880676" cy="990600"/>
          </a:xfrm>
          <a:prstGeom prst="rect">
            <a:avLst/>
          </a:prstGeom>
        </p:spPr>
        <p:txBody>
          <a:bodyPr lIns="0" tIns="0" rIns="0" bIns="0" rtlCol="0" anchor="t">
            <a:spAutoFit/>
          </a:bodyPr>
          <a:lstStyle/>
          <a:p>
            <a:pPr algn="ctr">
              <a:lnSpc>
                <a:spcPts val="2879"/>
              </a:lnSpc>
            </a:pPr>
            <a:r>
              <a:rPr lang="en-US" sz="2399" b="1" dirty="0">
                <a:solidFill>
                  <a:srgbClr val="CC0000"/>
                </a:solidFill>
                <a:latin typeface="Inter Bold"/>
                <a:ea typeface="Inter Bold"/>
                <a:cs typeface="Inter Bold"/>
                <a:sym typeface="Inter Bold"/>
              </a:rPr>
              <a:t>PLEASE BE ADVISED</a:t>
            </a:r>
          </a:p>
          <a:p>
            <a:pPr algn="ctr">
              <a:lnSpc>
                <a:spcPts val="2520"/>
              </a:lnSpc>
            </a:pPr>
            <a:r>
              <a:rPr lang="en-US" sz="2100" b="1" dirty="0">
                <a:solidFill>
                  <a:srgbClr val="CC0000"/>
                </a:solidFill>
                <a:latin typeface="Inter Bold"/>
                <a:ea typeface="Inter Bold"/>
                <a:cs typeface="Inter Bold"/>
                <a:sym typeface="Inter Bold"/>
              </a:rPr>
              <a:t>ALL </a:t>
            </a:r>
            <a:r>
              <a:rPr lang="en-US" sz="2100" b="1" dirty="0">
                <a:solidFill>
                  <a:srgbClr val="0E243C"/>
                </a:solidFill>
                <a:latin typeface="Inter Bold"/>
                <a:ea typeface="Inter Bold"/>
                <a:cs typeface="Inter Bold"/>
                <a:sym typeface="Inter Bold"/>
              </a:rPr>
              <a:t>PRINCIPALS, CMS QUALIFIERS AND TRADE QUALIFIERS </a:t>
            </a:r>
          </a:p>
          <a:p>
            <a:pPr algn="ctr">
              <a:lnSpc>
                <a:spcPts val="2520"/>
              </a:lnSpc>
            </a:pPr>
            <a:r>
              <a:rPr lang="en-US" sz="2100" b="1" dirty="0">
                <a:solidFill>
                  <a:srgbClr val="0E243C"/>
                </a:solidFill>
                <a:latin typeface="Inter Bold"/>
                <a:ea typeface="Inter Bold"/>
                <a:cs typeface="Inter Bold"/>
                <a:sym typeface="Inter Bold"/>
              </a:rPr>
              <a:t>ARE RESPONSIBLE FOR </a:t>
            </a:r>
            <a:r>
              <a:rPr lang="en-US" sz="2100" b="1" i="1" dirty="0">
                <a:solidFill>
                  <a:srgbClr val="CC0000"/>
                </a:solidFill>
                <a:latin typeface="Inter Bold Italics"/>
                <a:ea typeface="Inter Bold Italics"/>
                <a:cs typeface="Inter Bold Italics"/>
                <a:sym typeface="Inter Bold Italics"/>
              </a:rPr>
              <a:t>ANY </a:t>
            </a:r>
            <a:r>
              <a:rPr lang="en-US" sz="2100" b="1" dirty="0">
                <a:solidFill>
                  <a:srgbClr val="0E243C"/>
                </a:solidFill>
                <a:latin typeface="Inter Bold"/>
                <a:ea typeface="Inter Bold"/>
                <a:cs typeface="Inter Bold"/>
                <a:sym typeface="Inter Bold"/>
              </a:rPr>
              <a:t>COMPLAINTS RECEIVED ON A LICENSE!</a:t>
            </a:r>
          </a:p>
        </p:txBody>
      </p:sp>
      <p:grpSp>
        <p:nvGrpSpPr>
          <p:cNvPr id="13" name="Group 13"/>
          <p:cNvGrpSpPr/>
          <p:nvPr/>
        </p:nvGrpSpPr>
        <p:grpSpPr>
          <a:xfrm>
            <a:off x="5766" y="8309219"/>
            <a:ext cx="2045867" cy="1977781"/>
            <a:chOff x="0" y="0"/>
            <a:chExt cx="2727823" cy="2637041"/>
          </a:xfrm>
        </p:grpSpPr>
        <p:sp>
          <p:nvSpPr>
            <p:cNvPr id="14" name="Freeform 14"/>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txBody>
            <a:bodyPr/>
            <a:lstStyle/>
            <a:p>
              <a:endParaRPr lang="en-US" dirty="0"/>
            </a:p>
          </p:txBody>
        </p:sp>
        <p:sp>
          <p:nvSpPr>
            <p:cNvPr id="15" name="TextBox 15"/>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18</a:t>
              </a:r>
            </a:p>
          </p:txBody>
        </p:sp>
      </p:grpSp>
      <p:pic>
        <p:nvPicPr>
          <p:cNvPr id="26" name="Audio 25">
            <a:extLst>
              <a:ext uri="{FF2B5EF4-FFF2-40B4-BE49-F238E27FC236}">
                <a16:creationId xmlns:a16="http://schemas.microsoft.com/office/drawing/2014/main" id="{25DD4707-0A29-84D7-9E09-AFE1ED2989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322800" y="9321800"/>
            <a:ext cx="812800" cy="812800"/>
          </a:xfrm>
          <a:prstGeom prst="rect">
            <a:avLst/>
          </a:prstGeom>
        </p:spPr>
      </p:pic>
    </p:spTree>
  </p:cSld>
  <p:clrMapOvr>
    <a:masterClrMapping/>
  </p:clrMapOvr>
  <p:transition advClick="0" advTm="316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6185537" y="1075872"/>
            <a:ext cx="14977444" cy="3444812"/>
          </a:xfrm>
          <a:custGeom>
            <a:avLst/>
            <a:gdLst/>
            <a:ahLst/>
            <a:cxnLst/>
            <a:rect l="l" t="t" r="r" b="b"/>
            <a:pathLst>
              <a:path w="14977444" h="3444812">
                <a:moveTo>
                  <a:pt x="0" y="3444812"/>
                </a:moveTo>
                <a:lnTo>
                  <a:pt x="14977445" y="3444812"/>
                </a:lnTo>
                <a:lnTo>
                  <a:pt x="14977445"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3" name="Group 3"/>
          <p:cNvGrpSpPr/>
          <p:nvPr/>
        </p:nvGrpSpPr>
        <p:grpSpPr>
          <a:xfrm>
            <a:off x="6462445" y="257175"/>
            <a:ext cx="11506661" cy="1423988"/>
            <a:chOff x="0" y="-158751"/>
            <a:chExt cx="15342214" cy="1898651"/>
          </a:xfrm>
        </p:grpSpPr>
        <p:sp>
          <p:nvSpPr>
            <p:cNvPr id="4" name="TextBox 4"/>
            <p:cNvSpPr txBox="1"/>
            <p:nvPr/>
          </p:nvSpPr>
          <p:spPr>
            <a:xfrm>
              <a:off x="0" y="0"/>
              <a:ext cx="13148065" cy="1739900"/>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QUALIFYING EXPERIENCE</a:t>
              </a:r>
            </a:p>
          </p:txBody>
        </p:sp>
        <p:sp>
          <p:nvSpPr>
            <p:cNvPr id="5" name="Freeform 5"/>
            <p:cNvSpPr/>
            <p:nvPr/>
          </p:nvSpPr>
          <p:spPr>
            <a:xfrm>
              <a:off x="13602314" y="-158751"/>
              <a:ext cx="1739900" cy="1739900"/>
            </a:xfrm>
            <a:custGeom>
              <a:avLst/>
              <a:gdLst/>
              <a:ahLst/>
              <a:cxnLst/>
              <a:rect l="l" t="t" r="r" b="b"/>
              <a:pathLst>
                <a:path w="1739900" h="1739900">
                  <a:moveTo>
                    <a:pt x="0" y="0"/>
                  </a:moveTo>
                  <a:lnTo>
                    <a:pt x="1739900" y="0"/>
                  </a:lnTo>
                  <a:lnTo>
                    <a:pt x="1739900" y="1739900"/>
                  </a:lnTo>
                  <a:lnTo>
                    <a:pt x="0" y="1739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sp>
        <p:nvSpPr>
          <p:cNvPr id="6" name="TextBox 6"/>
          <p:cNvSpPr txBox="1"/>
          <p:nvPr/>
        </p:nvSpPr>
        <p:spPr>
          <a:xfrm>
            <a:off x="3842079" y="3879875"/>
            <a:ext cx="12144932" cy="790575"/>
          </a:xfrm>
          <a:prstGeom prst="rect">
            <a:avLst/>
          </a:prstGeom>
        </p:spPr>
        <p:txBody>
          <a:bodyPr lIns="0" tIns="0" rIns="0" bIns="0" rtlCol="0" anchor="t">
            <a:spAutoFit/>
          </a:bodyPr>
          <a:lstStyle/>
          <a:p>
            <a:pPr algn="l">
              <a:lnSpc>
                <a:spcPts val="3359"/>
              </a:lnSpc>
            </a:pPr>
            <a:r>
              <a:rPr lang="en-US" sz="2799" dirty="0">
                <a:solidFill>
                  <a:srgbClr val="24415F"/>
                </a:solidFill>
                <a:latin typeface="Inter"/>
                <a:ea typeface="Inter"/>
                <a:cs typeface="Inter"/>
                <a:sym typeface="Inter"/>
              </a:rPr>
              <a:t>Identifies the work experience of the </a:t>
            </a:r>
            <a:r>
              <a:rPr lang="en-US" sz="2799" b="1" dirty="0">
                <a:solidFill>
                  <a:srgbClr val="24415F"/>
                </a:solidFill>
                <a:latin typeface="Inter Bold"/>
                <a:ea typeface="Inter Bold"/>
                <a:cs typeface="Inter Bold"/>
                <a:sym typeface="Inter Bold"/>
              </a:rPr>
              <a:t>TRADE QUALIFIER.</a:t>
            </a:r>
          </a:p>
          <a:p>
            <a:pPr marL="517859" lvl="1" indent="-258929" algn="l">
              <a:lnSpc>
                <a:spcPts val="2878"/>
              </a:lnSpc>
              <a:buFont typeface="Arial"/>
              <a:buChar char="•"/>
            </a:pPr>
            <a:r>
              <a:rPr lang="en-US" sz="2398" dirty="0">
                <a:solidFill>
                  <a:srgbClr val="24415F"/>
                </a:solidFill>
                <a:latin typeface="Inter"/>
                <a:ea typeface="Inter"/>
                <a:cs typeface="Inter"/>
                <a:sym typeface="Inter"/>
              </a:rPr>
              <a:t>Certificates can include work performed in states other than Nevada.</a:t>
            </a:r>
          </a:p>
        </p:txBody>
      </p:sp>
      <p:sp>
        <p:nvSpPr>
          <p:cNvPr id="7" name="Freeform 7"/>
          <p:cNvSpPr/>
          <p:nvPr/>
        </p:nvSpPr>
        <p:spPr>
          <a:xfrm>
            <a:off x="3148727" y="3814548"/>
            <a:ext cx="496707" cy="561251"/>
          </a:xfrm>
          <a:custGeom>
            <a:avLst/>
            <a:gdLst/>
            <a:ahLst/>
            <a:cxnLst/>
            <a:rect l="l" t="t" r="r" b="b"/>
            <a:pathLst>
              <a:path w="496707" h="561251">
                <a:moveTo>
                  <a:pt x="0" y="0"/>
                </a:moveTo>
                <a:lnTo>
                  <a:pt x="496707" y="0"/>
                </a:lnTo>
                <a:lnTo>
                  <a:pt x="496707" y="561251"/>
                </a:lnTo>
                <a:lnTo>
                  <a:pt x="0" y="561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8" name="Freeform 8"/>
          <p:cNvSpPr/>
          <p:nvPr/>
        </p:nvSpPr>
        <p:spPr>
          <a:xfrm>
            <a:off x="3148727" y="5185424"/>
            <a:ext cx="496707" cy="561251"/>
          </a:xfrm>
          <a:custGeom>
            <a:avLst/>
            <a:gdLst/>
            <a:ahLst/>
            <a:cxnLst/>
            <a:rect l="l" t="t" r="r" b="b"/>
            <a:pathLst>
              <a:path w="496707" h="561251">
                <a:moveTo>
                  <a:pt x="0" y="0"/>
                </a:moveTo>
                <a:lnTo>
                  <a:pt x="496707" y="0"/>
                </a:lnTo>
                <a:lnTo>
                  <a:pt x="496707" y="561251"/>
                </a:lnTo>
                <a:lnTo>
                  <a:pt x="0" y="561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9" name="TextBox 9"/>
          <p:cNvSpPr txBox="1"/>
          <p:nvPr/>
        </p:nvSpPr>
        <p:spPr>
          <a:xfrm>
            <a:off x="3842079" y="5175899"/>
            <a:ext cx="13886310" cy="1876425"/>
          </a:xfrm>
          <a:prstGeom prst="rect">
            <a:avLst/>
          </a:prstGeom>
        </p:spPr>
        <p:txBody>
          <a:bodyPr lIns="0" tIns="0" rIns="0" bIns="0" rtlCol="0" anchor="t">
            <a:spAutoFit/>
          </a:bodyPr>
          <a:lstStyle/>
          <a:p>
            <a:pPr algn="just">
              <a:lnSpc>
                <a:spcPts val="3359"/>
              </a:lnSpc>
            </a:pPr>
            <a:r>
              <a:rPr lang="en-US" sz="2799" dirty="0">
                <a:solidFill>
                  <a:srgbClr val="24415F"/>
                </a:solidFill>
                <a:latin typeface="Inter"/>
                <a:ea typeface="Inter"/>
                <a:cs typeface="Inter"/>
                <a:sym typeface="Inter"/>
              </a:rPr>
              <a:t>Each form must be completed by the person confirming the work performed.</a:t>
            </a:r>
          </a:p>
          <a:p>
            <a:pPr marL="517859" lvl="1" indent="-258929" algn="just">
              <a:lnSpc>
                <a:spcPts val="2878"/>
              </a:lnSpc>
              <a:buFont typeface="Arial"/>
              <a:buChar char="•"/>
            </a:pPr>
            <a:r>
              <a:rPr lang="en-US" sz="2398" dirty="0">
                <a:solidFill>
                  <a:srgbClr val="24415F"/>
                </a:solidFill>
                <a:latin typeface="Inter"/>
                <a:ea typeface="Inter"/>
                <a:cs typeface="Inter"/>
                <a:sym typeface="Inter"/>
              </a:rPr>
              <a:t>This may include current or former employers, homeowners, business clients, partners, etc.</a:t>
            </a:r>
          </a:p>
          <a:p>
            <a:pPr marL="517859" lvl="1" indent="-258929" algn="just">
              <a:lnSpc>
                <a:spcPts val="2878"/>
              </a:lnSpc>
              <a:buFont typeface="Arial"/>
              <a:buChar char="•"/>
            </a:pPr>
            <a:r>
              <a:rPr lang="en-US" sz="2398" dirty="0">
                <a:solidFill>
                  <a:srgbClr val="24415F"/>
                </a:solidFill>
                <a:latin typeface="Inter"/>
                <a:ea typeface="Inter"/>
                <a:cs typeface="Inter"/>
                <a:sym typeface="Inter"/>
              </a:rPr>
              <a:t>Family members are </a:t>
            </a:r>
            <a:r>
              <a:rPr lang="en-US" sz="2398" b="1" dirty="0">
                <a:solidFill>
                  <a:srgbClr val="CC0000"/>
                </a:solidFill>
                <a:latin typeface="Inter Bold"/>
                <a:ea typeface="Inter Bold"/>
                <a:cs typeface="Inter Bold"/>
                <a:sym typeface="Inter Bold"/>
              </a:rPr>
              <a:t>NOT PERMITTED</a:t>
            </a:r>
            <a:r>
              <a:rPr lang="en-US" sz="2398" dirty="0">
                <a:solidFill>
                  <a:srgbClr val="24415F"/>
                </a:solidFill>
                <a:latin typeface="Inter"/>
                <a:ea typeface="Inter"/>
                <a:cs typeface="Inter"/>
                <a:sym typeface="Inter"/>
              </a:rPr>
              <a:t> unless they served as the trade qualifier’s employer.</a:t>
            </a:r>
          </a:p>
          <a:p>
            <a:pPr marL="517859" lvl="1" indent="-258929" algn="just">
              <a:lnSpc>
                <a:spcPts val="2878"/>
              </a:lnSpc>
              <a:buFont typeface="Arial"/>
              <a:buChar char="•"/>
            </a:pPr>
            <a:r>
              <a:rPr lang="en-US" sz="2398" dirty="0">
                <a:solidFill>
                  <a:srgbClr val="24415F"/>
                </a:solidFill>
                <a:latin typeface="Inter"/>
                <a:ea typeface="Inter"/>
                <a:cs typeface="Inter"/>
                <a:sym typeface="Inter"/>
              </a:rPr>
              <a:t>Forms </a:t>
            </a:r>
            <a:r>
              <a:rPr lang="en-US" sz="2398" b="1" dirty="0">
                <a:solidFill>
                  <a:srgbClr val="CC0000"/>
                </a:solidFill>
                <a:latin typeface="Inter Bold"/>
                <a:ea typeface="Inter Bold"/>
                <a:cs typeface="Inter Bold"/>
                <a:sym typeface="Inter Bold"/>
              </a:rPr>
              <a:t>CANNOT</a:t>
            </a:r>
            <a:r>
              <a:rPr lang="en-US" sz="2398" dirty="0">
                <a:solidFill>
                  <a:srgbClr val="24415F"/>
                </a:solidFill>
                <a:latin typeface="Inter"/>
                <a:ea typeface="Inter"/>
                <a:cs typeface="Inter"/>
                <a:sym typeface="Inter"/>
              </a:rPr>
              <a:t> be completed by the trade qualifier themselves.</a:t>
            </a:r>
          </a:p>
          <a:p>
            <a:pPr marL="517859" lvl="1" indent="-258929" algn="just">
              <a:lnSpc>
                <a:spcPts val="2878"/>
              </a:lnSpc>
              <a:buFont typeface="Arial"/>
              <a:buChar char="•"/>
            </a:pPr>
            <a:r>
              <a:rPr lang="en-US" sz="2398" dirty="0">
                <a:solidFill>
                  <a:srgbClr val="24415F"/>
                </a:solidFill>
                <a:latin typeface="Inter"/>
                <a:ea typeface="Inter"/>
                <a:cs typeface="Inter"/>
                <a:sym typeface="Inter"/>
              </a:rPr>
              <a:t>Certificates should be completed by four (4) different companies/certifiers. </a:t>
            </a:r>
          </a:p>
        </p:txBody>
      </p:sp>
      <p:grpSp>
        <p:nvGrpSpPr>
          <p:cNvPr id="10" name="Group 10"/>
          <p:cNvGrpSpPr/>
          <p:nvPr/>
        </p:nvGrpSpPr>
        <p:grpSpPr>
          <a:xfrm>
            <a:off x="3148727" y="7395800"/>
            <a:ext cx="12838284" cy="838200"/>
            <a:chOff x="0" y="0"/>
            <a:chExt cx="17117712" cy="1117600"/>
          </a:xfrm>
        </p:grpSpPr>
        <p:sp>
          <p:nvSpPr>
            <p:cNvPr id="11" name="TextBox 11"/>
            <p:cNvSpPr txBox="1"/>
            <p:nvPr/>
          </p:nvSpPr>
          <p:spPr>
            <a:xfrm>
              <a:off x="924469" y="-9525"/>
              <a:ext cx="16193242" cy="1127125"/>
            </a:xfrm>
            <a:prstGeom prst="rect">
              <a:avLst/>
            </a:prstGeom>
          </p:spPr>
          <p:txBody>
            <a:bodyPr lIns="0" tIns="0" rIns="0" bIns="0" rtlCol="0" anchor="t">
              <a:spAutoFit/>
            </a:bodyPr>
            <a:lstStyle/>
            <a:p>
              <a:pPr algn="l">
                <a:lnSpc>
                  <a:spcPts val="3359"/>
                </a:lnSpc>
              </a:pPr>
              <a:r>
                <a:rPr lang="en-US" sz="2799" dirty="0">
                  <a:solidFill>
                    <a:srgbClr val="24415F"/>
                  </a:solidFill>
                  <a:latin typeface="Inter"/>
                  <a:ea typeface="Inter"/>
                  <a:cs typeface="Inter"/>
                  <a:sym typeface="Inter"/>
                </a:rPr>
                <a:t>Each certificate should detail the work performed as it relates to the classification being applied for.</a:t>
              </a:r>
            </a:p>
          </p:txBody>
        </p:sp>
        <p:sp>
          <p:nvSpPr>
            <p:cNvPr id="12" name="Freeform 12"/>
            <p:cNvSpPr/>
            <p:nvPr/>
          </p:nvSpPr>
          <p:spPr>
            <a:xfrm>
              <a:off x="0" y="0"/>
              <a:ext cx="662276" cy="748335"/>
            </a:xfrm>
            <a:custGeom>
              <a:avLst/>
              <a:gdLst/>
              <a:ahLst/>
              <a:cxnLst/>
              <a:rect l="l" t="t" r="r" b="b"/>
              <a:pathLst>
                <a:path w="662276" h="748335">
                  <a:moveTo>
                    <a:pt x="0" y="0"/>
                  </a:moveTo>
                  <a:lnTo>
                    <a:pt x="662276" y="0"/>
                  </a:lnTo>
                  <a:lnTo>
                    <a:pt x="662276" y="748335"/>
                  </a:lnTo>
                  <a:lnTo>
                    <a:pt x="0" y="7483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grpSp>
      <p:sp>
        <p:nvSpPr>
          <p:cNvPr id="13" name="TextBox 13"/>
          <p:cNvSpPr txBox="1"/>
          <p:nvPr/>
        </p:nvSpPr>
        <p:spPr>
          <a:xfrm>
            <a:off x="3918279" y="8567951"/>
            <a:ext cx="12144932" cy="847725"/>
          </a:xfrm>
          <a:prstGeom prst="rect">
            <a:avLst/>
          </a:prstGeom>
        </p:spPr>
        <p:txBody>
          <a:bodyPr lIns="0" tIns="0" rIns="0" bIns="0" rtlCol="0" anchor="t">
            <a:spAutoFit/>
          </a:bodyPr>
          <a:lstStyle/>
          <a:p>
            <a:pPr algn="l">
              <a:lnSpc>
                <a:spcPts val="3359"/>
              </a:lnSpc>
            </a:pPr>
            <a:r>
              <a:rPr lang="en-US" sz="2799" dirty="0">
                <a:solidFill>
                  <a:srgbClr val="24415F"/>
                </a:solidFill>
                <a:latin typeface="Inter"/>
                <a:ea typeface="Inter"/>
                <a:cs typeface="Inter"/>
                <a:sym typeface="Inter"/>
              </a:rPr>
              <a:t>Must demonstrate four (4) years of experience within the past fifteen (15) years.</a:t>
            </a:r>
          </a:p>
        </p:txBody>
      </p:sp>
      <p:sp>
        <p:nvSpPr>
          <p:cNvPr id="14" name="Freeform 14"/>
          <p:cNvSpPr/>
          <p:nvPr/>
        </p:nvSpPr>
        <p:spPr>
          <a:xfrm>
            <a:off x="3148727" y="8577476"/>
            <a:ext cx="496707" cy="561251"/>
          </a:xfrm>
          <a:custGeom>
            <a:avLst/>
            <a:gdLst/>
            <a:ahLst/>
            <a:cxnLst/>
            <a:rect l="l" t="t" r="r" b="b"/>
            <a:pathLst>
              <a:path w="496707" h="561251">
                <a:moveTo>
                  <a:pt x="0" y="0"/>
                </a:moveTo>
                <a:lnTo>
                  <a:pt x="496707" y="0"/>
                </a:lnTo>
                <a:lnTo>
                  <a:pt x="496707" y="561251"/>
                </a:lnTo>
                <a:lnTo>
                  <a:pt x="0" y="561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5" name="TextBox 15"/>
          <p:cNvSpPr txBox="1"/>
          <p:nvPr/>
        </p:nvSpPr>
        <p:spPr>
          <a:xfrm>
            <a:off x="3221547" y="2148466"/>
            <a:ext cx="14747559" cy="1285875"/>
          </a:xfrm>
          <a:prstGeom prst="rect">
            <a:avLst/>
          </a:prstGeom>
        </p:spPr>
        <p:txBody>
          <a:bodyPr lIns="0" tIns="0" rIns="0" bIns="0" rtlCol="0" anchor="t">
            <a:spAutoFit/>
          </a:bodyPr>
          <a:lstStyle/>
          <a:p>
            <a:pPr algn="l">
              <a:lnSpc>
                <a:spcPts val="5040"/>
              </a:lnSpc>
            </a:pPr>
            <a:r>
              <a:rPr lang="en-US" sz="4200" b="1" dirty="0">
                <a:solidFill>
                  <a:srgbClr val="0E243C"/>
                </a:solidFill>
                <a:latin typeface="Inter Bold"/>
                <a:ea typeface="Inter Bold"/>
                <a:cs typeface="Inter Bold"/>
                <a:sym typeface="Inter Bold"/>
              </a:rPr>
              <a:t>Four (4) </a:t>
            </a:r>
            <a:r>
              <a:rPr lang="en-US" sz="4200" b="1" i="1" dirty="0">
                <a:solidFill>
                  <a:srgbClr val="0E243C"/>
                </a:solidFill>
                <a:latin typeface="Inter Bold Italics"/>
                <a:ea typeface="Inter Bold Italics"/>
                <a:cs typeface="Inter Bold Italics"/>
                <a:sym typeface="Inter Bold Italics"/>
              </a:rPr>
              <a:t>Certificate of Work Experience</a:t>
            </a:r>
            <a:r>
              <a:rPr lang="en-US" sz="4200" b="1" dirty="0">
                <a:solidFill>
                  <a:srgbClr val="0E243C"/>
                </a:solidFill>
                <a:latin typeface="Inter Bold"/>
                <a:ea typeface="Inter Bold"/>
                <a:cs typeface="Inter Bold"/>
                <a:sym typeface="Inter Bold"/>
              </a:rPr>
              <a:t> forms and </a:t>
            </a:r>
          </a:p>
          <a:p>
            <a:pPr algn="l">
              <a:lnSpc>
                <a:spcPts val="5040"/>
              </a:lnSpc>
            </a:pPr>
            <a:r>
              <a:rPr lang="en-US" sz="4200" b="1" i="1" dirty="0">
                <a:solidFill>
                  <a:srgbClr val="0E243C"/>
                </a:solidFill>
                <a:latin typeface="Inter Bold Italics"/>
                <a:ea typeface="Inter Bold Italics"/>
                <a:cs typeface="Inter Bold Italics"/>
                <a:sym typeface="Inter Bold Italics"/>
              </a:rPr>
              <a:t>Resume of Experience</a:t>
            </a:r>
            <a:r>
              <a:rPr lang="en-US" sz="4200" b="1" dirty="0">
                <a:solidFill>
                  <a:srgbClr val="0E243C"/>
                </a:solidFill>
                <a:latin typeface="Inter Bold"/>
                <a:ea typeface="Inter Bold"/>
                <a:cs typeface="Inter Bold"/>
                <a:sym typeface="Inter Bold"/>
              </a:rPr>
              <a:t> (attachments A &amp; B) are required.</a:t>
            </a:r>
          </a:p>
        </p:txBody>
      </p:sp>
      <p:grpSp>
        <p:nvGrpSpPr>
          <p:cNvPr id="16" name="Group 16"/>
          <p:cNvGrpSpPr/>
          <p:nvPr/>
        </p:nvGrpSpPr>
        <p:grpSpPr>
          <a:xfrm>
            <a:off x="16242133" y="8309219"/>
            <a:ext cx="2045867" cy="1977781"/>
            <a:chOff x="0" y="0"/>
            <a:chExt cx="2727823" cy="2637041"/>
          </a:xfrm>
        </p:grpSpPr>
        <p:sp>
          <p:nvSpPr>
            <p:cNvPr id="17" name="Freeform 17"/>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txBody>
            <a:bodyPr/>
            <a:lstStyle/>
            <a:p>
              <a:endParaRPr lang="en-US" dirty="0"/>
            </a:p>
          </p:txBody>
        </p:sp>
        <p:sp>
          <p:nvSpPr>
            <p:cNvPr id="18" name="TextBox 18"/>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19</a:t>
              </a:r>
            </a:p>
          </p:txBody>
        </p:sp>
      </p:grpSp>
      <p:pic>
        <p:nvPicPr>
          <p:cNvPr id="143" name="Audio 142">
            <a:extLst>
              <a:ext uri="{FF2B5EF4-FFF2-40B4-BE49-F238E27FC236}">
                <a16:creationId xmlns:a16="http://schemas.microsoft.com/office/drawing/2014/main" id="{F6424363-3568-DCF1-2BED-267A2289991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322800" y="9321800"/>
            <a:ext cx="812800" cy="812800"/>
          </a:xfrm>
          <a:prstGeom prst="rect">
            <a:avLst/>
          </a:prstGeom>
        </p:spPr>
      </p:pic>
    </p:spTree>
  </p:cSld>
  <p:clrMapOvr>
    <a:masterClrMapping/>
  </p:clrMapOvr>
  <p:transition advClick="0" advTm="675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TextBox 2"/>
          <p:cNvSpPr txBox="1"/>
          <p:nvPr/>
        </p:nvSpPr>
        <p:spPr>
          <a:xfrm>
            <a:off x="2362200" y="1257300"/>
            <a:ext cx="9271146" cy="1248099"/>
          </a:xfrm>
          <a:prstGeom prst="rect">
            <a:avLst/>
          </a:prstGeom>
        </p:spPr>
        <p:txBody>
          <a:bodyPr lIns="0" tIns="0" rIns="0" bIns="0" rtlCol="0" anchor="t">
            <a:spAutoFit/>
          </a:bodyPr>
          <a:lstStyle/>
          <a:p>
            <a:pPr>
              <a:lnSpc>
                <a:spcPts val="10296"/>
              </a:lnSpc>
            </a:pPr>
            <a:r>
              <a:rPr lang="en-US" sz="8580" dirty="0">
                <a:solidFill>
                  <a:srgbClr val="0E243C"/>
                </a:solidFill>
                <a:latin typeface="Oswald"/>
                <a:ea typeface="Oswald"/>
                <a:cs typeface="Oswald"/>
                <a:sym typeface="Oswald"/>
              </a:rPr>
              <a:t>DISCLAIMER</a:t>
            </a:r>
          </a:p>
        </p:txBody>
      </p:sp>
      <p:sp>
        <p:nvSpPr>
          <p:cNvPr id="8" name="TextBox 8"/>
          <p:cNvSpPr txBox="1"/>
          <p:nvPr/>
        </p:nvSpPr>
        <p:spPr>
          <a:xfrm>
            <a:off x="2362200" y="2781300"/>
            <a:ext cx="13053204" cy="5078313"/>
          </a:xfrm>
          <a:prstGeom prst="rect">
            <a:avLst/>
          </a:prstGeom>
        </p:spPr>
        <p:txBody>
          <a:bodyPr lIns="0" tIns="0" rIns="0" bIns="0" rtlCol="0" anchor="t">
            <a:spAutoFit/>
          </a:bodyPr>
          <a:lstStyle/>
          <a:p>
            <a:pPr algn="just">
              <a:lnSpc>
                <a:spcPts val="3301"/>
              </a:lnSpc>
            </a:pPr>
            <a:r>
              <a:rPr lang="en-US" sz="2750" dirty="0">
                <a:solidFill>
                  <a:srgbClr val="0E243C"/>
                </a:solidFill>
                <a:latin typeface="Inter"/>
                <a:ea typeface="Inter"/>
                <a:cs typeface="Inter"/>
                <a:sym typeface="Inter"/>
              </a:rPr>
              <a:t>This resource contains general information about contractor applications, including legal guidelines, but it does not constitute definitive statements of the law and may not reflect the most current legal developments in the construction industry.</a:t>
            </a:r>
          </a:p>
          <a:p>
            <a:pPr algn="just">
              <a:lnSpc>
                <a:spcPts val="3301"/>
              </a:lnSpc>
            </a:pPr>
            <a:endParaRPr lang="en-US" sz="2750" dirty="0">
              <a:solidFill>
                <a:srgbClr val="0E243C"/>
              </a:solidFill>
              <a:latin typeface="Inter"/>
              <a:ea typeface="Inter"/>
              <a:cs typeface="Inter"/>
              <a:sym typeface="Inter"/>
            </a:endParaRPr>
          </a:p>
          <a:p>
            <a:pPr algn="just">
              <a:lnSpc>
                <a:spcPts val="3301"/>
              </a:lnSpc>
            </a:pPr>
            <a:r>
              <a:rPr lang="en-US" sz="2750" dirty="0">
                <a:solidFill>
                  <a:srgbClr val="0E243C"/>
                </a:solidFill>
                <a:latin typeface="Inter"/>
                <a:ea typeface="Inter"/>
                <a:cs typeface="Inter"/>
                <a:sym typeface="Inter"/>
              </a:rPr>
              <a:t>The information provided is not legal advice and is intended for informational purposes only.</a:t>
            </a:r>
          </a:p>
          <a:p>
            <a:pPr algn="just">
              <a:lnSpc>
                <a:spcPts val="3301"/>
              </a:lnSpc>
            </a:pPr>
            <a:endParaRPr lang="en-US" sz="2750" dirty="0">
              <a:solidFill>
                <a:srgbClr val="0E243C"/>
              </a:solidFill>
              <a:latin typeface="Inter"/>
              <a:ea typeface="Inter"/>
              <a:cs typeface="Inter"/>
              <a:sym typeface="Inter"/>
            </a:endParaRPr>
          </a:p>
          <a:p>
            <a:pPr algn="just">
              <a:lnSpc>
                <a:spcPts val="3301"/>
              </a:lnSpc>
            </a:pPr>
            <a:r>
              <a:rPr lang="en-US" sz="2750" dirty="0">
                <a:solidFill>
                  <a:srgbClr val="0E243C"/>
                </a:solidFill>
                <a:latin typeface="Inter"/>
                <a:ea typeface="Inter"/>
                <a:cs typeface="Inter"/>
                <a:sym typeface="Inter"/>
              </a:rPr>
              <a:t>For questions about how the law applies to specific situations, you should:</a:t>
            </a:r>
          </a:p>
          <a:p>
            <a:pPr marL="457200" indent="-457200" algn="just">
              <a:lnSpc>
                <a:spcPts val="3301"/>
              </a:lnSpc>
              <a:buFont typeface="Arial" panose="020B0604020202020204" pitchFamily="34" charset="0"/>
              <a:buChar char="•"/>
            </a:pPr>
            <a:r>
              <a:rPr lang="en-US" sz="2750" dirty="0">
                <a:solidFill>
                  <a:srgbClr val="0E243C"/>
                </a:solidFill>
                <a:latin typeface="Inter"/>
                <a:ea typeface="Inter"/>
                <a:cs typeface="Inter"/>
                <a:sym typeface="Inter"/>
              </a:rPr>
              <a:t>Consult an attorney familiar with Nevada law; or</a:t>
            </a:r>
          </a:p>
          <a:p>
            <a:pPr marL="457200" indent="-457200" algn="just">
              <a:lnSpc>
                <a:spcPts val="3301"/>
              </a:lnSpc>
              <a:buFont typeface="Arial" panose="020B0604020202020204" pitchFamily="34" charset="0"/>
              <a:buChar char="•"/>
            </a:pPr>
            <a:r>
              <a:rPr lang="en-US" sz="2750" dirty="0">
                <a:solidFill>
                  <a:srgbClr val="0E243C"/>
                </a:solidFill>
                <a:latin typeface="Inter"/>
                <a:ea typeface="Inter"/>
                <a:cs typeface="Inter"/>
                <a:sym typeface="Inter"/>
              </a:rPr>
              <a:t>Review the statutory and regulatory requirements under NRS Chapter 624 and NAC Chapter 624.</a:t>
            </a:r>
          </a:p>
        </p:txBody>
      </p:sp>
      <p:grpSp>
        <p:nvGrpSpPr>
          <p:cNvPr id="15" name="Group 15"/>
          <p:cNvGrpSpPr/>
          <p:nvPr/>
        </p:nvGrpSpPr>
        <p:grpSpPr>
          <a:xfrm>
            <a:off x="16242133" y="8309219"/>
            <a:ext cx="2045867" cy="1977781"/>
            <a:chOff x="0" y="0"/>
            <a:chExt cx="2727823" cy="2637041"/>
          </a:xfrm>
        </p:grpSpPr>
        <p:sp>
          <p:nvSpPr>
            <p:cNvPr id="16" name="Freeform 1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5"/>
              <a:stretch>
                <a:fillRect t="-1721" b="-1721"/>
              </a:stretch>
            </a:blipFill>
          </p:spPr>
          <p:txBody>
            <a:bodyPr/>
            <a:lstStyle/>
            <a:p>
              <a:endParaRPr lang="en-US" dirty="0"/>
            </a:p>
          </p:txBody>
        </p:sp>
        <p:sp>
          <p:nvSpPr>
            <p:cNvPr id="17" name="TextBox 17"/>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2</a:t>
              </a:r>
            </a:p>
          </p:txBody>
        </p:sp>
      </p:grpSp>
      <p:sp>
        <p:nvSpPr>
          <p:cNvPr id="18" name="Freeform 18"/>
          <p:cNvSpPr/>
          <p:nvPr/>
        </p:nvSpPr>
        <p:spPr>
          <a:xfrm rot="5400000" flipV="1">
            <a:off x="-6011193" y="1293297"/>
            <a:ext cx="12550907" cy="4832099"/>
          </a:xfrm>
          <a:custGeom>
            <a:avLst/>
            <a:gdLst/>
            <a:ahLst/>
            <a:cxnLst/>
            <a:rect l="l" t="t" r="r" b="b"/>
            <a:pathLst>
              <a:path w="12550907" h="4832099">
                <a:moveTo>
                  <a:pt x="0" y="4832099"/>
                </a:moveTo>
                <a:lnTo>
                  <a:pt x="12550907" y="4832099"/>
                </a:lnTo>
                <a:lnTo>
                  <a:pt x="12550907" y="0"/>
                </a:lnTo>
                <a:lnTo>
                  <a:pt x="0" y="0"/>
                </a:lnTo>
                <a:lnTo>
                  <a:pt x="0" y="483209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pic>
        <p:nvPicPr>
          <p:cNvPr id="217" name="Audio 216">
            <a:extLst>
              <a:ext uri="{FF2B5EF4-FFF2-40B4-BE49-F238E27FC236}">
                <a16:creationId xmlns:a16="http://schemas.microsoft.com/office/drawing/2014/main" id="{0F6023A3-F7E7-5F49-A64F-D1EACCF024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p:transition advClick="0" advTm="254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6185537" y="1075872"/>
            <a:ext cx="14977444" cy="3444812"/>
          </a:xfrm>
          <a:custGeom>
            <a:avLst/>
            <a:gdLst/>
            <a:ahLst/>
            <a:cxnLst/>
            <a:rect l="l" t="t" r="r" b="b"/>
            <a:pathLst>
              <a:path w="14977444" h="3444812">
                <a:moveTo>
                  <a:pt x="0" y="3444812"/>
                </a:moveTo>
                <a:lnTo>
                  <a:pt x="14977445" y="3444812"/>
                </a:lnTo>
                <a:lnTo>
                  <a:pt x="14977445"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3" name="Group 3"/>
          <p:cNvGrpSpPr/>
          <p:nvPr/>
        </p:nvGrpSpPr>
        <p:grpSpPr>
          <a:xfrm>
            <a:off x="6462445" y="266700"/>
            <a:ext cx="11506661" cy="1414463"/>
            <a:chOff x="0" y="-146051"/>
            <a:chExt cx="15342214" cy="1885951"/>
          </a:xfrm>
        </p:grpSpPr>
        <p:sp>
          <p:nvSpPr>
            <p:cNvPr id="4" name="TextBox 4"/>
            <p:cNvSpPr txBox="1"/>
            <p:nvPr/>
          </p:nvSpPr>
          <p:spPr>
            <a:xfrm>
              <a:off x="0" y="0"/>
              <a:ext cx="13148065" cy="1739900"/>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QUALIFYING EXPERIENCE</a:t>
              </a:r>
            </a:p>
          </p:txBody>
        </p:sp>
        <p:sp>
          <p:nvSpPr>
            <p:cNvPr id="5" name="Freeform 5"/>
            <p:cNvSpPr/>
            <p:nvPr/>
          </p:nvSpPr>
          <p:spPr>
            <a:xfrm>
              <a:off x="13602314" y="-146051"/>
              <a:ext cx="1739900" cy="1739900"/>
            </a:xfrm>
            <a:custGeom>
              <a:avLst/>
              <a:gdLst/>
              <a:ahLst/>
              <a:cxnLst/>
              <a:rect l="l" t="t" r="r" b="b"/>
              <a:pathLst>
                <a:path w="1739900" h="1739900">
                  <a:moveTo>
                    <a:pt x="0" y="0"/>
                  </a:moveTo>
                  <a:lnTo>
                    <a:pt x="1739900" y="0"/>
                  </a:lnTo>
                  <a:lnTo>
                    <a:pt x="1739900" y="1739900"/>
                  </a:lnTo>
                  <a:lnTo>
                    <a:pt x="0" y="1739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grpSp>
        <p:nvGrpSpPr>
          <p:cNvPr id="6" name="Group 6"/>
          <p:cNvGrpSpPr/>
          <p:nvPr/>
        </p:nvGrpSpPr>
        <p:grpSpPr>
          <a:xfrm>
            <a:off x="3094207" y="2031393"/>
            <a:ext cx="14243090" cy="885825"/>
            <a:chOff x="0" y="0"/>
            <a:chExt cx="18990786" cy="1181100"/>
          </a:xfrm>
        </p:grpSpPr>
        <p:sp>
          <p:nvSpPr>
            <p:cNvPr id="7" name="TextBox 7"/>
            <p:cNvSpPr txBox="1"/>
            <p:nvPr/>
          </p:nvSpPr>
          <p:spPr>
            <a:xfrm>
              <a:off x="943832" y="0"/>
              <a:ext cx="18046954" cy="1181100"/>
            </a:xfrm>
            <a:prstGeom prst="rect">
              <a:avLst/>
            </a:prstGeom>
          </p:spPr>
          <p:txBody>
            <a:bodyPr lIns="0" tIns="0" rIns="0" bIns="0" rtlCol="0" anchor="t">
              <a:spAutoFit/>
            </a:bodyPr>
            <a:lstStyle/>
            <a:p>
              <a:pPr algn="l">
                <a:lnSpc>
                  <a:spcPts val="3899"/>
                </a:lnSpc>
              </a:pPr>
              <a:r>
                <a:rPr lang="en-US" sz="3249" b="1" dirty="0">
                  <a:solidFill>
                    <a:srgbClr val="24415F"/>
                  </a:solidFill>
                  <a:latin typeface="Inter Bold"/>
                  <a:ea typeface="Inter Bold"/>
                  <a:cs typeface="Inter Bold"/>
                  <a:sym typeface="Inter Bold"/>
                </a:rPr>
                <a:t>Current Master’s Certification</a:t>
              </a:r>
            </a:p>
            <a:p>
              <a:pPr marL="577140" lvl="1" indent="-288570" algn="l">
                <a:lnSpc>
                  <a:spcPts val="3207"/>
                </a:lnSpc>
                <a:buFont typeface="Arial"/>
                <a:buChar char="•"/>
              </a:pPr>
              <a:r>
                <a:rPr lang="en-US" sz="2673" dirty="0">
                  <a:solidFill>
                    <a:srgbClr val="24415F"/>
                  </a:solidFill>
                  <a:latin typeface="Inter"/>
                  <a:ea typeface="Inter"/>
                  <a:cs typeface="Inter"/>
                  <a:sym typeface="Inter"/>
                </a:rPr>
                <a:t>Provide a copy of the certification with your application.</a:t>
              </a:r>
            </a:p>
          </p:txBody>
        </p:sp>
        <p:sp>
          <p:nvSpPr>
            <p:cNvPr id="8" name="Freeform 8"/>
            <p:cNvSpPr/>
            <p:nvPr/>
          </p:nvSpPr>
          <p:spPr>
            <a:xfrm>
              <a:off x="0" y="0"/>
              <a:ext cx="738090" cy="834000"/>
            </a:xfrm>
            <a:custGeom>
              <a:avLst/>
              <a:gdLst/>
              <a:ahLst/>
              <a:cxnLst/>
              <a:rect l="l" t="t" r="r" b="b"/>
              <a:pathLst>
                <a:path w="738090" h="834000">
                  <a:moveTo>
                    <a:pt x="0" y="0"/>
                  </a:moveTo>
                  <a:lnTo>
                    <a:pt x="738090" y="0"/>
                  </a:lnTo>
                  <a:lnTo>
                    <a:pt x="738090" y="834000"/>
                  </a:lnTo>
                  <a:lnTo>
                    <a:pt x="0" y="834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grpSp>
      <p:grpSp>
        <p:nvGrpSpPr>
          <p:cNvPr id="9" name="Group 9"/>
          <p:cNvGrpSpPr/>
          <p:nvPr/>
        </p:nvGrpSpPr>
        <p:grpSpPr>
          <a:xfrm>
            <a:off x="3094207" y="3480308"/>
            <a:ext cx="14311705" cy="2551981"/>
            <a:chOff x="0" y="-9525"/>
            <a:chExt cx="19082274" cy="3402641"/>
          </a:xfrm>
        </p:grpSpPr>
        <p:sp>
          <p:nvSpPr>
            <p:cNvPr id="10" name="Freeform 10"/>
            <p:cNvSpPr/>
            <p:nvPr/>
          </p:nvSpPr>
          <p:spPr>
            <a:xfrm>
              <a:off x="0" y="91852"/>
              <a:ext cx="738090" cy="834000"/>
            </a:xfrm>
            <a:custGeom>
              <a:avLst/>
              <a:gdLst/>
              <a:ahLst/>
              <a:cxnLst/>
              <a:rect l="l" t="t" r="r" b="b"/>
              <a:pathLst>
                <a:path w="738090" h="834000">
                  <a:moveTo>
                    <a:pt x="0" y="0"/>
                  </a:moveTo>
                  <a:lnTo>
                    <a:pt x="738090" y="0"/>
                  </a:lnTo>
                  <a:lnTo>
                    <a:pt x="738090" y="834000"/>
                  </a:lnTo>
                  <a:lnTo>
                    <a:pt x="0" y="834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1" name="TextBox 11"/>
            <p:cNvSpPr txBox="1"/>
            <p:nvPr/>
          </p:nvSpPr>
          <p:spPr>
            <a:xfrm>
              <a:off x="1035320" y="-9525"/>
              <a:ext cx="18046954" cy="3402641"/>
            </a:xfrm>
            <a:prstGeom prst="rect">
              <a:avLst/>
            </a:prstGeom>
          </p:spPr>
          <p:txBody>
            <a:bodyPr lIns="0" tIns="0" rIns="0" bIns="0" rtlCol="0" anchor="t">
              <a:spAutoFit/>
            </a:bodyPr>
            <a:lstStyle/>
            <a:p>
              <a:pPr algn="l">
                <a:lnSpc>
                  <a:spcPts val="3901"/>
                </a:lnSpc>
              </a:pPr>
              <a:r>
                <a:rPr lang="en-US" sz="3251" b="1" dirty="0">
                  <a:solidFill>
                    <a:srgbClr val="24415F"/>
                  </a:solidFill>
                  <a:latin typeface="Inter Bold"/>
                  <a:ea typeface="Inter Bold"/>
                  <a:cs typeface="Inter Bold"/>
                  <a:sym typeface="Inter Bold"/>
                </a:rPr>
                <a:t>Military Experience and Training</a:t>
              </a:r>
            </a:p>
            <a:p>
              <a:pPr marL="577140" lvl="1" indent="-288570" algn="l">
                <a:lnSpc>
                  <a:spcPts val="3207"/>
                </a:lnSpc>
                <a:buFont typeface="Arial"/>
                <a:buChar char="•"/>
              </a:pPr>
              <a:r>
                <a:rPr lang="en-US" sz="2673" dirty="0">
                  <a:solidFill>
                    <a:srgbClr val="24415F"/>
                  </a:solidFill>
                  <a:latin typeface="Inter"/>
                  <a:ea typeface="Inter"/>
                  <a:cs typeface="Inter"/>
                  <a:sym typeface="Inter"/>
                </a:rPr>
                <a:t>Contact one of our </a:t>
              </a:r>
              <a:r>
                <a:rPr lang="en-US" sz="2673" i="1" dirty="0">
                  <a:solidFill>
                    <a:srgbClr val="CC0000"/>
                  </a:solidFill>
                  <a:latin typeface="Inter Italics"/>
                  <a:ea typeface="Inter Italics"/>
                  <a:cs typeface="Inter Italics"/>
                  <a:sym typeface="Inter Italics"/>
                </a:rPr>
                <a:t>Veteran, Military Spouses and Training Program</a:t>
              </a:r>
              <a:r>
                <a:rPr lang="en-US" sz="2673" dirty="0">
                  <a:solidFill>
                    <a:srgbClr val="24415F"/>
                  </a:solidFill>
                  <a:latin typeface="Inter"/>
                  <a:ea typeface="Inter"/>
                  <a:cs typeface="Inter"/>
                  <a:sym typeface="Inter"/>
                </a:rPr>
                <a:t> coordinators to see how your military training and experience can be used to meet license experience requirements.</a:t>
              </a:r>
            </a:p>
            <a:p>
              <a:pPr algn="l">
                <a:lnSpc>
                  <a:spcPts val="3207"/>
                </a:lnSpc>
              </a:pPr>
              <a:r>
                <a:rPr lang="en-US" sz="2673" dirty="0">
                  <a:solidFill>
                    <a:srgbClr val="24415F"/>
                  </a:solidFill>
                  <a:latin typeface="Inter"/>
                  <a:ea typeface="Inter"/>
                  <a:cs typeface="Inter"/>
                  <a:sym typeface="Inter"/>
                </a:rPr>
                <a:t>              </a:t>
              </a:r>
            </a:p>
            <a:p>
              <a:pPr algn="l">
                <a:lnSpc>
                  <a:spcPts val="3207"/>
                </a:lnSpc>
              </a:pPr>
              <a:r>
                <a:rPr lang="en-US" sz="2673" dirty="0">
                  <a:solidFill>
                    <a:srgbClr val="24415F"/>
                  </a:solidFill>
                  <a:latin typeface="Inter"/>
                  <a:ea typeface="Inter"/>
                  <a:cs typeface="Inter"/>
                  <a:sym typeface="Inter"/>
                </a:rPr>
                <a:t> </a:t>
              </a:r>
              <a:r>
                <a:rPr lang="en-US" sz="2673" dirty="0">
                  <a:solidFill>
                    <a:srgbClr val="CC0000"/>
                  </a:solidFill>
                  <a:latin typeface="Inter"/>
                  <a:ea typeface="Inter"/>
                  <a:cs typeface="Inter"/>
                  <a:sym typeface="Inter"/>
                </a:rPr>
                <a:t>Greg Owen: (702) 486-1107     |     Lisa Bedsole: (702) 486-1120</a:t>
              </a:r>
            </a:p>
          </p:txBody>
        </p:sp>
      </p:grpSp>
      <p:grpSp>
        <p:nvGrpSpPr>
          <p:cNvPr id="12" name="Group 12"/>
          <p:cNvGrpSpPr/>
          <p:nvPr/>
        </p:nvGrpSpPr>
        <p:grpSpPr>
          <a:xfrm>
            <a:off x="3094207" y="6554502"/>
            <a:ext cx="14311705" cy="1695450"/>
            <a:chOff x="0" y="0"/>
            <a:chExt cx="19082274" cy="2260600"/>
          </a:xfrm>
        </p:grpSpPr>
        <p:sp>
          <p:nvSpPr>
            <p:cNvPr id="13" name="TextBox 13"/>
            <p:cNvSpPr txBox="1"/>
            <p:nvPr/>
          </p:nvSpPr>
          <p:spPr>
            <a:xfrm>
              <a:off x="1035320" y="-9525"/>
              <a:ext cx="18046954" cy="2270125"/>
            </a:xfrm>
            <a:prstGeom prst="rect">
              <a:avLst/>
            </a:prstGeom>
          </p:spPr>
          <p:txBody>
            <a:bodyPr lIns="0" tIns="0" rIns="0" bIns="0" rtlCol="0" anchor="t">
              <a:spAutoFit/>
            </a:bodyPr>
            <a:lstStyle/>
            <a:p>
              <a:pPr algn="l">
                <a:lnSpc>
                  <a:spcPts val="3901"/>
                </a:lnSpc>
              </a:pPr>
              <a:r>
                <a:rPr lang="en-US" sz="3251" b="1" dirty="0">
                  <a:solidFill>
                    <a:srgbClr val="24415F"/>
                  </a:solidFill>
                  <a:latin typeface="Inter Bold"/>
                  <a:ea typeface="Inter Bold"/>
                  <a:cs typeface="Inter Bold"/>
                  <a:sym typeface="Inter Bold"/>
                </a:rPr>
                <a:t>Educational and Related Training Experience</a:t>
              </a:r>
            </a:p>
            <a:p>
              <a:pPr marL="576453" lvl="1" indent="-288226" algn="l">
                <a:lnSpc>
                  <a:spcPts val="3204"/>
                </a:lnSpc>
                <a:buFont typeface="Arial"/>
                <a:buChar char="•"/>
              </a:pPr>
              <a:r>
                <a:rPr lang="en-US" sz="2670" dirty="0">
                  <a:solidFill>
                    <a:srgbClr val="24415F"/>
                  </a:solidFill>
                  <a:latin typeface="Inter"/>
                  <a:ea typeface="Inter"/>
                  <a:cs typeface="Inter"/>
                  <a:sym typeface="Inter"/>
                </a:rPr>
                <a:t>Provide documentation regarding completed courses or programs with the application.</a:t>
              </a:r>
            </a:p>
            <a:p>
              <a:pPr marL="576453" lvl="1" indent="-288226" algn="l">
                <a:lnSpc>
                  <a:spcPts val="3204"/>
                </a:lnSpc>
                <a:buFont typeface="Arial"/>
                <a:buChar char="•"/>
              </a:pPr>
              <a:r>
                <a:rPr lang="en-US" sz="2670" dirty="0">
                  <a:solidFill>
                    <a:srgbClr val="24415F"/>
                  </a:solidFill>
                  <a:latin typeface="Inter"/>
                  <a:ea typeface="Inter"/>
                  <a:cs typeface="Inter"/>
                  <a:sym typeface="Inter"/>
                </a:rPr>
                <a:t>Staff will review and determine the experience that qualifies.</a:t>
              </a:r>
            </a:p>
          </p:txBody>
        </p:sp>
        <p:sp>
          <p:nvSpPr>
            <p:cNvPr id="14" name="Freeform 14"/>
            <p:cNvSpPr/>
            <p:nvPr/>
          </p:nvSpPr>
          <p:spPr>
            <a:xfrm>
              <a:off x="0" y="0"/>
              <a:ext cx="738090" cy="834000"/>
            </a:xfrm>
            <a:custGeom>
              <a:avLst/>
              <a:gdLst/>
              <a:ahLst/>
              <a:cxnLst/>
              <a:rect l="l" t="t" r="r" b="b"/>
              <a:pathLst>
                <a:path w="738090" h="834000">
                  <a:moveTo>
                    <a:pt x="0" y="0"/>
                  </a:moveTo>
                  <a:lnTo>
                    <a:pt x="738090" y="0"/>
                  </a:lnTo>
                  <a:lnTo>
                    <a:pt x="738090" y="834000"/>
                  </a:lnTo>
                  <a:lnTo>
                    <a:pt x="0" y="834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grpSp>
      <p:grpSp>
        <p:nvGrpSpPr>
          <p:cNvPr id="15" name="Group 15"/>
          <p:cNvGrpSpPr/>
          <p:nvPr/>
        </p:nvGrpSpPr>
        <p:grpSpPr>
          <a:xfrm>
            <a:off x="16242133" y="8309219"/>
            <a:ext cx="2045867" cy="1977781"/>
            <a:chOff x="0" y="0"/>
            <a:chExt cx="2727823" cy="2637041"/>
          </a:xfrm>
        </p:grpSpPr>
        <p:sp>
          <p:nvSpPr>
            <p:cNvPr id="16" name="Freeform 1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txBody>
            <a:bodyPr/>
            <a:lstStyle/>
            <a:p>
              <a:endParaRPr lang="en-US" dirty="0"/>
            </a:p>
          </p:txBody>
        </p:sp>
        <p:sp>
          <p:nvSpPr>
            <p:cNvPr id="17" name="TextBox 17"/>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20</a:t>
              </a:r>
            </a:p>
          </p:txBody>
        </p:sp>
      </p:grpSp>
      <p:pic>
        <p:nvPicPr>
          <p:cNvPr id="79" name="Audio 78">
            <a:extLst>
              <a:ext uri="{FF2B5EF4-FFF2-40B4-BE49-F238E27FC236}">
                <a16:creationId xmlns:a16="http://schemas.microsoft.com/office/drawing/2014/main" id="{426B45E2-8EF6-A916-9A88-AD9574A4CFD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322800" y="9321800"/>
            <a:ext cx="812800" cy="812800"/>
          </a:xfrm>
          <a:prstGeom prst="rect">
            <a:avLst/>
          </a:prstGeom>
        </p:spPr>
      </p:pic>
    </p:spTree>
  </p:cSld>
  <p:clrMapOvr>
    <a:masterClrMapping/>
  </p:clrMapOvr>
  <p:transition advClick="0" advTm="496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1157691" y="3408062"/>
            <a:ext cx="654057" cy="654057"/>
          </a:xfrm>
          <a:custGeom>
            <a:avLst/>
            <a:gdLst/>
            <a:ahLst/>
            <a:cxnLst/>
            <a:rect l="l" t="t" r="r" b="b"/>
            <a:pathLst>
              <a:path w="654057" h="654057">
                <a:moveTo>
                  <a:pt x="0" y="0"/>
                </a:moveTo>
                <a:lnTo>
                  <a:pt x="654057" y="0"/>
                </a:lnTo>
                <a:lnTo>
                  <a:pt x="654057" y="654057"/>
                </a:lnTo>
                <a:lnTo>
                  <a:pt x="0" y="654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Freeform 3"/>
          <p:cNvSpPr/>
          <p:nvPr/>
        </p:nvSpPr>
        <p:spPr>
          <a:xfrm rot="-5400000" flipV="1">
            <a:off x="9531521" y="4312336"/>
            <a:ext cx="14977444" cy="3444812"/>
          </a:xfrm>
          <a:custGeom>
            <a:avLst/>
            <a:gdLst/>
            <a:ahLst/>
            <a:cxnLst/>
            <a:rect l="l" t="t" r="r" b="b"/>
            <a:pathLst>
              <a:path w="14977444" h="3444812">
                <a:moveTo>
                  <a:pt x="0" y="3444812"/>
                </a:moveTo>
                <a:lnTo>
                  <a:pt x="14977445" y="3444812"/>
                </a:lnTo>
                <a:lnTo>
                  <a:pt x="14977445" y="0"/>
                </a:lnTo>
                <a:lnTo>
                  <a:pt x="0" y="0"/>
                </a:lnTo>
                <a:lnTo>
                  <a:pt x="0" y="344481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4" name="Freeform 4"/>
          <p:cNvSpPr/>
          <p:nvPr/>
        </p:nvSpPr>
        <p:spPr>
          <a:xfrm>
            <a:off x="9144000" y="629649"/>
            <a:ext cx="3733215" cy="2038532"/>
          </a:xfrm>
          <a:custGeom>
            <a:avLst/>
            <a:gdLst/>
            <a:ahLst/>
            <a:cxnLst/>
            <a:rect l="l" t="t" r="r" b="b"/>
            <a:pathLst>
              <a:path w="3733215" h="2038532">
                <a:moveTo>
                  <a:pt x="0" y="0"/>
                </a:moveTo>
                <a:lnTo>
                  <a:pt x="3733215" y="0"/>
                </a:lnTo>
                <a:lnTo>
                  <a:pt x="3733215" y="2038532"/>
                </a:lnTo>
                <a:lnTo>
                  <a:pt x="0" y="2038532"/>
                </a:lnTo>
                <a:lnTo>
                  <a:pt x="0" y="0"/>
                </a:lnTo>
                <a:close/>
              </a:path>
            </a:pathLst>
          </a:custGeom>
          <a:blipFill>
            <a:blip r:embed="rId9"/>
            <a:stretch>
              <a:fillRect/>
            </a:stretch>
          </a:blipFill>
        </p:spPr>
        <p:txBody>
          <a:bodyPr/>
          <a:lstStyle/>
          <a:p>
            <a:endParaRPr lang="en-US" dirty="0"/>
          </a:p>
        </p:txBody>
      </p:sp>
      <p:sp>
        <p:nvSpPr>
          <p:cNvPr id="5" name="TextBox 5"/>
          <p:cNvSpPr txBox="1"/>
          <p:nvPr/>
        </p:nvSpPr>
        <p:spPr>
          <a:xfrm>
            <a:off x="1966072" y="3518523"/>
            <a:ext cx="11786132" cy="4077398"/>
          </a:xfrm>
          <a:prstGeom prst="rect">
            <a:avLst/>
          </a:prstGeom>
        </p:spPr>
        <p:txBody>
          <a:bodyPr lIns="0" tIns="0" rIns="0" bIns="0" rtlCol="0" anchor="t">
            <a:spAutoFit/>
          </a:bodyPr>
          <a:lstStyle/>
          <a:p>
            <a:pPr algn="l">
              <a:lnSpc>
                <a:spcPts val="3164"/>
              </a:lnSpc>
            </a:pPr>
            <a:r>
              <a:rPr lang="en-US" sz="2531" dirty="0">
                <a:solidFill>
                  <a:srgbClr val="0E243C"/>
                </a:solidFill>
                <a:latin typeface="Inter"/>
                <a:ea typeface="Inter"/>
                <a:cs typeface="Inter"/>
                <a:sym typeface="Inter"/>
              </a:rPr>
              <a:t>Exams cannot be taken until </a:t>
            </a:r>
            <a:r>
              <a:rPr lang="en-US" sz="2531" b="1" dirty="0">
                <a:solidFill>
                  <a:srgbClr val="0E243C"/>
                </a:solidFill>
                <a:latin typeface="Inter Bold"/>
                <a:ea typeface="Inter Bold"/>
                <a:cs typeface="Inter Bold"/>
                <a:sym typeface="Inter Bold"/>
              </a:rPr>
              <a:t>AFTER </a:t>
            </a:r>
            <a:r>
              <a:rPr lang="en-US" sz="2531" dirty="0">
                <a:solidFill>
                  <a:srgbClr val="0E243C"/>
                </a:solidFill>
                <a:latin typeface="Inter"/>
                <a:ea typeface="Inter"/>
                <a:cs typeface="Inter"/>
                <a:sym typeface="Inter"/>
              </a:rPr>
              <a:t>the application has been submitted.</a:t>
            </a:r>
          </a:p>
          <a:p>
            <a:pPr algn="l">
              <a:lnSpc>
                <a:spcPts val="3164"/>
              </a:lnSpc>
            </a:pPr>
            <a:endParaRPr lang="en-US" sz="2531" dirty="0">
              <a:solidFill>
                <a:srgbClr val="0E243C"/>
              </a:solidFill>
              <a:latin typeface="Inter"/>
              <a:ea typeface="Inter"/>
              <a:cs typeface="Inter"/>
              <a:sym typeface="Inter"/>
            </a:endParaRPr>
          </a:p>
          <a:p>
            <a:pPr algn="l">
              <a:lnSpc>
                <a:spcPts val="3164"/>
              </a:lnSpc>
            </a:pPr>
            <a:r>
              <a:rPr lang="en-US" sz="2531" dirty="0">
                <a:solidFill>
                  <a:srgbClr val="0E243C"/>
                </a:solidFill>
                <a:latin typeface="Inter"/>
                <a:ea typeface="Inter"/>
                <a:cs typeface="Inter"/>
                <a:sym typeface="Inter"/>
              </a:rPr>
              <a:t>The NSCB will issue an exam eligibility letter upon submission of your application, which contains a Candidate ID number.</a:t>
            </a:r>
          </a:p>
          <a:p>
            <a:pPr algn="l">
              <a:lnSpc>
                <a:spcPts val="3164"/>
              </a:lnSpc>
            </a:pPr>
            <a:endParaRPr lang="en-US" sz="2531" dirty="0">
              <a:solidFill>
                <a:srgbClr val="0E243C"/>
              </a:solidFill>
              <a:latin typeface="Inter"/>
              <a:ea typeface="Inter"/>
              <a:cs typeface="Inter"/>
              <a:sym typeface="Inter"/>
            </a:endParaRPr>
          </a:p>
          <a:p>
            <a:pPr algn="l">
              <a:lnSpc>
                <a:spcPts val="3164"/>
              </a:lnSpc>
            </a:pPr>
            <a:r>
              <a:rPr lang="en-US" sz="2531" dirty="0">
                <a:solidFill>
                  <a:srgbClr val="0E243C"/>
                </a:solidFill>
                <a:latin typeface="Inter"/>
                <a:ea typeface="Inter"/>
                <a:cs typeface="Inter"/>
                <a:sym typeface="Inter"/>
              </a:rPr>
              <a:t>Those required to take an exam will need to schedule a time to take the exam by contacting PSI directly.</a:t>
            </a:r>
          </a:p>
          <a:p>
            <a:pPr algn="l">
              <a:lnSpc>
                <a:spcPts val="3164"/>
              </a:lnSpc>
            </a:pPr>
            <a:endParaRPr lang="en-US" sz="2531" dirty="0">
              <a:solidFill>
                <a:srgbClr val="0E243C"/>
              </a:solidFill>
              <a:latin typeface="Inter"/>
              <a:ea typeface="Inter"/>
              <a:cs typeface="Inter"/>
              <a:sym typeface="Inter"/>
            </a:endParaRPr>
          </a:p>
          <a:p>
            <a:pPr algn="l">
              <a:lnSpc>
                <a:spcPts val="3164"/>
              </a:lnSpc>
            </a:pPr>
            <a:r>
              <a:rPr lang="en-US" sz="2531" dirty="0">
                <a:solidFill>
                  <a:srgbClr val="0E243C"/>
                </a:solidFill>
                <a:latin typeface="Inter"/>
                <a:ea typeface="Inter"/>
                <a:cs typeface="Inter"/>
                <a:sym typeface="Inter"/>
              </a:rPr>
              <a:t>PSI will provide the cost of the exam(s) and all study/reference materials, which can be accessed at any time.</a:t>
            </a:r>
          </a:p>
        </p:txBody>
      </p:sp>
      <p:sp>
        <p:nvSpPr>
          <p:cNvPr id="6" name="TextBox 6"/>
          <p:cNvSpPr txBox="1"/>
          <p:nvPr/>
        </p:nvSpPr>
        <p:spPr>
          <a:xfrm>
            <a:off x="786842" y="343990"/>
            <a:ext cx="9861049" cy="2609850"/>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EXAMINATION REQUIREMENTS</a:t>
            </a:r>
          </a:p>
        </p:txBody>
      </p:sp>
      <p:sp>
        <p:nvSpPr>
          <p:cNvPr id="7" name="Freeform 7"/>
          <p:cNvSpPr/>
          <p:nvPr/>
        </p:nvSpPr>
        <p:spPr>
          <a:xfrm>
            <a:off x="1157691" y="4394373"/>
            <a:ext cx="654057" cy="654057"/>
          </a:xfrm>
          <a:custGeom>
            <a:avLst/>
            <a:gdLst/>
            <a:ahLst/>
            <a:cxnLst/>
            <a:rect l="l" t="t" r="r" b="b"/>
            <a:pathLst>
              <a:path w="654057" h="654057">
                <a:moveTo>
                  <a:pt x="0" y="0"/>
                </a:moveTo>
                <a:lnTo>
                  <a:pt x="654057" y="0"/>
                </a:lnTo>
                <a:lnTo>
                  <a:pt x="654057" y="654058"/>
                </a:lnTo>
                <a:lnTo>
                  <a:pt x="0" y="6540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8" name="Freeform 8"/>
          <p:cNvSpPr/>
          <p:nvPr/>
        </p:nvSpPr>
        <p:spPr>
          <a:xfrm>
            <a:off x="1157691" y="5505631"/>
            <a:ext cx="654057" cy="654057"/>
          </a:xfrm>
          <a:custGeom>
            <a:avLst/>
            <a:gdLst/>
            <a:ahLst/>
            <a:cxnLst/>
            <a:rect l="l" t="t" r="r" b="b"/>
            <a:pathLst>
              <a:path w="654057" h="654057">
                <a:moveTo>
                  <a:pt x="0" y="0"/>
                </a:moveTo>
                <a:lnTo>
                  <a:pt x="654057" y="0"/>
                </a:lnTo>
                <a:lnTo>
                  <a:pt x="654057" y="654057"/>
                </a:lnTo>
                <a:lnTo>
                  <a:pt x="0" y="654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9" name="Freeform 9"/>
          <p:cNvSpPr/>
          <p:nvPr/>
        </p:nvSpPr>
        <p:spPr>
          <a:xfrm>
            <a:off x="1157691" y="6616888"/>
            <a:ext cx="654057" cy="654057"/>
          </a:xfrm>
          <a:custGeom>
            <a:avLst/>
            <a:gdLst/>
            <a:ahLst/>
            <a:cxnLst/>
            <a:rect l="l" t="t" r="r" b="b"/>
            <a:pathLst>
              <a:path w="654057" h="654057">
                <a:moveTo>
                  <a:pt x="0" y="0"/>
                </a:moveTo>
                <a:lnTo>
                  <a:pt x="654057" y="0"/>
                </a:lnTo>
                <a:lnTo>
                  <a:pt x="654057" y="654057"/>
                </a:lnTo>
                <a:lnTo>
                  <a:pt x="0" y="654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0" name="TextBox 10"/>
          <p:cNvSpPr txBox="1"/>
          <p:nvPr/>
        </p:nvSpPr>
        <p:spPr>
          <a:xfrm>
            <a:off x="3965433" y="8098181"/>
            <a:ext cx="11786132" cy="384080"/>
          </a:xfrm>
          <a:prstGeom prst="rect">
            <a:avLst/>
          </a:prstGeom>
        </p:spPr>
        <p:txBody>
          <a:bodyPr lIns="0" tIns="0" rIns="0" bIns="0" rtlCol="0" anchor="t">
            <a:spAutoFit/>
          </a:bodyPr>
          <a:lstStyle/>
          <a:p>
            <a:pPr algn="l">
              <a:lnSpc>
                <a:spcPts val="3164"/>
              </a:lnSpc>
            </a:pPr>
            <a:r>
              <a:rPr lang="en-US" sz="2531" u="sng" dirty="0">
                <a:solidFill>
                  <a:srgbClr val="004AAD"/>
                </a:solidFill>
                <a:latin typeface="Inter"/>
                <a:ea typeface="Inter"/>
                <a:cs typeface="Inter"/>
                <a:sym typeface="Inter"/>
                <a:hlinkClick r:id="rId10"/>
              </a:rPr>
              <a:t>www.psiexams.com</a:t>
            </a:r>
            <a:r>
              <a:rPr lang="en-US" sz="2531" dirty="0">
                <a:solidFill>
                  <a:srgbClr val="0E243C"/>
                </a:solidFill>
                <a:latin typeface="Inter"/>
                <a:ea typeface="Inter"/>
                <a:cs typeface="Inter"/>
                <a:sym typeface="Inter"/>
              </a:rPr>
              <a:t>    |     (855) 205-5827</a:t>
            </a:r>
          </a:p>
        </p:txBody>
      </p:sp>
      <p:grpSp>
        <p:nvGrpSpPr>
          <p:cNvPr id="11" name="Group 11"/>
          <p:cNvGrpSpPr/>
          <p:nvPr/>
        </p:nvGrpSpPr>
        <p:grpSpPr>
          <a:xfrm>
            <a:off x="5766" y="8309219"/>
            <a:ext cx="2045867" cy="1977781"/>
            <a:chOff x="0" y="0"/>
            <a:chExt cx="2727823" cy="2637041"/>
          </a:xfrm>
        </p:grpSpPr>
        <p:sp>
          <p:nvSpPr>
            <p:cNvPr id="12" name="Freeform 12"/>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txBody>
            <a:bodyPr/>
            <a:lstStyle/>
            <a:p>
              <a:endParaRPr lang="en-US" dirty="0"/>
            </a:p>
          </p:txBody>
        </p:sp>
        <p:sp>
          <p:nvSpPr>
            <p:cNvPr id="13" name="TextBox 13"/>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21</a:t>
              </a:r>
            </a:p>
          </p:txBody>
        </p:sp>
      </p:grpSp>
      <p:pic>
        <p:nvPicPr>
          <p:cNvPr id="68" name="Audio 67">
            <a:extLst>
              <a:ext uri="{FF2B5EF4-FFF2-40B4-BE49-F238E27FC236}">
                <a16:creationId xmlns:a16="http://schemas.microsoft.com/office/drawing/2014/main" id="{1DA8F11F-1CC9-E633-48CF-E9355E97B54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322800" y="9321800"/>
            <a:ext cx="812800" cy="812800"/>
          </a:xfrm>
          <a:prstGeom prst="rect">
            <a:avLst/>
          </a:prstGeom>
        </p:spPr>
      </p:pic>
    </p:spTree>
  </p:cSld>
  <p:clrMapOvr>
    <a:masterClrMapping/>
  </p:clrMapOvr>
  <p:transition advClick="0" advTm="288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8943843" y="3916100"/>
            <a:ext cx="9940740" cy="3578666"/>
          </a:xfrm>
          <a:custGeom>
            <a:avLst/>
            <a:gdLst/>
            <a:ahLst/>
            <a:cxnLst/>
            <a:rect l="l" t="t" r="r" b="b"/>
            <a:pathLst>
              <a:path w="9940740" h="3578666">
                <a:moveTo>
                  <a:pt x="0" y="0"/>
                </a:moveTo>
                <a:lnTo>
                  <a:pt x="9940740" y="0"/>
                </a:lnTo>
                <a:lnTo>
                  <a:pt x="9940740" y="3578667"/>
                </a:lnTo>
                <a:lnTo>
                  <a:pt x="0" y="3578667"/>
                </a:lnTo>
                <a:lnTo>
                  <a:pt x="0" y="0"/>
                </a:lnTo>
                <a:close/>
              </a:path>
            </a:pathLst>
          </a:custGeom>
          <a:blipFill>
            <a:blip r:embed="rId5"/>
            <a:stretch>
              <a:fillRect/>
            </a:stretch>
          </a:blipFill>
        </p:spPr>
        <p:txBody>
          <a:bodyPr/>
          <a:lstStyle/>
          <a:p>
            <a:endParaRPr lang="en-US" dirty="0"/>
          </a:p>
        </p:txBody>
      </p:sp>
      <p:grpSp>
        <p:nvGrpSpPr>
          <p:cNvPr id="3" name="Group 3"/>
          <p:cNvGrpSpPr/>
          <p:nvPr/>
        </p:nvGrpSpPr>
        <p:grpSpPr>
          <a:xfrm>
            <a:off x="1333076" y="1487676"/>
            <a:ext cx="8278586" cy="7607556"/>
            <a:chOff x="0" y="0"/>
            <a:chExt cx="11038114" cy="10143408"/>
          </a:xfrm>
        </p:grpSpPr>
        <p:sp>
          <p:nvSpPr>
            <p:cNvPr id="4" name="Freeform 4"/>
            <p:cNvSpPr/>
            <p:nvPr/>
          </p:nvSpPr>
          <p:spPr>
            <a:xfrm>
              <a:off x="0" y="1516698"/>
              <a:ext cx="11038114" cy="8626711"/>
            </a:xfrm>
            <a:custGeom>
              <a:avLst/>
              <a:gdLst/>
              <a:ahLst/>
              <a:cxnLst/>
              <a:rect l="l" t="t" r="r" b="b"/>
              <a:pathLst>
                <a:path w="11038114" h="8626711">
                  <a:moveTo>
                    <a:pt x="0" y="0"/>
                  </a:moveTo>
                  <a:lnTo>
                    <a:pt x="11038114" y="0"/>
                  </a:lnTo>
                  <a:lnTo>
                    <a:pt x="11038114" y="8626710"/>
                  </a:lnTo>
                  <a:lnTo>
                    <a:pt x="0" y="8626710"/>
                  </a:lnTo>
                  <a:lnTo>
                    <a:pt x="0" y="0"/>
                  </a:lnTo>
                  <a:close/>
                </a:path>
              </a:pathLst>
            </a:custGeom>
            <a:blipFill>
              <a:blip r:embed="rId6"/>
              <a:stretch>
                <a:fillRect/>
              </a:stretch>
            </a:blipFill>
          </p:spPr>
          <p:txBody>
            <a:bodyPr/>
            <a:lstStyle/>
            <a:p>
              <a:endParaRPr lang="en-US" dirty="0"/>
            </a:p>
          </p:txBody>
        </p:sp>
        <p:sp>
          <p:nvSpPr>
            <p:cNvPr id="5" name="Freeform 5"/>
            <p:cNvSpPr/>
            <p:nvPr/>
          </p:nvSpPr>
          <p:spPr>
            <a:xfrm rot="3150527">
              <a:off x="8337579" y="-134487"/>
              <a:ext cx="1242286" cy="3205899"/>
            </a:xfrm>
            <a:custGeom>
              <a:avLst/>
              <a:gdLst/>
              <a:ahLst/>
              <a:cxnLst/>
              <a:rect l="l" t="t" r="r" b="b"/>
              <a:pathLst>
                <a:path w="1242286" h="3205899">
                  <a:moveTo>
                    <a:pt x="0" y="0"/>
                  </a:moveTo>
                  <a:lnTo>
                    <a:pt x="1242286" y="0"/>
                  </a:lnTo>
                  <a:lnTo>
                    <a:pt x="1242286" y="3205899"/>
                  </a:lnTo>
                  <a:lnTo>
                    <a:pt x="0" y="32058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sp>
        <p:nvSpPr>
          <p:cNvPr id="6" name="Freeform 6"/>
          <p:cNvSpPr/>
          <p:nvPr/>
        </p:nvSpPr>
        <p:spPr>
          <a:xfrm rot="5400000" flipV="1">
            <a:off x="-7488722" y="2897524"/>
            <a:ext cx="14977444" cy="3444812"/>
          </a:xfrm>
          <a:custGeom>
            <a:avLst/>
            <a:gdLst/>
            <a:ahLst/>
            <a:cxnLst/>
            <a:rect l="l" t="t" r="r" b="b"/>
            <a:pathLst>
              <a:path w="14977444" h="3444812">
                <a:moveTo>
                  <a:pt x="0" y="3444812"/>
                </a:moveTo>
                <a:lnTo>
                  <a:pt x="14977444" y="3444812"/>
                </a:lnTo>
                <a:lnTo>
                  <a:pt x="14977444" y="0"/>
                </a:lnTo>
                <a:lnTo>
                  <a:pt x="0" y="0"/>
                </a:lnTo>
                <a:lnTo>
                  <a:pt x="0" y="3444812"/>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7" name="TextBox 7"/>
          <p:cNvSpPr txBox="1"/>
          <p:nvPr/>
        </p:nvSpPr>
        <p:spPr>
          <a:xfrm>
            <a:off x="1722406" y="1836530"/>
            <a:ext cx="6416882" cy="412115"/>
          </a:xfrm>
          <a:prstGeom prst="rect">
            <a:avLst/>
          </a:prstGeom>
        </p:spPr>
        <p:txBody>
          <a:bodyPr lIns="0" tIns="0" rIns="0" bIns="0" rtlCol="0" anchor="t">
            <a:spAutoFit/>
          </a:bodyPr>
          <a:lstStyle/>
          <a:p>
            <a:pPr algn="l">
              <a:lnSpc>
                <a:spcPts val="3249"/>
              </a:lnSpc>
            </a:pPr>
            <a:r>
              <a:rPr lang="en-US" sz="2599" b="1" dirty="0">
                <a:solidFill>
                  <a:srgbClr val="C5882D"/>
                </a:solidFill>
                <a:latin typeface="Inter Bold"/>
                <a:ea typeface="Inter Bold"/>
                <a:cs typeface="Inter Bold"/>
                <a:sym typeface="Inter Bold"/>
              </a:rPr>
              <a:t>ACCESSING EXAM INFORMATION</a:t>
            </a:r>
          </a:p>
        </p:txBody>
      </p:sp>
      <p:sp>
        <p:nvSpPr>
          <p:cNvPr id="8" name="Freeform 8"/>
          <p:cNvSpPr/>
          <p:nvPr/>
        </p:nvSpPr>
        <p:spPr>
          <a:xfrm rot="-7625165" flipH="1">
            <a:off x="449879" y="6717110"/>
            <a:ext cx="931714" cy="2404424"/>
          </a:xfrm>
          <a:custGeom>
            <a:avLst/>
            <a:gdLst/>
            <a:ahLst/>
            <a:cxnLst/>
            <a:rect l="l" t="t" r="r" b="b"/>
            <a:pathLst>
              <a:path w="931714" h="2404424">
                <a:moveTo>
                  <a:pt x="931714" y="0"/>
                </a:moveTo>
                <a:lnTo>
                  <a:pt x="0" y="0"/>
                </a:lnTo>
                <a:lnTo>
                  <a:pt x="0" y="2404425"/>
                </a:lnTo>
                <a:lnTo>
                  <a:pt x="931714" y="2404425"/>
                </a:lnTo>
                <a:lnTo>
                  <a:pt x="93171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9" name="Freeform 9"/>
          <p:cNvSpPr/>
          <p:nvPr/>
        </p:nvSpPr>
        <p:spPr>
          <a:xfrm>
            <a:off x="14087193" y="1647613"/>
            <a:ext cx="3733215" cy="2038532"/>
          </a:xfrm>
          <a:custGeom>
            <a:avLst/>
            <a:gdLst/>
            <a:ahLst/>
            <a:cxnLst/>
            <a:rect l="l" t="t" r="r" b="b"/>
            <a:pathLst>
              <a:path w="3733215" h="2038532">
                <a:moveTo>
                  <a:pt x="0" y="0"/>
                </a:moveTo>
                <a:lnTo>
                  <a:pt x="3733215" y="0"/>
                </a:lnTo>
                <a:lnTo>
                  <a:pt x="3733215" y="2038532"/>
                </a:lnTo>
                <a:lnTo>
                  <a:pt x="0" y="2038532"/>
                </a:lnTo>
                <a:lnTo>
                  <a:pt x="0" y="0"/>
                </a:lnTo>
                <a:close/>
              </a:path>
            </a:pathLst>
          </a:custGeom>
          <a:blipFill>
            <a:blip r:embed="rId11"/>
            <a:stretch>
              <a:fillRect/>
            </a:stretch>
          </a:blipFill>
        </p:spPr>
        <p:txBody>
          <a:bodyPr/>
          <a:lstStyle/>
          <a:p>
            <a:endParaRPr lang="en-US" dirty="0"/>
          </a:p>
        </p:txBody>
      </p:sp>
      <p:sp>
        <p:nvSpPr>
          <p:cNvPr id="10" name="TextBox 10"/>
          <p:cNvSpPr txBox="1"/>
          <p:nvPr/>
        </p:nvSpPr>
        <p:spPr>
          <a:xfrm>
            <a:off x="1722406" y="182751"/>
            <a:ext cx="157785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EXAMINATION  REFERENCE MATERIAL</a:t>
            </a:r>
          </a:p>
        </p:txBody>
      </p:sp>
      <p:grpSp>
        <p:nvGrpSpPr>
          <p:cNvPr id="11" name="Group 11"/>
          <p:cNvGrpSpPr/>
          <p:nvPr/>
        </p:nvGrpSpPr>
        <p:grpSpPr>
          <a:xfrm>
            <a:off x="16242133" y="8309219"/>
            <a:ext cx="2045867" cy="1977781"/>
            <a:chOff x="0" y="0"/>
            <a:chExt cx="2727823" cy="2637041"/>
          </a:xfrm>
        </p:grpSpPr>
        <p:sp>
          <p:nvSpPr>
            <p:cNvPr id="12" name="Freeform 12"/>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2"/>
              <a:stretch>
                <a:fillRect t="-1721" b="-1721"/>
              </a:stretch>
            </a:blipFill>
          </p:spPr>
          <p:txBody>
            <a:bodyPr/>
            <a:lstStyle/>
            <a:p>
              <a:endParaRPr lang="en-US" dirty="0"/>
            </a:p>
          </p:txBody>
        </p:sp>
        <p:sp>
          <p:nvSpPr>
            <p:cNvPr id="13" name="TextBox 13"/>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22</a:t>
              </a:r>
            </a:p>
          </p:txBody>
        </p:sp>
      </p:grpSp>
      <p:pic>
        <p:nvPicPr>
          <p:cNvPr id="35" name="Audio 34">
            <a:extLst>
              <a:ext uri="{FF2B5EF4-FFF2-40B4-BE49-F238E27FC236}">
                <a16:creationId xmlns:a16="http://schemas.microsoft.com/office/drawing/2014/main" id="{FE304962-16DC-78C0-A350-D6A082DE00A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322800" y="9321800"/>
            <a:ext cx="812800" cy="812800"/>
          </a:xfrm>
          <a:prstGeom prst="rect">
            <a:avLst/>
          </a:prstGeom>
        </p:spPr>
      </p:pic>
    </p:spTree>
  </p:cSld>
  <p:clrMapOvr>
    <a:masterClrMapping/>
  </p:clrMapOvr>
  <p:transition advClick="0" advTm="80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7488722" y="2897524"/>
            <a:ext cx="14977444" cy="3444812"/>
          </a:xfrm>
          <a:custGeom>
            <a:avLst/>
            <a:gdLst/>
            <a:ahLst/>
            <a:cxnLst/>
            <a:rect l="l" t="t" r="r" b="b"/>
            <a:pathLst>
              <a:path w="14977444" h="3444812">
                <a:moveTo>
                  <a:pt x="0" y="3444812"/>
                </a:moveTo>
                <a:lnTo>
                  <a:pt x="14977444" y="3444812"/>
                </a:lnTo>
                <a:lnTo>
                  <a:pt x="14977444"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3" name="Group 3"/>
          <p:cNvGrpSpPr/>
          <p:nvPr/>
        </p:nvGrpSpPr>
        <p:grpSpPr>
          <a:xfrm>
            <a:off x="1722406" y="2431929"/>
            <a:ext cx="5506467" cy="7855071"/>
            <a:chOff x="0" y="0"/>
            <a:chExt cx="7341956" cy="10473428"/>
          </a:xfrm>
        </p:grpSpPr>
        <p:sp>
          <p:nvSpPr>
            <p:cNvPr id="4" name="Freeform 4"/>
            <p:cNvSpPr/>
            <p:nvPr/>
          </p:nvSpPr>
          <p:spPr>
            <a:xfrm>
              <a:off x="0" y="0"/>
              <a:ext cx="7341956" cy="5322324"/>
            </a:xfrm>
            <a:custGeom>
              <a:avLst/>
              <a:gdLst/>
              <a:ahLst/>
              <a:cxnLst/>
              <a:rect l="l" t="t" r="r" b="b"/>
              <a:pathLst>
                <a:path w="7341956" h="5322324">
                  <a:moveTo>
                    <a:pt x="0" y="0"/>
                  </a:moveTo>
                  <a:lnTo>
                    <a:pt x="7341956" y="0"/>
                  </a:lnTo>
                  <a:lnTo>
                    <a:pt x="7341956" y="5322324"/>
                  </a:lnTo>
                  <a:lnTo>
                    <a:pt x="0" y="5322324"/>
                  </a:lnTo>
                  <a:lnTo>
                    <a:pt x="0" y="0"/>
                  </a:lnTo>
                  <a:close/>
                </a:path>
              </a:pathLst>
            </a:custGeom>
            <a:blipFill>
              <a:blip r:embed="rId7"/>
              <a:stretch>
                <a:fillRect/>
              </a:stretch>
            </a:blipFill>
            <a:ln cap="sq">
              <a:noFill/>
              <a:prstDash val="solid"/>
              <a:miter/>
            </a:ln>
          </p:spPr>
          <p:txBody>
            <a:bodyPr/>
            <a:lstStyle/>
            <a:p>
              <a:endParaRPr lang="en-US" dirty="0"/>
            </a:p>
          </p:txBody>
        </p:sp>
        <p:sp>
          <p:nvSpPr>
            <p:cNvPr id="5" name="Freeform 5"/>
            <p:cNvSpPr/>
            <p:nvPr/>
          </p:nvSpPr>
          <p:spPr>
            <a:xfrm>
              <a:off x="0" y="4780752"/>
              <a:ext cx="7341956" cy="5692676"/>
            </a:xfrm>
            <a:custGeom>
              <a:avLst/>
              <a:gdLst/>
              <a:ahLst/>
              <a:cxnLst/>
              <a:rect l="l" t="t" r="r" b="b"/>
              <a:pathLst>
                <a:path w="7341956" h="5692676">
                  <a:moveTo>
                    <a:pt x="0" y="0"/>
                  </a:moveTo>
                  <a:lnTo>
                    <a:pt x="7341956" y="0"/>
                  </a:lnTo>
                  <a:lnTo>
                    <a:pt x="7341956" y="5692676"/>
                  </a:lnTo>
                  <a:lnTo>
                    <a:pt x="0" y="5692676"/>
                  </a:lnTo>
                  <a:lnTo>
                    <a:pt x="0" y="0"/>
                  </a:lnTo>
                  <a:close/>
                </a:path>
              </a:pathLst>
            </a:custGeom>
            <a:blipFill>
              <a:blip r:embed="rId8"/>
              <a:stretch>
                <a:fillRect/>
              </a:stretch>
            </a:blipFill>
            <a:ln cap="sq">
              <a:noFill/>
              <a:prstDash val="solid"/>
              <a:miter/>
            </a:ln>
          </p:spPr>
          <p:txBody>
            <a:bodyPr/>
            <a:lstStyle/>
            <a:p>
              <a:endParaRPr lang="en-US" dirty="0"/>
            </a:p>
          </p:txBody>
        </p:sp>
      </p:grpSp>
      <p:sp>
        <p:nvSpPr>
          <p:cNvPr id="6" name="TextBox 6"/>
          <p:cNvSpPr txBox="1"/>
          <p:nvPr/>
        </p:nvSpPr>
        <p:spPr>
          <a:xfrm>
            <a:off x="1722406" y="182751"/>
            <a:ext cx="157785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EXAMINATION  REFERENCE MATERIAL</a:t>
            </a:r>
          </a:p>
        </p:txBody>
      </p:sp>
      <p:sp>
        <p:nvSpPr>
          <p:cNvPr id="7" name="TextBox 7"/>
          <p:cNvSpPr txBox="1"/>
          <p:nvPr/>
        </p:nvSpPr>
        <p:spPr>
          <a:xfrm>
            <a:off x="1851397" y="1871217"/>
            <a:ext cx="9440020" cy="384810"/>
          </a:xfrm>
          <a:prstGeom prst="rect">
            <a:avLst/>
          </a:prstGeom>
        </p:spPr>
        <p:txBody>
          <a:bodyPr lIns="0" tIns="0" rIns="0" bIns="0" rtlCol="0" anchor="t">
            <a:spAutoFit/>
          </a:bodyPr>
          <a:lstStyle/>
          <a:p>
            <a:pPr algn="l">
              <a:lnSpc>
                <a:spcPts val="3000"/>
              </a:lnSpc>
            </a:pPr>
            <a:r>
              <a:rPr lang="en-US" sz="2400" dirty="0">
                <a:solidFill>
                  <a:srgbClr val="0E243C"/>
                </a:solidFill>
                <a:latin typeface="Inter"/>
                <a:ea typeface="Inter"/>
                <a:cs typeface="Inter"/>
                <a:sym typeface="Inter"/>
              </a:rPr>
              <a:t>The </a:t>
            </a:r>
            <a:r>
              <a:rPr lang="en-US" sz="2400" b="1" i="1" dirty="0">
                <a:solidFill>
                  <a:srgbClr val="0E243C"/>
                </a:solidFill>
                <a:latin typeface="Inter Bold Italics"/>
                <a:ea typeface="Inter Bold Italics"/>
                <a:cs typeface="Inter Bold Italics"/>
                <a:sym typeface="Inter Bold Italics"/>
              </a:rPr>
              <a:t>Candidate Information Bulletin</a:t>
            </a:r>
            <a:r>
              <a:rPr lang="en-US" sz="2400" dirty="0">
                <a:solidFill>
                  <a:srgbClr val="0E243C"/>
                </a:solidFill>
                <a:latin typeface="Inter"/>
                <a:ea typeface="Inter"/>
                <a:cs typeface="Inter"/>
                <a:sym typeface="Inter"/>
              </a:rPr>
              <a:t> provides the following:</a:t>
            </a:r>
          </a:p>
        </p:txBody>
      </p:sp>
      <p:grpSp>
        <p:nvGrpSpPr>
          <p:cNvPr id="8" name="Group 8"/>
          <p:cNvGrpSpPr/>
          <p:nvPr/>
        </p:nvGrpSpPr>
        <p:grpSpPr>
          <a:xfrm>
            <a:off x="7547805" y="2431929"/>
            <a:ext cx="6003102" cy="8018812"/>
            <a:chOff x="0" y="0"/>
            <a:chExt cx="8004136" cy="10691749"/>
          </a:xfrm>
        </p:grpSpPr>
        <p:sp>
          <p:nvSpPr>
            <p:cNvPr id="9" name="Freeform 9"/>
            <p:cNvSpPr/>
            <p:nvPr/>
          </p:nvSpPr>
          <p:spPr>
            <a:xfrm>
              <a:off x="0" y="0"/>
              <a:ext cx="6715002" cy="10691749"/>
            </a:xfrm>
            <a:custGeom>
              <a:avLst/>
              <a:gdLst/>
              <a:ahLst/>
              <a:cxnLst/>
              <a:rect l="l" t="t" r="r" b="b"/>
              <a:pathLst>
                <a:path w="6715002" h="10691749">
                  <a:moveTo>
                    <a:pt x="0" y="0"/>
                  </a:moveTo>
                  <a:lnTo>
                    <a:pt x="6715002" y="0"/>
                  </a:lnTo>
                  <a:lnTo>
                    <a:pt x="6715002" y="10691749"/>
                  </a:lnTo>
                  <a:lnTo>
                    <a:pt x="0" y="10691749"/>
                  </a:lnTo>
                  <a:lnTo>
                    <a:pt x="0" y="0"/>
                  </a:lnTo>
                  <a:close/>
                </a:path>
              </a:pathLst>
            </a:custGeom>
            <a:blipFill>
              <a:blip r:embed="rId9"/>
              <a:stretch>
                <a:fillRect t="-2447"/>
              </a:stretch>
            </a:blipFill>
          </p:spPr>
          <p:txBody>
            <a:bodyPr/>
            <a:lstStyle/>
            <a:p>
              <a:endParaRPr lang="en-US" dirty="0"/>
            </a:p>
          </p:txBody>
        </p:sp>
        <p:grpSp>
          <p:nvGrpSpPr>
            <p:cNvPr id="10" name="Group 10"/>
            <p:cNvGrpSpPr/>
            <p:nvPr/>
          </p:nvGrpSpPr>
          <p:grpSpPr>
            <a:xfrm>
              <a:off x="6715002" y="4913129"/>
              <a:ext cx="1289134" cy="865491"/>
              <a:chOff x="0" y="0"/>
              <a:chExt cx="647700" cy="434849"/>
            </a:xfrm>
          </p:grpSpPr>
          <p:sp>
            <p:nvSpPr>
              <p:cNvPr id="11" name="Freeform 11"/>
              <p:cNvSpPr/>
              <p:nvPr/>
            </p:nvSpPr>
            <p:spPr>
              <a:xfrm>
                <a:off x="0" y="0"/>
                <a:ext cx="647700" cy="434849"/>
              </a:xfrm>
              <a:custGeom>
                <a:avLst/>
                <a:gdLst/>
                <a:ahLst/>
                <a:cxnLst/>
                <a:rect l="l" t="t" r="r" b="b"/>
                <a:pathLst>
                  <a:path w="647700" h="434849">
                    <a:moveTo>
                      <a:pt x="239386" y="165779"/>
                    </a:moveTo>
                    <a:lnTo>
                      <a:pt x="647700" y="165779"/>
                    </a:lnTo>
                    <a:lnTo>
                      <a:pt x="647700" y="269049"/>
                    </a:lnTo>
                    <a:lnTo>
                      <a:pt x="239373" y="269049"/>
                    </a:lnTo>
                    <a:lnTo>
                      <a:pt x="302255" y="434849"/>
                    </a:lnTo>
                    <a:lnTo>
                      <a:pt x="0" y="217424"/>
                    </a:lnTo>
                    <a:lnTo>
                      <a:pt x="302255" y="0"/>
                    </a:lnTo>
                    <a:lnTo>
                      <a:pt x="239386" y="165779"/>
                    </a:lnTo>
                    <a:close/>
                  </a:path>
                </a:pathLst>
              </a:custGeom>
              <a:solidFill>
                <a:srgbClr val="CC0000"/>
              </a:solidFill>
            </p:spPr>
            <p:txBody>
              <a:bodyPr/>
              <a:lstStyle/>
              <a:p>
                <a:endParaRPr lang="en-US" dirty="0"/>
              </a:p>
            </p:txBody>
          </p:sp>
          <p:sp>
            <p:nvSpPr>
              <p:cNvPr id="12" name="TextBox 12"/>
              <p:cNvSpPr txBox="1"/>
              <p:nvPr/>
            </p:nvSpPr>
            <p:spPr>
              <a:xfrm>
                <a:off x="120650" y="146050"/>
                <a:ext cx="527050" cy="123699"/>
              </a:xfrm>
              <a:prstGeom prst="rect">
                <a:avLst/>
              </a:prstGeom>
            </p:spPr>
            <p:txBody>
              <a:bodyPr lIns="50800" tIns="50800" rIns="50800" bIns="50800" rtlCol="0" anchor="ctr"/>
              <a:lstStyle/>
              <a:p>
                <a:pPr algn="ctr">
                  <a:lnSpc>
                    <a:spcPts val="3164"/>
                  </a:lnSpc>
                </a:pPr>
                <a:endParaRPr dirty="0"/>
              </a:p>
            </p:txBody>
          </p:sp>
        </p:grpSp>
        <p:grpSp>
          <p:nvGrpSpPr>
            <p:cNvPr id="13" name="Group 13"/>
            <p:cNvGrpSpPr/>
            <p:nvPr/>
          </p:nvGrpSpPr>
          <p:grpSpPr>
            <a:xfrm>
              <a:off x="6715002" y="6255750"/>
              <a:ext cx="1289134" cy="865491"/>
              <a:chOff x="0" y="0"/>
              <a:chExt cx="647700" cy="434849"/>
            </a:xfrm>
          </p:grpSpPr>
          <p:sp>
            <p:nvSpPr>
              <p:cNvPr id="14" name="Freeform 14"/>
              <p:cNvSpPr/>
              <p:nvPr/>
            </p:nvSpPr>
            <p:spPr>
              <a:xfrm>
                <a:off x="0" y="0"/>
                <a:ext cx="647700" cy="434849"/>
              </a:xfrm>
              <a:custGeom>
                <a:avLst/>
                <a:gdLst/>
                <a:ahLst/>
                <a:cxnLst/>
                <a:rect l="l" t="t" r="r" b="b"/>
                <a:pathLst>
                  <a:path w="647700" h="434849">
                    <a:moveTo>
                      <a:pt x="239386" y="165779"/>
                    </a:moveTo>
                    <a:lnTo>
                      <a:pt x="647700" y="165779"/>
                    </a:lnTo>
                    <a:lnTo>
                      <a:pt x="647700" y="269049"/>
                    </a:lnTo>
                    <a:lnTo>
                      <a:pt x="239373" y="269049"/>
                    </a:lnTo>
                    <a:lnTo>
                      <a:pt x="302255" y="434849"/>
                    </a:lnTo>
                    <a:lnTo>
                      <a:pt x="0" y="217424"/>
                    </a:lnTo>
                    <a:lnTo>
                      <a:pt x="302255" y="0"/>
                    </a:lnTo>
                    <a:lnTo>
                      <a:pt x="239386" y="165779"/>
                    </a:lnTo>
                    <a:close/>
                  </a:path>
                </a:pathLst>
              </a:custGeom>
              <a:solidFill>
                <a:srgbClr val="CC0000"/>
              </a:solidFill>
            </p:spPr>
            <p:txBody>
              <a:bodyPr/>
              <a:lstStyle/>
              <a:p>
                <a:endParaRPr lang="en-US" dirty="0"/>
              </a:p>
            </p:txBody>
          </p:sp>
          <p:sp>
            <p:nvSpPr>
              <p:cNvPr id="15" name="TextBox 15"/>
              <p:cNvSpPr txBox="1"/>
              <p:nvPr/>
            </p:nvSpPr>
            <p:spPr>
              <a:xfrm>
                <a:off x="120650" y="146050"/>
                <a:ext cx="527050" cy="123699"/>
              </a:xfrm>
              <a:prstGeom prst="rect">
                <a:avLst/>
              </a:prstGeom>
            </p:spPr>
            <p:txBody>
              <a:bodyPr lIns="50800" tIns="50800" rIns="50800" bIns="50800" rtlCol="0" anchor="ctr"/>
              <a:lstStyle/>
              <a:p>
                <a:pPr algn="ctr">
                  <a:lnSpc>
                    <a:spcPts val="3164"/>
                  </a:lnSpc>
                </a:pPr>
                <a:endParaRPr dirty="0"/>
              </a:p>
            </p:txBody>
          </p:sp>
        </p:grpSp>
      </p:grpSp>
      <p:sp>
        <p:nvSpPr>
          <p:cNvPr id="16" name="TextBox 16"/>
          <p:cNvSpPr txBox="1"/>
          <p:nvPr/>
        </p:nvSpPr>
        <p:spPr>
          <a:xfrm>
            <a:off x="13701266" y="6102966"/>
            <a:ext cx="4119141" cy="2005965"/>
          </a:xfrm>
          <a:prstGeom prst="rect">
            <a:avLst/>
          </a:prstGeom>
        </p:spPr>
        <p:txBody>
          <a:bodyPr lIns="0" tIns="0" rIns="0" bIns="0" rtlCol="0" anchor="t">
            <a:spAutoFit/>
          </a:bodyPr>
          <a:lstStyle/>
          <a:p>
            <a:pPr marL="453390" lvl="1" indent="-226695" algn="l">
              <a:lnSpc>
                <a:spcPts val="2625"/>
              </a:lnSpc>
              <a:buFont typeface="Arial"/>
              <a:buChar char="•"/>
            </a:pPr>
            <a:r>
              <a:rPr lang="en-US" sz="2100" dirty="0">
                <a:solidFill>
                  <a:srgbClr val="0E243C"/>
                </a:solidFill>
                <a:latin typeface="Inter"/>
                <a:ea typeface="Inter"/>
                <a:cs typeface="Inter"/>
                <a:sym typeface="Inter"/>
              </a:rPr>
              <a:t>Number of questions</a:t>
            </a:r>
          </a:p>
          <a:p>
            <a:pPr marL="453390" lvl="1" indent="-226695" algn="l">
              <a:lnSpc>
                <a:spcPts val="2625"/>
              </a:lnSpc>
              <a:buFont typeface="Arial"/>
              <a:buChar char="•"/>
            </a:pPr>
            <a:r>
              <a:rPr lang="en-US" sz="2100" dirty="0">
                <a:solidFill>
                  <a:srgbClr val="0E243C"/>
                </a:solidFill>
                <a:latin typeface="Inter"/>
                <a:ea typeface="Inter"/>
                <a:cs typeface="Inter"/>
                <a:sym typeface="Inter"/>
              </a:rPr>
              <a:t>Minimum Passing Score</a:t>
            </a:r>
          </a:p>
          <a:p>
            <a:pPr marL="453390" lvl="1" indent="-226695" algn="l">
              <a:lnSpc>
                <a:spcPts val="2625"/>
              </a:lnSpc>
              <a:buFont typeface="Arial"/>
              <a:buChar char="•"/>
            </a:pPr>
            <a:r>
              <a:rPr lang="en-US" sz="2100" dirty="0">
                <a:solidFill>
                  <a:srgbClr val="0E243C"/>
                </a:solidFill>
                <a:latin typeface="Inter"/>
                <a:ea typeface="Inter"/>
                <a:cs typeface="Inter"/>
                <a:sym typeface="Inter"/>
              </a:rPr>
              <a:t>Time Allowed</a:t>
            </a:r>
          </a:p>
          <a:p>
            <a:pPr algn="l">
              <a:lnSpc>
                <a:spcPts val="2625"/>
              </a:lnSpc>
            </a:pPr>
            <a:endParaRPr lang="en-US" sz="2100" dirty="0">
              <a:solidFill>
                <a:srgbClr val="0E243C"/>
              </a:solidFill>
              <a:latin typeface="Inter"/>
              <a:ea typeface="Inter"/>
              <a:cs typeface="Inter"/>
              <a:sym typeface="Inter"/>
            </a:endParaRPr>
          </a:p>
          <a:p>
            <a:pPr marL="453390" lvl="1" indent="-226695" algn="l">
              <a:lnSpc>
                <a:spcPts val="2625"/>
              </a:lnSpc>
              <a:buFont typeface="Arial"/>
              <a:buChar char="•"/>
            </a:pPr>
            <a:r>
              <a:rPr lang="en-US" sz="2100" dirty="0">
                <a:solidFill>
                  <a:srgbClr val="0E243C"/>
                </a:solidFill>
                <a:latin typeface="Inter"/>
                <a:ea typeface="Inter"/>
                <a:cs typeface="Inter"/>
                <a:sym typeface="Inter"/>
              </a:rPr>
              <a:t>Number of questions per subject area</a:t>
            </a:r>
          </a:p>
        </p:txBody>
      </p:sp>
      <p:sp>
        <p:nvSpPr>
          <p:cNvPr id="17" name="Freeform 17"/>
          <p:cNvSpPr/>
          <p:nvPr/>
        </p:nvSpPr>
        <p:spPr>
          <a:xfrm>
            <a:off x="14087193" y="1647613"/>
            <a:ext cx="3733215" cy="2038532"/>
          </a:xfrm>
          <a:custGeom>
            <a:avLst/>
            <a:gdLst/>
            <a:ahLst/>
            <a:cxnLst/>
            <a:rect l="l" t="t" r="r" b="b"/>
            <a:pathLst>
              <a:path w="3733215" h="2038532">
                <a:moveTo>
                  <a:pt x="0" y="0"/>
                </a:moveTo>
                <a:lnTo>
                  <a:pt x="3733215" y="0"/>
                </a:lnTo>
                <a:lnTo>
                  <a:pt x="3733215" y="2038532"/>
                </a:lnTo>
                <a:lnTo>
                  <a:pt x="0" y="2038532"/>
                </a:lnTo>
                <a:lnTo>
                  <a:pt x="0" y="0"/>
                </a:lnTo>
                <a:close/>
              </a:path>
            </a:pathLst>
          </a:custGeom>
          <a:blipFill>
            <a:blip r:embed="rId10"/>
            <a:stretch>
              <a:fillRect/>
            </a:stretch>
          </a:blipFill>
        </p:spPr>
        <p:txBody>
          <a:bodyPr/>
          <a:lstStyle/>
          <a:p>
            <a:endParaRPr lang="en-US" dirty="0"/>
          </a:p>
        </p:txBody>
      </p:sp>
      <p:grpSp>
        <p:nvGrpSpPr>
          <p:cNvPr id="18" name="Group 18"/>
          <p:cNvGrpSpPr/>
          <p:nvPr/>
        </p:nvGrpSpPr>
        <p:grpSpPr>
          <a:xfrm>
            <a:off x="16242133" y="8309219"/>
            <a:ext cx="2045867" cy="1977781"/>
            <a:chOff x="0" y="0"/>
            <a:chExt cx="2727823" cy="2637041"/>
          </a:xfrm>
        </p:grpSpPr>
        <p:sp>
          <p:nvSpPr>
            <p:cNvPr id="19" name="Freeform 19"/>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txBody>
            <a:bodyPr/>
            <a:lstStyle/>
            <a:p>
              <a:endParaRPr lang="en-US" dirty="0"/>
            </a:p>
          </p:txBody>
        </p:sp>
        <p:sp>
          <p:nvSpPr>
            <p:cNvPr id="20" name="TextBox 20"/>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23</a:t>
              </a:r>
            </a:p>
          </p:txBody>
        </p:sp>
      </p:grpSp>
      <p:pic>
        <p:nvPicPr>
          <p:cNvPr id="30" name="Audio 29">
            <a:extLst>
              <a:ext uri="{FF2B5EF4-FFF2-40B4-BE49-F238E27FC236}">
                <a16:creationId xmlns:a16="http://schemas.microsoft.com/office/drawing/2014/main" id="{C9D42B8D-82A8-EFC3-1B1E-665AAF9529B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322800" y="9321800"/>
            <a:ext cx="812800" cy="812800"/>
          </a:xfrm>
          <a:prstGeom prst="rect">
            <a:avLst/>
          </a:prstGeom>
        </p:spPr>
      </p:pic>
    </p:spTree>
  </p:cSld>
  <p:clrMapOvr>
    <a:masterClrMapping/>
  </p:clrMapOvr>
  <p:transition advClick="0" advTm="131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7488722" y="2897524"/>
            <a:ext cx="14977444" cy="3444812"/>
          </a:xfrm>
          <a:custGeom>
            <a:avLst/>
            <a:gdLst/>
            <a:ahLst/>
            <a:cxnLst/>
            <a:rect l="l" t="t" r="r" b="b"/>
            <a:pathLst>
              <a:path w="14977444" h="3444812">
                <a:moveTo>
                  <a:pt x="0" y="3444812"/>
                </a:moveTo>
                <a:lnTo>
                  <a:pt x="14977444" y="3444812"/>
                </a:lnTo>
                <a:lnTo>
                  <a:pt x="14977444"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Freeform 3"/>
          <p:cNvSpPr/>
          <p:nvPr/>
        </p:nvSpPr>
        <p:spPr>
          <a:xfrm>
            <a:off x="14087193" y="1647613"/>
            <a:ext cx="3733215" cy="2038532"/>
          </a:xfrm>
          <a:custGeom>
            <a:avLst/>
            <a:gdLst/>
            <a:ahLst/>
            <a:cxnLst/>
            <a:rect l="l" t="t" r="r" b="b"/>
            <a:pathLst>
              <a:path w="3733215" h="2038532">
                <a:moveTo>
                  <a:pt x="0" y="0"/>
                </a:moveTo>
                <a:lnTo>
                  <a:pt x="3733215" y="0"/>
                </a:lnTo>
                <a:lnTo>
                  <a:pt x="3733215" y="2038532"/>
                </a:lnTo>
                <a:lnTo>
                  <a:pt x="0" y="2038532"/>
                </a:lnTo>
                <a:lnTo>
                  <a:pt x="0" y="0"/>
                </a:lnTo>
                <a:close/>
              </a:path>
            </a:pathLst>
          </a:custGeom>
          <a:blipFill>
            <a:blip r:embed="rId7"/>
            <a:stretch>
              <a:fillRect/>
            </a:stretch>
          </a:blipFill>
        </p:spPr>
        <p:txBody>
          <a:bodyPr/>
          <a:lstStyle/>
          <a:p>
            <a:endParaRPr lang="en-US" dirty="0"/>
          </a:p>
        </p:txBody>
      </p:sp>
      <p:sp>
        <p:nvSpPr>
          <p:cNvPr id="4" name="Freeform 4"/>
          <p:cNvSpPr/>
          <p:nvPr/>
        </p:nvSpPr>
        <p:spPr>
          <a:xfrm>
            <a:off x="7241383" y="1647613"/>
            <a:ext cx="6856754" cy="8554104"/>
          </a:xfrm>
          <a:custGeom>
            <a:avLst/>
            <a:gdLst/>
            <a:ahLst/>
            <a:cxnLst/>
            <a:rect l="l" t="t" r="r" b="b"/>
            <a:pathLst>
              <a:path w="6856754" h="8554104">
                <a:moveTo>
                  <a:pt x="0" y="0"/>
                </a:moveTo>
                <a:lnTo>
                  <a:pt x="6856754" y="0"/>
                </a:lnTo>
                <a:lnTo>
                  <a:pt x="6856754" y="8554104"/>
                </a:lnTo>
                <a:lnTo>
                  <a:pt x="0" y="8554104"/>
                </a:lnTo>
                <a:lnTo>
                  <a:pt x="0" y="0"/>
                </a:lnTo>
                <a:close/>
              </a:path>
            </a:pathLst>
          </a:custGeom>
          <a:blipFill>
            <a:blip r:embed="rId8"/>
            <a:stretch>
              <a:fillRect/>
            </a:stretch>
          </a:blipFill>
        </p:spPr>
        <p:txBody>
          <a:bodyPr/>
          <a:lstStyle/>
          <a:p>
            <a:endParaRPr lang="en-US" dirty="0"/>
          </a:p>
        </p:txBody>
      </p:sp>
      <p:sp>
        <p:nvSpPr>
          <p:cNvPr id="5" name="TextBox 5"/>
          <p:cNvSpPr txBox="1"/>
          <p:nvPr/>
        </p:nvSpPr>
        <p:spPr>
          <a:xfrm>
            <a:off x="1722406" y="182751"/>
            <a:ext cx="157785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EXAMINATION  REFERENCE MATERIAL</a:t>
            </a:r>
          </a:p>
        </p:txBody>
      </p:sp>
      <p:sp>
        <p:nvSpPr>
          <p:cNvPr id="6" name="TextBox 6"/>
          <p:cNvSpPr txBox="1"/>
          <p:nvPr/>
        </p:nvSpPr>
        <p:spPr>
          <a:xfrm>
            <a:off x="1964264" y="2647829"/>
            <a:ext cx="5392927" cy="821690"/>
          </a:xfrm>
          <a:prstGeom prst="rect">
            <a:avLst/>
          </a:prstGeom>
        </p:spPr>
        <p:txBody>
          <a:bodyPr lIns="0" tIns="0" rIns="0" bIns="0" rtlCol="0" anchor="t">
            <a:spAutoFit/>
          </a:bodyPr>
          <a:lstStyle/>
          <a:p>
            <a:pPr algn="l">
              <a:lnSpc>
                <a:spcPts val="3249"/>
              </a:lnSpc>
            </a:pPr>
            <a:r>
              <a:rPr lang="en-US" sz="2599" b="1" dirty="0">
                <a:solidFill>
                  <a:srgbClr val="C5882D"/>
                </a:solidFill>
                <a:latin typeface="Inter Bold"/>
                <a:ea typeface="Inter Bold"/>
                <a:cs typeface="Inter Bold"/>
                <a:sym typeface="Inter Bold"/>
              </a:rPr>
              <a:t>Are study materials or practice examinations available?</a:t>
            </a:r>
          </a:p>
        </p:txBody>
      </p:sp>
      <p:sp>
        <p:nvSpPr>
          <p:cNvPr id="7" name="TextBox 7"/>
          <p:cNvSpPr txBox="1"/>
          <p:nvPr/>
        </p:nvSpPr>
        <p:spPr>
          <a:xfrm>
            <a:off x="1722406" y="3774110"/>
            <a:ext cx="4675503" cy="1672590"/>
          </a:xfrm>
          <a:prstGeom prst="rect">
            <a:avLst/>
          </a:prstGeom>
        </p:spPr>
        <p:txBody>
          <a:bodyPr lIns="0" tIns="0" rIns="0" bIns="0" rtlCol="0" anchor="t">
            <a:spAutoFit/>
          </a:bodyPr>
          <a:lstStyle/>
          <a:p>
            <a:pPr marL="453390" lvl="1" indent="-226695" algn="l">
              <a:lnSpc>
                <a:spcPts val="2625"/>
              </a:lnSpc>
              <a:buFont typeface="Arial"/>
              <a:buChar char="•"/>
            </a:pPr>
            <a:r>
              <a:rPr lang="en-US" sz="2100" dirty="0">
                <a:solidFill>
                  <a:srgbClr val="0E243C"/>
                </a:solidFill>
                <a:latin typeface="Inter"/>
                <a:ea typeface="Inter"/>
                <a:cs typeface="Inter"/>
                <a:sym typeface="Inter"/>
              </a:rPr>
              <a:t>Each downloadable </a:t>
            </a:r>
            <a:r>
              <a:rPr lang="en-US" sz="2100" i="1" dirty="0">
                <a:solidFill>
                  <a:srgbClr val="0E243C"/>
                </a:solidFill>
                <a:latin typeface="Inter"/>
                <a:ea typeface="Inter"/>
                <a:cs typeface="Inter"/>
                <a:sym typeface="Inter"/>
              </a:rPr>
              <a:t>Exam</a:t>
            </a:r>
            <a:r>
              <a:rPr lang="en-US" sz="2100" dirty="0">
                <a:solidFill>
                  <a:srgbClr val="0E243C"/>
                </a:solidFill>
                <a:latin typeface="Inter"/>
                <a:ea typeface="Inter"/>
                <a:cs typeface="Inter"/>
                <a:sym typeface="Inter"/>
              </a:rPr>
              <a:t> </a:t>
            </a:r>
            <a:r>
              <a:rPr lang="en-US" sz="2100" i="1" dirty="0">
                <a:solidFill>
                  <a:srgbClr val="0E243C"/>
                </a:solidFill>
                <a:latin typeface="Inter Italics"/>
                <a:ea typeface="Inter Italics"/>
                <a:cs typeface="Inter Italics"/>
                <a:sym typeface="Inter Italics"/>
              </a:rPr>
              <a:t>Information Bulletin</a:t>
            </a:r>
            <a:r>
              <a:rPr lang="en-US" sz="2100" dirty="0">
                <a:solidFill>
                  <a:srgbClr val="0E243C"/>
                </a:solidFill>
                <a:latin typeface="Inter"/>
                <a:ea typeface="Inter"/>
                <a:cs typeface="Inter"/>
                <a:sym typeface="Inter"/>
              </a:rPr>
              <a:t> includes a list of reference materials that may be used to prepare for the examination.</a:t>
            </a:r>
          </a:p>
        </p:txBody>
      </p:sp>
      <p:sp>
        <p:nvSpPr>
          <p:cNvPr id="8" name="TextBox 8"/>
          <p:cNvSpPr txBox="1"/>
          <p:nvPr/>
        </p:nvSpPr>
        <p:spPr>
          <a:xfrm>
            <a:off x="1964264" y="5751500"/>
            <a:ext cx="4675503" cy="1005840"/>
          </a:xfrm>
          <a:prstGeom prst="rect">
            <a:avLst/>
          </a:prstGeom>
        </p:spPr>
        <p:txBody>
          <a:bodyPr lIns="0" tIns="0" rIns="0" bIns="0" rtlCol="0" anchor="t">
            <a:spAutoFit/>
          </a:bodyPr>
          <a:lstStyle/>
          <a:p>
            <a:pPr algn="l">
              <a:lnSpc>
                <a:spcPts val="2625"/>
              </a:lnSpc>
            </a:pPr>
            <a:r>
              <a:rPr lang="en-US" sz="2100" b="1" dirty="0">
                <a:solidFill>
                  <a:srgbClr val="CC0000"/>
                </a:solidFill>
                <a:latin typeface="Inter Bold"/>
                <a:ea typeface="Inter Bold"/>
                <a:cs typeface="Inter Bold"/>
                <a:sym typeface="Inter Bold"/>
              </a:rPr>
              <a:t>NOTE</a:t>
            </a:r>
            <a:r>
              <a:rPr lang="en-US" sz="2100" dirty="0">
                <a:solidFill>
                  <a:srgbClr val="0E243C"/>
                </a:solidFill>
                <a:latin typeface="Inter"/>
                <a:ea typeface="Inter"/>
                <a:cs typeface="Inter"/>
                <a:sym typeface="Inter"/>
              </a:rPr>
              <a:t>:  The NSCB does not administer testing nor provide any testing materials.</a:t>
            </a:r>
          </a:p>
        </p:txBody>
      </p:sp>
      <p:grpSp>
        <p:nvGrpSpPr>
          <p:cNvPr id="9" name="Group 9"/>
          <p:cNvGrpSpPr/>
          <p:nvPr/>
        </p:nvGrpSpPr>
        <p:grpSpPr>
          <a:xfrm>
            <a:off x="16242133" y="8309219"/>
            <a:ext cx="2045867" cy="1977781"/>
            <a:chOff x="0" y="0"/>
            <a:chExt cx="2727823" cy="2637041"/>
          </a:xfrm>
        </p:grpSpPr>
        <p:sp>
          <p:nvSpPr>
            <p:cNvPr id="10" name="Freeform 10"/>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txBody>
            <a:bodyPr/>
            <a:lstStyle/>
            <a:p>
              <a:endParaRPr lang="en-US" dirty="0"/>
            </a:p>
          </p:txBody>
        </p:sp>
        <p:sp>
          <p:nvSpPr>
            <p:cNvPr id="11" name="TextBox 11"/>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24</a:t>
              </a:r>
            </a:p>
          </p:txBody>
        </p:sp>
      </p:grpSp>
      <p:pic>
        <p:nvPicPr>
          <p:cNvPr id="27" name="Audio 26">
            <a:extLst>
              <a:ext uri="{FF2B5EF4-FFF2-40B4-BE49-F238E27FC236}">
                <a16:creationId xmlns:a16="http://schemas.microsoft.com/office/drawing/2014/main" id="{3B899F39-AE96-5203-1029-AEC07014B0F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322800" y="9321800"/>
            <a:ext cx="812800" cy="812800"/>
          </a:xfrm>
          <a:prstGeom prst="rect">
            <a:avLst/>
          </a:prstGeom>
        </p:spPr>
      </p:pic>
    </p:spTree>
  </p:cSld>
  <p:clrMapOvr>
    <a:masterClrMapping/>
  </p:clrMapOvr>
  <p:transition advClick="0" advTm="120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grpSp>
        <p:nvGrpSpPr>
          <p:cNvPr id="2" name="Group 2"/>
          <p:cNvGrpSpPr/>
          <p:nvPr/>
        </p:nvGrpSpPr>
        <p:grpSpPr>
          <a:xfrm>
            <a:off x="2802326" y="263370"/>
            <a:ext cx="9861049" cy="2609850"/>
            <a:chOff x="0" y="0"/>
            <a:chExt cx="13148065" cy="3479800"/>
          </a:xfrm>
        </p:grpSpPr>
        <p:sp>
          <p:nvSpPr>
            <p:cNvPr id="3" name="TextBox 3"/>
            <p:cNvSpPr txBox="1"/>
            <p:nvPr/>
          </p:nvSpPr>
          <p:spPr>
            <a:xfrm>
              <a:off x="0" y="0"/>
              <a:ext cx="13148065" cy="3479800"/>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LICENSURE BY ENDORSEMENT</a:t>
              </a:r>
            </a:p>
          </p:txBody>
        </p:sp>
        <p:sp>
          <p:nvSpPr>
            <p:cNvPr id="4" name="Freeform 4"/>
            <p:cNvSpPr/>
            <p:nvPr/>
          </p:nvSpPr>
          <p:spPr>
            <a:xfrm>
              <a:off x="8163194" y="0"/>
              <a:ext cx="1739900" cy="1739900"/>
            </a:xfrm>
            <a:custGeom>
              <a:avLst/>
              <a:gdLst/>
              <a:ahLst/>
              <a:cxnLst/>
              <a:rect l="l" t="t" r="r" b="b"/>
              <a:pathLst>
                <a:path w="1739900" h="1739900">
                  <a:moveTo>
                    <a:pt x="0" y="0"/>
                  </a:moveTo>
                  <a:lnTo>
                    <a:pt x="1739900" y="0"/>
                  </a:lnTo>
                  <a:lnTo>
                    <a:pt x="1739900" y="1739900"/>
                  </a:lnTo>
                  <a:lnTo>
                    <a:pt x="0" y="173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sp>
        <p:nvSpPr>
          <p:cNvPr id="5" name="Freeform 5"/>
          <p:cNvSpPr/>
          <p:nvPr/>
        </p:nvSpPr>
        <p:spPr>
          <a:xfrm rot="5400000" flipV="1">
            <a:off x="-5520859" y="3149953"/>
            <a:ext cx="12550907" cy="4832099"/>
          </a:xfrm>
          <a:custGeom>
            <a:avLst/>
            <a:gdLst/>
            <a:ahLst/>
            <a:cxnLst/>
            <a:rect l="l" t="t" r="r" b="b"/>
            <a:pathLst>
              <a:path w="12550907" h="4832099">
                <a:moveTo>
                  <a:pt x="0" y="4832100"/>
                </a:moveTo>
                <a:lnTo>
                  <a:pt x="12550907" y="4832100"/>
                </a:lnTo>
                <a:lnTo>
                  <a:pt x="12550907" y="0"/>
                </a:lnTo>
                <a:lnTo>
                  <a:pt x="0" y="0"/>
                </a:lnTo>
                <a:lnTo>
                  <a:pt x="0" y="48321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nvGrpSpPr>
          <p:cNvPr id="6" name="Group 6"/>
          <p:cNvGrpSpPr/>
          <p:nvPr/>
        </p:nvGrpSpPr>
        <p:grpSpPr>
          <a:xfrm>
            <a:off x="1883265" y="3494558"/>
            <a:ext cx="13335478" cy="6290650"/>
            <a:chOff x="0" y="0"/>
            <a:chExt cx="17780638" cy="8387534"/>
          </a:xfrm>
        </p:grpSpPr>
        <p:sp>
          <p:nvSpPr>
            <p:cNvPr id="7" name="Freeform 7"/>
            <p:cNvSpPr/>
            <p:nvPr/>
          </p:nvSpPr>
          <p:spPr>
            <a:xfrm>
              <a:off x="0" y="3805442"/>
              <a:ext cx="730985" cy="730985"/>
            </a:xfrm>
            <a:custGeom>
              <a:avLst/>
              <a:gdLst/>
              <a:ahLst/>
              <a:cxnLst/>
              <a:rect l="l" t="t" r="r" b="b"/>
              <a:pathLst>
                <a:path w="730985" h="730985">
                  <a:moveTo>
                    <a:pt x="0" y="0"/>
                  </a:moveTo>
                  <a:lnTo>
                    <a:pt x="730985" y="0"/>
                  </a:lnTo>
                  <a:lnTo>
                    <a:pt x="730985" y="730985"/>
                  </a:lnTo>
                  <a:lnTo>
                    <a:pt x="0" y="7309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8" name="TextBox 8"/>
            <p:cNvSpPr txBox="1"/>
            <p:nvPr/>
          </p:nvSpPr>
          <p:spPr>
            <a:xfrm>
              <a:off x="988967" y="95985"/>
              <a:ext cx="11479638" cy="965200"/>
            </a:xfrm>
            <a:prstGeom prst="rect">
              <a:avLst/>
            </a:prstGeom>
          </p:spPr>
          <p:txBody>
            <a:bodyPr lIns="0" tIns="0" rIns="0" bIns="0" rtlCol="0" anchor="t">
              <a:spAutoFit/>
            </a:bodyPr>
            <a:lstStyle/>
            <a:p>
              <a:pPr algn="l">
                <a:lnSpc>
                  <a:spcPts val="2880"/>
                </a:lnSpc>
              </a:pPr>
              <a:r>
                <a:rPr lang="en-US" sz="2400" b="1" dirty="0">
                  <a:solidFill>
                    <a:srgbClr val="C5882D"/>
                  </a:solidFill>
                  <a:latin typeface="Inter Bold"/>
                  <a:ea typeface="Inter Bold"/>
                  <a:cs typeface="Inter Bold"/>
                  <a:sym typeface="Inter Bold"/>
                </a:rPr>
                <a:t>ENDORSEMENT OF TRADE EXAM AND/OR EXPERIENCE REQUIREMENTS</a:t>
              </a:r>
            </a:p>
          </p:txBody>
        </p:sp>
        <p:sp>
          <p:nvSpPr>
            <p:cNvPr id="9" name="TextBox 9"/>
            <p:cNvSpPr txBox="1"/>
            <p:nvPr/>
          </p:nvSpPr>
          <p:spPr>
            <a:xfrm>
              <a:off x="769085" y="1225598"/>
              <a:ext cx="11737620" cy="2337816"/>
            </a:xfrm>
            <a:prstGeom prst="rect">
              <a:avLst/>
            </a:prstGeom>
          </p:spPr>
          <p:txBody>
            <a:bodyPr lIns="0" tIns="0" rIns="0" bIns="0" rtlCol="0" anchor="t">
              <a:spAutoFit/>
            </a:bodyPr>
            <a:lstStyle/>
            <a:p>
              <a:pPr marL="453390" lvl="1" indent="-226695" algn="l">
                <a:lnSpc>
                  <a:spcPts val="2814"/>
                </a:lnSpc>
                <a:buFont typeface="Arial"/>
                <a:buChar char="•"/>
              </a:pPr>
              <a:r>
                <a:rPr lang="en-US" sz="2100" dirty="0">
                  <a:solidFill>
                    <a:srgbClr val="0E243C"/>
                  </a:solidFill>
                  <a:latin typeface="Inter"/>
                  <a:ea typeface="Inter"/>
                  <a:cs typeface="Inter"/>
                  <a:sym typeface="Inter"/>
                </a:rPr>
                <a:t>Must be actively licensed in participating state for the past four (4) years without lapse;</a:t>
              </a:r>
            </a:p>
            <a:p>
              <a:pPr marL="453390" lvl="1" indent="-226695" algn="l">
                <a:lnSpc>
                  <a:spcPts val="2814"/>
                </a:lnSpc>
                <a:buFont typeface="Arial"/>
                <a:buChar char="•"/>
              </a:pPr>
              <a:r>
                <a:rPr lang="en-US" sz="2100" dirty="0">
                  <a:solidFill>
                    <a:srgbClr val="0E243C"/>
                  </a:solidFill>
                  <a:latin typeface="Inter"/>
                  <a:ea typeface="Inter"/>
                  <a:cs typeface="Inter"/>
                  <a:sym typeface="Inter"/>
                </a:rPr>
                <a:t>Must not have had any disciplinary action taken against the license during that time;</a:t>
              </a:r>
            </a:p>
            <a:p>
              <a:pPr marL="453390" lvl="1" indent="-226695" algn="l">
                <a:lnSpc>
                  <a:spcPts val="2814"/>
                </a:lnSpc>
                <a:buFont typeface="Arial"/>
                <a:buChar char="•"/>
              </a:pPr>
              <a:r>
                <a:rPr lang="en-US" sz="2100" dirty="0">
                  <a:solidFill>
                    <a:srgbClr val="0E243C"/>
                  </a:solidFill>
                  <a:latin typeface="Inter"/>
                  <a:ea typeface="Inter"/>
                  <a:cs typeface="Inter"/>
                  <a:sym typeface="Inter"/>
                </a:rPr>
                <a:t>Must have taken and passed equivalent trade exam.</a:t>
              </a:r>
            </a:p>
          </p:txBody>
        </p:sp>
        <p:sp>
          <p:nvSpPr>
            <p:cNvPr id="10" name="TextBox 10"/>
            <p:cNvSpPr txBox="1"/>
            <p:nvPr/>
          </p:nvSpPr>
          <p:spPr>
            <a:xfrm>
              <a:off x="988967" y="3939527"/>
              <a:ext cx="9159704" cy="482600"/>
            </a:xfrm>
            <a:prstGeom prst="rect">
              <a:avLst/>
            </a:prstGeom>
          </p:spPr>
          <p:txBody>
            <a:bodyPr lIns="0" tIns="0" rIns="0" bIns="0" rtlCol="0" anchor="t">
              <a:spAutoFit/>
            </a:bodyPr>
            <a:lstStyle/>
            <a:p>
              <a:pPr algn="l">
                <a:lnSpc>
                  <a:spcPts val="2880"/>
                </a:lnSpc>
              </a:pPr>
              <a:r>
                <a:rPr lang="en-US" sz="2400" b="1" dirty="0">
                  <a:solidFill>
                    <a:srgbClr val="C5882D"/>
                  </a:solidFill>
                  <a:latin typeface="Inter Bold"/>
                  <a:ea typeface="Inter Bold"/>
                  <a:cs typeface="Inter Bold"/>
                  <a:sym typeface="Inter Bold"/>
                </a:rPr>
                <a:t>IF YOU BELIEVE YOU QUALIFY:</a:t>
              </a:r>
            </a:p>
          </p:txBody>
        </p:sp>
        <p:sp>
          <p:nvSpPr>
            <p:cNvPr id="11" name="TextBox 11"/>
            <p:cNvSpPr txBox="1"/>
            <p:nvPr/>
          </p:nvSpPr>
          <p:spPr>
            <a:xfrm>
              <a:off x="769085" y="4587227"/>
              <a:ext cx="11737620" cy="2837274"/>
            </a:xfrm>
            <a:prstGeom prst="rect">
              <a:avLst/>
            </a:prstGeom>
          </p:spPr>
          <p:txBody>
            <a:bodyPr lIns="0" tIns="0" rIns="0" bIns="0" rtlCol="0" anchor="t">
              <a:spAutoFit/>
            </a:bodyPr>
            <a:lstStyle/>
            <a:p>
              <a:pPr marL="453390" lvl="1" indent="-226695" algn="l">
                <a:lnSpc>
                  <a:spcPts val="2814"/>
                </a:lnSpc>
                <a:buFont typeface="Arial"/>
                <a:buChar char="•"/>
              </a:pPr>
              <a:r>
                <a:rPr lang="en-US" sz="2100" dirty="0">
                  <a:solidFill>
                    <a:srgbClr val="0E243C"/>
                  </a:solidFill>
                  <a:latin typeface="Inter"/>
                  <a:ea typeface="Inter"/>
                  <a:cs typeface="Inter"/>
                  <a:sym typeface="Inter"/>
                </a:rPr>
                <a:t>The </a:t>
              </a:r>
              <a:r>
                <a:rPr lang="en-US" sz="2100" u="sng" dirty="0">
                  <a:solidFill>
                    <a:srgbClr val="004AAD"/>
                  </a:solidFill>
                  <a:latin typeface="Inter"/>
                  <a:ea typeface="Inter"/>
                  <a:cs typeface="Inter"/>
                  <a:sym typeface="Inter"/>
                  <a:hlinkClick r:id="rId11"/>
                </a:rPr>
                <a:t>Verification of </a:t>
              </a:r>
              <a:r>
                <a:rPr lang="en-US" sz="2100" dirty="0">
                  <a:solidFill>
                    <a:srgbClr val="004AAD"/>
                  </a:solidFill>
                  <a:latin typeface="Inter"/>
                  <a:ea typeface="Inter"/>
                  <a:cs typeface="Inter"/>
                  <a:sym typeface="Inter"/>
                  <a:hlinkClick r:id="rId11"/>
                </a:rPr>
                <a:t>License</a:t>
              </a:r>
              <a:r>
                <a:rPr lang="en-US" sz="2100" dirty="0">
                  <a:solidFill>
                    <a:srgbClr val="004AAD"/>
                  </a:solidFill>
                  <a:latin typeface="Inter"/>
                  <a:ea typeface="Inter"/>
                  <a:cs typeface="Inter"/>
                  <a:sym typeface="Inter"/>
                </a:rPr>
                <a:t> </a:t>
              </a:r>
              <a:r>
                <a:rPr lang="en-US" sz="2100" dirty="0">
                  <a:solidFill>
                    <a:srgbClr val="0E243C"/>
                  </a:solidFill>
                  <a:latin typeface="Inter"/>
                  <a:ea typeface="Inter"/>
                  <a:cs typeface="Inter"/>
                  <a:sym typeface="Inter"/>
                </a:rPr>
                <a:t>form (attachment C included in the application) must be completed by the agency responsible for the out-of-state license;</a:t>
              </a:r>
            </a:p>
            <a:p>
              <a:pPr marL="453390" lvl="1" indent="-226695" algn="l">
                <a:lnSpc>
                  <a:spcPts val="2814"/>
                </a:lnSpc>
                <a:buFont typeface="Arial"/>
                <a:buChar char="•"/>
              </a:pPr>
              <a:r>
                <a:rPr lang="en-US" sz="2100" dirty="0">
                  <a:solidFill>
                    <a:srgbClr val="0E243C"/>
                  </a:solidFill>
                  <a:latin typeface="Inter"/>
                  <a:ea typeface="Inter"/>
                  <a:cs typeface="Inter"/>
                  <a:sym typeface="Inter"/>
                </a:rPr>
                <a:t>CMS Exam is still required for Management Qualified Individual;</a:t>
              </a:r>
            </a:p>
            <a:p>
              <a:pPr marL="453390" lvl="1" indent="-226695" algn="l">
                <a:lnSpc>
                  <a:spcPts val="2814"/>
                </a:lnSpc>
                <a:buFont typeface="Arial"/>
                <a:buChar char="•"/>
              </a:pPr>
              <a:r>
                <a:rPr lang="en-US" sz="2100" dirty="0">
                  <a:solidFill>
                    <a:srgbClr val="0E243C"/>
                  </a:solidFill>
                  <a:latin typeface="Inter"/>
                  <a:ea typeface="Inter"/>
                  <a:cs typeface="Inter"/>
                  <a:sym typeface="Inter"/>
                </a:rPr>
                <a:t>A completed </a:t>
              </a:r>
              <a:r>
                <a:rPr lang="en-US" sz="2100" i="1" dirty="0">
                  <a:solidFill>
                    <a:srgbClr val="0E243C"/>
                  </a:solidFill>
                  <a:latin typeface="Inter Italics"/>
                  <a:ea typeface="Inter Italics"/>
                  <a:cs typeface="Inter Italics"/>
                  <a:sym typeface="Inter Italics"/>
                </a:rPr>
                <a:t>Resume of Experience</a:t>
              </a:r>
              <a:r>
                <a:rPr lang="en-US" sz="2100" dirty="0">
                  <a:solidFill>
                    <a:srgbClr val="0E243C"/>
                  </a:solidFill>
                  <a:latin typeface="Inter"/>
                  <a:ea typeface="Inter"/>
                  <a:cs typeface="Inter"/>
                  <a:sym typeface="Inter"/>
                </a:rPr>
                <a:t> is required in support of the classification you are applying for.</a:t>
              </a:r>
            </a:p>
          </p:txBody>
        </p:sp>
        <p:sp>
          <p:nvSpPr>
            <p:cNvPr id="12" name="Freeform 12"/>
            <p:cNvSpPr/>
            <p:nvPr/>
          </p:nvSpPr>
          <p:spPr>
            <a:xfrm>
              <a:off x="0" y="0"/>
              <a:ext cx="730985" cy="730985"/>
            </a:xfrm>
            <a:custGeom>
              <a:avLst/>
              <a:gdLst/>
              <a:ahLst/>
              <a:cxnLst/>
              <a:rect l="l" t="t" r="r" b="b"/>
              <a:pathLst>
                <a:path w="730985" h="730985">
                  <a:moveTo>
                    <a:pt x="0" y="0"/>
                  </a:moveTo>
                  <a:lnTo>
                    <a:pt x="730985" y="0"/>
                  </a:lnTo>
                  <a:lnTo>
                    <a:pt x="730985" y="730985"/>
                  </a:lnTo>
                  <a:lnTo>
                    <a:pt x="0" y="7309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3" name="TextBox 13"/>
            <p:cNvSpPr txBox="1"/>
            <p:nvPr/>
          </p:nvSpPr>
          <p:spPr>
            <a:xfrm>
              <a:off x="988967" y="7904934"/>
              <a:ext cx="16791671" cy="482600"/>
            </a:xfrm>
            <a:prstGeom prst="rect">
              <a:avLst/>
            </a:prstGeom>
          </p:spPr>
          <p:txBody>
            <a:bodyPr lIns="0" tIns="0" rIns="0" bIns="0" rtlCol="0" anchor="t">
              <a:spAutoFit/>
            </a:bodyPr>
            <a:lstStyle/>
            <a:p>
              <a:pPr algn="l">
                <a:lnSpc>
                  <a:spcPts val="2880"/>
                </a:lnSpc>
              </a:pPr>
              <a:r>
                <a:rPr lang="en-US" sz="2400" u="sng" dirty="0">
                  <a:solidFill>
                    <a:srgbClr val="004AAD"/>
                  </a:solidFill>
                  <a:latin typeface="Inter"/>
                  <a:ea typeface="Inter"/>
                  <a:cs typeface="Inter"/>
                  <a:sym typeface="Inter"/>
                  <a:hlinkClick r:id="rId12"/>
                </a:rPr>
                <a:t>https://www.nvcontractorsboard.com/licensing/licensure-by-endorsement/</a:t>
              </a:r>
              <a:endParaRPr lang="en-US" sz="2400" u="sng" dirty="0">
                <a:solidFill>
                  <a:srgbClr val="004AAD"/>
                </a:solidFill>
                <a:latin typeface="Inter"/>
                <a:ea typeface="Inter"/>
                <a:cs typeface="Inter"/>
                <a:sym typeface="Inter"/>
              </a:endParaRPr>
            </a:p>
          </p:txBody>
        </p:sp>
      </p:grpSp>
      <p:sp>
        <p:nvSpPr>
          <p:cNvPr id="14" name="Freeform 14"/>
          <p:cNvSpPr/>
          <p:nvPr/>
        </p:nvSpPr>
        <p:spPr>
          <a:xfrm>
            <a:off x="11342914" y="263370"/>
            <a:ext cx="6945086" cy="8722244"/>
          </a:xfrm>
          <a:custGeom>
            <a:avLst/>
            <a:gdLst/>
            <a:ahLst/>
            <a:cxnLst/>
            <a:rect l="l" t="t" r="r" b="b"/>
            <a:pathLst>
              <a:path w="6945086" h="8722244">
                <a:moveTo>
                  <a:pt x="0" y="0"/>
                </a:moveTo>
                <a:lnTo>
                  <a:pt x="6945086" y="0"/>
                </a:lnTo>
                <a:lnTo>
                  <a:pt x="6945086" y="8722244"/>
                </a:lnTo>
                <a:lnTo>
                  <a:pt x="0" y="8722244"/>
                </a:lnTo>
                <a:lnTo>
                  <a:pt x="0" y="0"/>
                </a:lnTo>
                <a:close/>
              </a:path>
            </a:pathLst>
          </a:custGeom>
          <a:blipFill>
            <a:blip r:embed="rId13"/>
            <a:stretch>
              <a:fillRect/>
            </a:stretch>
          </a:blipFill>
        </p:spPr>
        <p:txBody>
          <a:bodyPr/>
          <a:lstStyle/>
          <a:p>
            <a:endParaRPr lang="en-US" dirty="0"/>
          </a:p>
        </p:txBody>
      </p:sp>
      <p:grpSp>
        <p:nvGrpSpPr>
          <p:cNvPr id="15" name="Group 15"/>
          <p:cNvGrpSpPr/>
          <p:nvPr/>
        </p:nvGrpSpPr>
        <p:grpSpPr>
          <a:xfrm>
            <a:off x="16242133" y="8309219"/>
            <a:ext cx="2045867" cy="1977781"/>
            <a:chOff x="0" y="0"/>
            <a:chExt cx="2727823" cy="2637041"/>
          </a:xfrm>
        </p:grpSpPr>
        <p:sp>
          <p:nvSpPr>
            <p:cNvPr id="16" name="Freeform 1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4"/>
              <a:stretch>
                <a:fillRect t="-1721" b="-1721"/>
              </a:stretch>
            </a:blipFill>
          </p:spPr>
          <p:txBody>
            <a:bodyPr/>
            <a:lstStyle/>
            <a:p>
              <a:endParaRPr lang="en-US" dirty="0"/>
            </a:p>
          </p:txBody>
        </p:sp>
        <p:sp>
          <p:nvSpPr>
            <p:cNvPr id="17" name="TextBox 17"/>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25</a:t>
              </a:r>
            </a:p>
          </p:txBody>
        </p:sp>
      </p:grpSp>
      <p:pic>
        <p:nvPicPr>
          <p:cNvPr id="105" name="Audio 104">
            <a:extLst>
              <a:ext uri="{FF2B5EF4-FFF2-40B4-BE49-F238E27FC236}">
                <a16:creationId xmlns:a16="http://schemas.microsoft.com/office/drawing/2014/main" id="{9637BDCA-84F6-02F3-4797-F09EF876B35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322800" y="9321800"/>
            <a:ext cx="812800" cy="812800"/>
          </a:xfrm>
          <a:prstGeom prst="rect">
            <a:avLst/>
          </a:prstGeom>
        </p:spPr>
      </p:pic>
    </p:spTree>
  </p:cSld>
  <p:clrMapOvr>
    <a:masterClrMapping/>
  </p:clrMapOvr>
  <p:transition advClick="0" advTm="56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grpSp>
        <p:nvGrpSpPr>
          <p:cNvPr id="2" name="Group 2"/>
          <p:cNvGrpSpPr/>
          <p:nvPr/>
        </p:nvGrpSpPr>
        <p:grpSpPr>
          <a:xfrm>
            <a:off x="2802326" y="263370"/>
            <a:ext cx="9861049" cy="2609850"/>
            <a:chOff x="0" y="0"/>
            <a:chExt cx="13148065" cy="3479800"/>
          </a:xfrm>
        </p:grpSpPr>
        <p:sp>
          <p:nvSpPr>
            <p:cNvPr id="3" name="TextBox 3"/>
            <p:cNvSpPr txBox="1"/>
            <p:nvPr/>
          </p:nvSpPr>
          <p:spPr>
            <a:xfrm>
              <a:off x="0" y="0"/>
              <a:ext cx="13148065" cy="3479800"/>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LICENSURE BY ENDORSEMENT</a:t>
              </a:r>
            </a:p>
          </p:txBody>
        </p:sp>
        <p:sp>
          <p:nvSpPr>
            <p:cNvPr id="4" name="Freeform 4"/>
            <p:cNvSpPr/>
            <p:nvPr/>
          </p:nvSpPr>
          <p:spPr>
            <a:xfrm>
              <a:off x="8163194" y="0"/>
              <a:ext cx="1739900" cy="1739900"/>
            </a:xfrm>
            <a:custGeom>
              <a:avLst/>
              <a:gdLst/>
              <a:ahLst/>
              <a:cxnLst/>
              <a:rect l="l" t="t" r="r" b="b"/>
              <a:pathLst>
                <a:path w="1739900" h="1739900">
                  <a:moveTo>
                    <a:pt x="0" y="0"/>
                  </a:moveTo>
                  <a:lnTo>
                    <a:pt x="1739900" y="0"/>
                  </a:lnTo>
                  <a:lnTo>
                    <a:pt x="1739900" y="1739900"/>
                  </a:lnTo>
                  <a:lnTo>
                    <a:pt x="0" y="173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sp>
        <p:nvSpPr>
          <p:cNvPr id="5" name="Freeform 5"/>
          <p:cNvSpPr/>
          <p:nvPr/>
        </p:nvSpPr>
        <p:spPr>
          <a:xfrm rot="5400000" flipV="1">
            <a:off x="-5520859" y="3149953"/>
            <a:ext cx="12550907" cy="4832099"/>
          </a:xfrm>
          <a:custGeom>
            <a:avLst/>
            <a:gdLst/>
            <a:ahLst/>
            <a:cxnLst/>
            <a:rect l="l" t="t" r="r" b="b"/>
            <a:pathLst>
              <a:path w="12550907" h="4832099">
                <a:moveTo>
                  <a:pt x="0" y="4832100"/>
                </a:moveTo>
                <a:lnTo>
                  <a:pt x="12550907" y="4832100"/>
                </a:lnTo>
                <a:lnTo>
                  <a:pt x="12550907" y="0"/>
                </a:lnTo>
                <a:lnTo>
                  <a:pt x="0" y="0"/>
                </a:lnTo>
                <a:lnTo>
                  <a:pt x="0" y="48321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6" name="Freeform 6"/>
          <p:cNvSpPr/>
          <p:nvPr/>
        </p:nvSpPr>
        <p:spPr>
          <a:xfrm>
            <a:off x="7186357" y="3360549"/>
            <a:ext cx="10072943" cy="6308180"/>
          </a:xfrm>
          <a:custGeom>
            <a:avLst/>
            <a:gdLst/>
            <a:ahLst/>
            <a:cxnLst/>
            <a:rect l="l" t="t" r="r" b="b"/>
            <a:pathLst>
              <a:path w="10072943" h="6308180">
                <a:moveTo>
                  <a:pt x="0" y="0"/>
                </a:moveTo>
                <a:lnTo>
                  <a:pt x="10072943" y="0"/>
                </a:lnTo>
                <a:lnTo>
                  <a:pt x="10072943" y="6308180"/>
                </a:lnTo>
                <a:lnTo>
                  <a:pt x="0" y="6308180"/>
                </a:lnTo>
                <a:lnTo>
                  <a:pt x="0" y="0"/>
                </a:lnTo>
                <a:close/>
              </a:path>
            </a:pathLst>
          </a:custGeom>
          <a:blipFill>
            <a:blip r:embed="rId9"/>
            <a:stretch>
              <a:fillRect/>
            </a:stretch>
          </a:blipFill>
        </p:spPr>
        <p:txBody>
          <a:bodyPr/>
          <a:lstStyle/>
          <a:p>
            <a:endParaRPr lang="en-US" dirty="0"/>
          </a:p>
        </p:txBody>
      </p:sp>
      <p:grpSp>
        <p:nvGrpSpPr>
          <p:cNvPr id="7" name="Group 7"/>
          <p:cNvGrpSpPr/>
          <p:nvPr/>
        </p:nvGrpSpPr>
        <p:grpSpPr>
          <a:xfrm>
            <a:off x="2012256" y="3260193"/>
            <a:ext cx="9351454" cy="4976384"/>
            <a:chOff x="0" y="0"/>
            <a:chExt cx="12468605" cy="6635179"/>
          </a:xfrm>
        </p:grpSpPr>
        <p:sp>
          <p:nvSpPr>
            <p:cNvPr id="8" name="Freeform 8"/>
            <p:cNvSpPr/>
            <p:nvPr/>
          </p:nvSpPr>
          <p:spPr>
            <a:xfrm>
              <a:off x="0" y="0"/>
              <a:ext cx="730985" cy="730985"/>
            </a:xfrm>
            <a:custGeom>
              <a:avLst/>
              <a:gdLst/>
              <a:ahLst/>
              <a:cxnLst/>
              <a:rect l="l" t="t" r="r" b="b"/>
              <a:pathLst>
                <a:path w="730985" h="730985">
                  <a:moveTo>
                    <a:pt x="0" y="0"/>
                  </a:moveTo>
                  <a:lnTo>
                    <a:pt x="730985" y="0"/>
                  </a:lnTo>
                  <a:lnTo>
                    <a:pt x="730985" y="730985"/>
                  </a:lnTo>
                  <a:lnTo>
                    <a:pt x="0" y="7309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9" name="TextBox 9"/>
            <p:cNvSpPr txBox="1"/>
            <p:nvPr/>
          </p:nvSpPr>
          <p:spPr>
            <a:xfrm>
              <a:off x="859976" y="715159"/>
              <a:ext cx="4019659" cy="5920020"/>
            </a:xfrm>
            <a:prstGeom prst="rect">
              <a:avLst/>
            </a:prstGeom>
          </p:spPr>
          <p:txBody>
            <a:bodyPr lIns="0" tIns="0" rIns="0" bIns="0" rtlCol="0" anchor="t">
              <a:spAutoFit/>
            </a:bodyPr>
            <a:lstStyle/>
            <a:p>
              <a:pPr marL="474979" lvl="1" indent="-237490" algn="l">
                <a:lnSpc>
                  <a:spcPts val="2947"/>
                </a:lnSpc>
                <a:buFont typeface="Arial"/>
                <a:buChar char="•"/>
              </a:pPr>
              <a:r>
                <a:rPr lang="en-US" sz="2199" dirty="0">
                  <a:solidFill>
                    <a:srgbClr val="0E243C"/>
                  </a:solidFill>
                  <a:latin typeface="Inter"/>
                  <a:ea typeface="Inter"/>
                  <a:cs typeface="Inter"/>
                  <a:sym typeface="Inter"/>
                </a:rPr>
                <a:t>Alabama</a:t>
              </a:r>
            </a:p>
            <a:p>
              <a:pPr marL="474979" lvl="1" indent="-237490" algn="l">
                <a:lnSpc>
                  <a:spcPts val="2947"/>
                </a:lnSpc>
                <a:buFont typeface="Arial"/>
                <a:buChar char="•"/>
              </a:pPr>
              <a:r>
                <a:rPr lang="en-US" sz="2199" dirty="0">
                  <a:solidFill>
                    <a:srgbClr val="0E243C"/>
                  </a:solidFill>
                  <a:latin typeface="Inter"/>
                  <a:ea typeface="Inter"/>
                  <a:cs typeface="Inter"/>
                  <a:sym typeface="Inter"/>
                </a:rPr>
                <a:t>Arizona</a:t>
              </a:r>
            </a:p>
            <a:p>
              <a:pPr marL="474979" lvl="1" indent="-237490" algn="l">
                <a:lnSpc>
                  <a:spcPts val="2947"/>
                </a:lnSpc>
                <a:buFont typeface="Arial"/>
                <a:buChar char="•"/>
              </a:pPr>
              <a:r>
                <a:rPr lang="en-US" sz="2199" dirty="0">
                  <a:solidFill>
                    <a:srgbClr val="0E243C"/>
                  </a:solidFill>
                  <a:latin typeface="Inter"/>
                  <a:ea typeface="Inter"/>
                  <a:cs typeface="Inter"/>
                  <a:sym typeface="Inter"/>
                </a:rPr>
                <a:t>California</a:t>
              </a:r>
            </a:p>
            <a:p>
              <a:pPr marL="474979" lvl="1" indent="-237490" algn="l">
                <a:lnSpc>
                  <a:spcPts val="2947"/>
                </a:lnSpc>
                <a:buFont typeface="Arial"/>
                <a:buChar char="•"/>
              </a:pPr>
              <a:r>
                <a:rPr lang="en-US" sz="2199" dirty="0">
                  <a:solidFill>
                    <a:srgbClr val="0E243C"/>
                  </a:solidFill>
                  <a:latin typeface="Inter"/>
                  <a:ea typeface="Inter"/>
                  <a:cs typeface="Inter"/>
                  <a:sym typeface="Inter"/>
                </a:rPr>
                <a:t>Connecticut</a:t>
              </a:r>
            </a:p>
            <a:p>
              <a:pPr marL="474979" lvl="1" indent="-237490" algn="l">
                <a:lnSpc>
                  <a:spcPts val="2947"/>
                </a:lnSpc>
                <a:buFont typeface="Arial"/>
                <a:buChar char="•"/>
              </a:pPr>
              <a:r>
                <a:rPr lang="en-US" sz="2199" dirty="0">
                  <a:solidFill>
                    <a:srgbClr val="0E243C"/>
                  </a:solidFill>
                  <a:latin typeface="Inter"/>
                  <a:ea typeface="Inter"/>
                  <a:cs typeface="Inter"/>
                  <a:sym typeface="Inter"/>
                </a:rPr>
                <a:t>Florida</a:t>
              </a:r>
            </a:p>
            <a:p>
              <a:pPr marL="474979" lvl="1" indent="-237490" algn="l">
                <a:lnSpc>
                  <a:spcPts val="2947"/>
                </a:lnSpc>
                <a:buFont typeface="Arial"/>
                <a:buChar char="•"/>
              </a:pPr>
              <a:r>
                <a:rPr lang="en-US" sz="2199" dirty="0">
                  <a:solidFill>
                    <a:srgbClr val="0E243C"/>
                  </a:solidFill>
                  <a:latin typeface="Inter"/>
                  <a:ea typeface="Inter"/>
                  <a:cs typeface="Inter"/>
                  <a:sym typeface="Inter"/>
                </a:rPr>
                <a:t>Hawaii</a:t>
              </a:r>
            </a:p>
            <a:p>
              <a:pPr marL="474979" lvl="1" indent="-237490" algn="l">
                <a:lnSpc>
                  <a:spcPts val="2947"/>
                </a:lnSpc>
                <a:buFont typeface="Arial"/>
                <a:buChar char="•"/>
              </a:pPr>
              <a:r>
                <a:rPr lang="en-US" sz="2199" dirty="0">
                  <a:solidFill>
                    <a:srgbClr val="0E243C"/>
                  </a:solidFill>
                  <a:latin typeface="Inter"/>
                  <a:ea typeface="Inter"/>
                  <a:cs typeface="Inter"/>
                  <a:sym typeface="Inter"/>
                </a:rPr>
                <a:t>Louisiana</a:t>
              </a:r>
            </a:p>
            <a:p>
              <a:pPr marL="474979" lvl="1" indent="-237490" algn="l">
                <a:lnSpc>
                  <a:spcPts val="2947"/>
                </a:lnSpc>
                <a:buFont typeface="Arial"/>
                <a:buChar char="•"/>
              </a:pPr>
              <a:r>
                <a:rPr lang="en-US" sz="2199" dirty="0">
                  <a:solidFill>
                    <a:srgbClr val="0E243C"/>
                  </a:solidFill>
                  <a:latin typeface="Inter"/>
                  <a:ea typeface="Inter"/>
                  <a:cs typeface="Inter"/>
                  <a:sym typeface="Inter"/>
                </a:rPr>
                <a:t>New Mexico</a:t>
              </a:r>
            </a:p>
            <a:p>
              <a:pPr marL="474979" lvl="1" indent="-237490" algn="l">
                <a:lnSpc>
                  <a:spcPts val="2947"/>
                </a:lnSpc>
                <a:buFont typeface="Arial"/>
                <a:buChar char="•"/>
              </a:pPr>
              <a:r>
                <a:rPr lang="en-US" sz="2199" dirty="0">
                  <a:solidFill>
                    <a:srgbClr val="0E243C"/>
                  </a:solidFill>
                  <a:latin typeface="Inter"/>
                  <a:ea typeface="Inter"/>
                  <a:cs typeface="Inter"/>
                  <a:sym typeface="Inter"/>
                </a:rPr>
                <a:t>North Carolina</a:t>
              </a:r>
            </a:p>
            <a:p>
              <a:pPr marL="474979" lvl="1" indent="-237490" algn="l">
                <a:lnSpc>
                  <a:spcPts val="2947"/>
                </a:lnSpc>
                <a:buFont typeface="Arial"/>
                <a:buChar char="•"/>
              </a:pPr>
              <a:r>
                <a:rPr lang="en-US" sz="2199" dirty="0">
                  <a:solidFill>
                    <a:srgbClr val="0E243C"/>
                  </a:solidFill>
                  <a:latin typeface="Inter"/>
                  <a:ea typeface="Inter"/>
                  <a:cs typeface="Inter"/>
                  <a:sym typeface="Inter"/>
                </a:rPr>
                <a:t>South Carolina</a:t>
              </a:r>
            </a:p>
            <a:p>
              <a:pPr marL="474979" lvl="1" indent="-237490" algn="l">
                <a:lnSpc>
                  <a:spcPts val="2947"/>
                </a:lnSpc>
                <a:buFont typeface="Arial"/>
                <a:buChar char="•"/>
              </a:pPr>
              <a:r>
                <a:rPr lang="en-US" sz="2199" dirty="0">
                  <a:solidFill>
                    <a:srgbClr val="0E243C"/>
                  </a:solidFill>
                  <a:latin typeface="Inter"/>
                  <a:ea typeface="Inter"/>
                  <a:cs typeface="Inter"/>
                  <a:sym typeface="Inter"/>
                </a:rPr>
                <a:t>Tennessee</a:t>
              </a:r>
            </a:p>
            <a:p>
              <a:pPr marL="474979" lvl="1" indent="-237490" algn="l">
                <a:lnSpc>
                  <a:spcPts val="2947"/>
                </a:lnSpc>
                <a:buFont typeface="Arial"/>
                <a:buChar char="•"/>
              </a:pPr>
              <a:r>
                <a:rPr lang="en-US" sz="2199" dirty="0">
                  <a:solidFill>
                    <a:srgbClr val="0E243C"/>
                  </a:solidFill>
                  <a:latin typeface="Inter"/>
                  <a:ea typeface="Inter"/>
                  <a:cs typeface="Inter"/>
                  <a:sym typeface="Inter"/>
                </a:rPr>
                <a:t>West Virginia</a:t>
              </a:r>
            </a:p>
          </p:txBody>
        </p:sp>
        <p:sp>
          <p:nvSpPr>
            <p:cNvPr id="10" name="TextBox 10"/>
            <p:cNvSpPr txBox="1"/>
            <p:nvPr/>
          </p:nvSpPr>
          <p:spPr>
            <a:xfrm>
              <a:off x="988967" y="95985"/>
              <a:ext cx="11479638" cy="482600"/>
            </a:xfrm>
            <a:prstGeom prst="rect">
              <a:avLst/>
            </a:prstGeom>
          </p:spPr>
          <p:txBody>
            <a:bodyPr lIns="0" tIns="0" rIns="0" bIns="0" rtlCol="0" anchor="t">
              <a:spAutoFit/>
            </a:bodyPr>
            <a:lstStyle/>
            <a:p>
              <a:pPr algn="l">
                <a:lnSpc>
                  <a:spcPts val="2880"/>
                </a:lnSpc>
              </a:pPr>
              <a:r>
                <a:rPr lang="en-US" sz="2400" b="1" dirty="0">
                  <a:solidFill>
                    <a:srgbClr val="C5882D"/>
                  </a:solidFill>
                  <a:latin typeface="Inter Bold"/>
                  <a:ea typeface="Inter Bold"/>
                  <a:cs typeface="Inter Bold"/>
                  <a:sym typeface="Inter Bold"/>
                </a:rPr>
                <a:t>ENDORSEMENT OPPORTUNITIES AVAILABLE</a:t>
              </a:r>
            </a:p>
          </p:txBody>
        </p:sp>
      </p:grpSp>
      <p:sp>
        <p:nvSpPr>
          <p:cNvPr id="11" name="TextBox 11"/>
          <p:cNvSpPr txBox="1"/>
          <p:nvPr/>
        </p:nvSpPr>
        <p:spPr>
          <a:xfrm>
            <a:off x="3604945" y="9668729"/>
            <a:ext cx="12593753" cy="361950"/>
          </a:xfrm>
          <a:prstGeom prst="rect">
            <a:avLst/>
          </a:prstGeom>
        </p:spPr>
        <p:txBody>
          <a:bodyPr lIns="0" tIns="0" rIns="0" bIns="0" rtlCol="0" anchor="t">
            <a:spAutoFit/>
          </a:bodyPr>
          <a:lstStyle/>
          <a:p>
            <a:pPr algn="l">
              <a:lnSpc>
                <a:spcPts val="2880"/>
              </a:lnSpc>
            </a:pPr>
            <a:r>
              <a:rPr lang="en-US" sz="2400" u="sng" dirty="0">
                <a:solidFill>
                  <a:srgbClr val="004AAD"/>
                </a:solidFill>
                <a:latin typeface="Inter"/>
                <a:ea typeface="Inter"/>
                <a:cs typeface="Inter"/>
                <a:sym typeface="Inter"/>
                <a:hlinkClick r:id="rId12"/>
              </a:rPr>
              <a:t>https://www.nvcontractorsboard.com/licensing/licensure-by-endorsement/</a:t>
            </a:r>
            <a:endParaRPr lang="en-US" sz="2400" u="sng" dirty="0">
              <a:solidFill>
                <a:srgbClr val="004AAD"/>
              </a:solidFill>
              <a:latin typeface="Inter"/>
              <a:ea typeface="Inter"/>
              <a:cs typeface="Inter"/>
              <a:sym typeface="Inter"/>
            </a:endParaRPr>
          </a:p>
        </p:txBody>
      </p:sp>
      <p:grpSp>
        <p:nvGrpSpPr>
          <p:cNvPr id="12" name="Group 12"/>
          <p:cNvGrpSpPr/>
          <p:nvPr/>
        </p:nvGrpSpPr>
        <p:grpSpPr>
          <a:xfrm>
            <a:off x="16242133" y="8309219"/>
            <a:ext cx="2045867" cy="1977781"/>
            <a:chOff x="0" y="0"/>
            <a:chExt cx="2727823" cy="2637041"/>
          </a:xfrm>
        </p:grpSpPr>
        <p:sp>
          <p:nvSpPr>
            <p:cNvPr id="13" name="Freeform 13"/>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3"/>
              <a:stretch>
                <a:fillRect t="-1721" b="-1721"/>
              </a:stretch>
            </a:blipFill>
          </p:spPr>
          <p:txBody>
            <a:bodyPr/>
            <a:lstStyle/>
            <a:p>
              <a:endParaRPr lang="en-US" dirty="0"/>
            </a:p>
          </p:txBody>
        </p:sp>
        <p:sp>
          <p:nvSpPr>
            <p:cNvPr id="14" name="TextBox 14"/>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26</a:t>
              </a:r>
            </a:p>
          </p:txBody>
        </p:sp>
      </p:grpSp>
      <p:pic>
        <p:nvPicPr>
          <p:cNvPr id="101" name="Audio 100">
            <a:extLst>
              <a:ext uri="{FF2B5EF4-FFF2-40B4-BE49-F238E27FC236}">
                <a16:creationId xmlns:a16="http://schemas.microsoft.com/office/drawing/2014/main" id="{00D5CB84-5D88-8B19-3AB5-61624A729C1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322800" y="9321800"/>
            <a:ext cx="812800" cy="812800"/>
          </a:xfrm>
          <a:prstGeom prst="rect">
            <a:avLst/>
          </a:prstGeom>
        </p:spPr>
      </p:pic>
    </p:spTree>
  </p:cSld>
  <p:clrMapOvr>
    <a:masterClrMapping/>
  </p:clrMapOvr>
  <p:transition advClick="0" advTm="148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TextBox 2"/>
          <p:cNvSpPr txBox="1"/>
          <p:nvPr/>
        </p:nvSpPr>
        <p:spPr>
          <a:xfrm>
            <a:off x="2802326" y="263370"/>
            <a:ext cx="11828161"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NASCLA ACCREDITED EXAM</a:t>
            </a:r>
          </a:p>
        </p:txBody>
      </p:sp>
      <p:sp>
        <p:nvSpPr>
          <p:cNvPr id="3" name="Freeform 3"/>
          <p:cNvSpPr/>
          <p:nvPr/>
        </p:nvSpPr>
        <p:spPr>
          <a:xfrm rot="5400000" flipV="1">
            <a:off x="-5520859" y="3149953"/>
            <a:ext cx="12550907" cy="4832099"/>
          </a:xfrm>
          <a:custGeom>
            <a:avLst/>
            <a:gdLst/>
            <a:ahLst/>
            <a:cxnLst/>
            <a:rect l="l" t="t" r="r" b="b"/>
            <a:pathLst>
              <a:path w="12550907" h="4832099">
                <a:moveTo>
                  <a:pt x="0" y="4832100"/>
                </a:moveTo>
                <a:lnTo>
                  <a:pt x="12550907" y="4832100"/>
                </a:lnTo>
                <a:lnTo>
                  <a:pt x="12550907" y="0"/>
                </a:lnTo>
                <a:lnTo>
                  <a:pt x="0" y="0"/>
                </a:lnTo>
                <a:lnTo>
                  <a:pt x="0" y="48321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a:off x="13354857" y="263370"/>
            <a:ext cx="4689521" cy="2442773"/>
          </a:xfrm>
          <a:custGeom>
            <a:avLst/>
            <a:gdLst/>
            <a:ahLst/>
            <a:cxnLst/>
            <a:rect l="l" t="t" r="r" b="b"/>
            <a:pathLst>
              <a:path w="4689521" h="2442773">
                <a:moveTo>
                  <a:pt x="0" y="0"/>
                </a:moveTo>
                <a:lnTo>
                  <a:pt x="4689521" y="0"/>
                </a:lnTo>
                <a:lnTo>
                  <a:pt x="4689521" y="2442773"/>
                </a:lnTo>
                <a:lnTo>
                  <a:pt x="0" y="2442773"/>
                </a:lnTo>
                <a:lnTo>
                  <a:pt x="0" y="0"/>
                </a:lnTo>
                <a:close/>
              </a:path>
            </a:pathLst>
          </a:custGeom>
          <a:blipFill>
            <a:blip r:embed="rId7"/>
            <a:stretch>
              <a:fillRect/>
            </a:stretch>
          </a:blipFill>
        </p:spPr>
        <p:txBody>
          <a:bodyPr/>
          <a:lstStyle/>
          <a:p>
            <a:endParaRPr lang="en-US" dirty="0"/>
          </a:p>
        </p:txBody>
      </p:sp>
      <p:grpSp>
        <p:nvGrpSpPr>
          <p:cNvPr id="5" name="Group 5"/>
          <p:cNvGrpSpPr/>
          <p:nvPr/>
        </p:nvGrpSpPr>
        <p:grpSpPr>
          <a:xfrm>
            <a:off x="2802326" y="2706143"/>
            <a:ext cx="13079706" cy="5462563"/>
            <a:chOff x="0" y="0"/>
            <a:chExt cx="17439608" cy="7283418"/>
          </a:xfrm>
        </p:grpSpPr>
        <p:sp>
          <p:nvSpPr>
            <p:cNvPr id="6" name="Freeform 6"/>
            <p:cNvSpPr/>
            <p:nvPr/>
          </p:nvSpPr>
          <p:spPr>
            <a:xfrm>
              <a:off x="0" y="0"/>
              <a:ext cx="1305753" cy="1276374"/>
            </a:xfrm>
            <a:custGeom>
              <a:avLst/>
              <a:gdLst/>
              <a:ahLst/>
              <a:cxnLst/>
              <a:rect l="l" t="t" r="r" b="b"/>
              <a:pathLst>
                <a:path w="1305753" h="1276374">
                  <a:moveTo>
                    <a:pt x="0" y="0"/>
                  </a:moveTo>
                  <a:lnTo>
                    <a:pt x="1305753" y="0"/>
                  </a:lnTo>
                  <a:lnTo>
                    <a:pt x="1305753" y="1276374"/>
                  </a:lnTo>
                  <a:lnTo>
                    <a:pt x="0" y="12763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7" name="TextBox 7"/>
            <p:cNvSpPr txBox="1"/>
            <p:nvPr/>
          </p:nvSpPr>
          <p:spPr>
            <a:xfrm>
              <a:off x="1851813" y="5417910"/>
              <a:ext cx="11078845" cy="593239"/>
            </a:xfrm>
            <a:prstGeom prst="rect">
              <a:avLst/>
            </a:prstGeom>
          </p:spPr>
          <p:txBody>
            <a:bodyPr lIns="0" tIns="0" rIns="0" bIns="0" rtlCol="0" anchor="t">
              <a:spAutoFit/>
            </a:bodyPr>
            <a:lstStyle/>
            <a:p>
              <a:pPr algn="l">
                <a:lnSpc>
                  <a:spcPts val="3483"/>
                </a:lnSpc>
              </a:pPr>
              <a:r>
                <a:rPr lang="en-US" sz="2902" b="1" dirty="0">
                  <a:solidFill>
                    <a:srgbClr val="CC0000"/>
                  </a:solidFill>
                  <a:latin typeface="Inter Bold"/>
                  <a:ea typeface="Inter Bold"/>
                  <a:cs typeface="Inter Bold"/>
                  <a:sym typeface="Inter Bold"/>
                </a:rPr>
                <a:t>REQUIRED:</a:t>
              </a:r>
            </a:p>
          </p:txBody>
        </p:sp>
        <p:sp>
          <p:nvSpPr>
            <p:cNvPr id="8" name="TextBox 8"/>
            <p:cNvSpPr txBox="1"/>
            <p:nvPr/>
          </p:nvSpPr>
          <p:spPr>
            <a:xfrm>
              <a:off x="1539779" y="6159301"/>
              <a:ext cx="14196886" cy="1124117"/>
            </a:xfrm>
            <a:prstGeom prst="rect">
              <a:avLst/>
            </a:prstGeom>
          </p:spPr>
          <p:txBody>
            <a:bodyPr lIns="0" tIns="0" rIns="0" bIns="0" rtlCol="0" anchor="t">
              <a:spAutoFit/>
            </a:bodyPr>
            <a:lstStyle/>
            <a:p>
              <a:pPr marL="548384" lvl="1" indent="-274192" algn="l">
                <a:lnSpc>
                  <a:spcPts val="3403"/>
                </a:lnSpc>
                <a:buFont typeface="Arial"/>
                <a:buChar char="•"/>
              </a:pPr>
              <a:r>
                <a:rPr lang="en-US" sz="2539" dirty="0">
                  <a:solidFill>
                    <a:srgbClr val="0E243C"/>
                  </a:solidFill>
                  <a:latin typeface="Inter"/>
                  <a:ea typeface="Inter"/>
                  <a:cs typeface="Inter"/>
                  <a:sym typeface="Inter"/>
                </a:rPr>
                <a:t>You will need to purchase and electronically send your transcript to the Nevada State Contractors Board.</a:t>
              </a:r>
            </a:p>
          </p:txBody>
        </p:sp>
        <p:sp>
          <p:nvSpPr>
            <p:cNvPr id="9" name="TextBox 9"/>
            <p:cNvSpPr txBox="1"/>
            <p:nvPr/>
          </p:nvSpPr>
          <p:spPr>
            <a:xfrm>
              <a:off x="1617788" y="341727"/>
              <a:ext cx="13884850" cy="565540"/>
            </a:xfrm>
            <a:prstGeom prst="rect">
              <a:avLst/>
            </a:prstGeom>
          </p:spPr>
          <p:txBody>
            <a:bodyPr lIns="0" tIns="0" rIns="0" bIns="0" rtlCol="0" anchor="t">
              <a:spAutoFit/>
            </a:bodyPr>
            <a:lstStyle/>
            <a:p>
              <a:pPr algn="l">
                <a:lnSpc>
                  <a:spcPts val="3483"/>
                </a:lnSpc>
              </a:pPr>
              <a:r>
                <a:rPr lang="en-US" sz="2902" b="1" dirty="0">
                  <a:solidFill>
                    <a:srgbClr val="C5882D"/>
                  </a:solidFill>
                  <a:latin typeface="Inter Bold"/>
                  <a:ea typeface="Inter Bold"/>
                  <a:cs typeface="Inter Bold"/>
                  <a:sym typeface="Inter Bold"/>
                </a:rPr>
                <a:t>Applying for a B or B-2 Classification?</a:t>
              </a:r>
            </a:p>
          </p:txBody>
        </p:sp>
        <p:sp>
          <p:nvSpPr>
            <p:cNvPr id="10" name="TextBox 10"/>
            <p:cNvSpPr txBox="1"/>
            <p:nvPr/>
          </p:nvSpPr>
          <p:spPr>
            <a:xfrm>
              <a:off x="1305753" y="1332760"/>
              <a:ext cx="16133855" cy="3416410"/>
            </a:xfrm>
            <a:prstGeom prst="rect">
              <a:avLst/>
            </a:prstGeom>
          </p:spPr>
          <p:txBody>
            <a:bodyPr lIns="0" tIns="0" rIns="0" bIns="0" rtlCol="0" anchor="t">
              <a:spAutoFit/>
            </a:bodyPr>
            <a:lstStyle/>
            <a:p>
              <a:pPr marL="548385" lvl="1" indent="-274192" algn="l">
                <a:lnSpc>
                  <a:spcPts val="3403"/>
                </a:lnSpc>
                <a:buFont typeface="Arial"/>
                <a:buChar char="•"/>
              </a:pPr>
              <a:r>
                <a:rPr lang="en-US" sz="2539" dirty="0">
                  <a:solidFill>
                    <a:srgbClr val="0E243C"/>
                  </a:solidFill>
                  <a:latin typeface="Inter"/>
                  <a:ea typeface="Inter"/>
                  <a:cs typeface="Inter"/>
                  <a:sym typeface="Inter"/>
                </a:rPr>
                <a:t>You may qualify for waiver of the trade exam if you have passed the National Association of State Contractor Licensing Agencies (NASCLA) accredited general building exam.</a:t>
              </a:r>
            </a:p>
            <a:p>
              <a:pPr algn="l">
                <a:lnSpc>
                  <a:spcPts val="3403"/>
                </a:lnSpc>
              </a:pPr>
              <a:endParaRPr lang="en-US" sz="2539" dirty="0">
                <a:solidFill>
                  <a:srgbClr val="0E243C"/>
                </a:solidFill>
                <a:latin typeface="Inter"/>
                <a:ea typeface="Inter"/>
                <a:cs typeface="Inter"/>
                <a:sym typeface="Inter"/>
              </a:endParaRPr>
            </a:p>
            <a:p>
              <a:pPr marL="548385" lvl="1" indent="-274192" algn="l">
                <a:lnSpc>
                  <a:spcPts val="3403"/>
                </a:lnSpc>
                <a:buFont typeface="Arial"/>
                <a:buChar char="•"/>
              </a:pPr>
              <a:r>
                <a:rPr lang="en-US" sz="2539" i="1" dirty="0">
                  <a:solidFill>
                    <a:srgbClr val="0E243C"/>
                  </a:solidFill>
                  <a:latin typeface="Inter Italics"/>
                  <a:ea typeface="Inter Italics"/>
                  <a:cs typeface="Inter Italics"/>
                  <a:sym typeface="Inter Italics"/>
                </a:rPr>
                <a:t>Certificates of Work Experience</a:t>
              </a:r>
              <a:r>
                <a:rPr lang="en-US" sz="2539" dirty="0">
                  <a:solidFill>
                    <a:srgbClr val="0E243C"/>
                  </a:solidFill>
                  <a:latin typeface="Inter"/>
                  <a:ea typeface="Inter"/>
                  <a:cs typeface="Inter"/>
                  <a:sym typeface="Inter"/>
                </a:rPr>
                <a:t> forms and </a:t>
              </a:r>
              <a:r>
                <a:rPr lang="en-US" sz="2539" i="1" dirty="0">
                  <a:solidFill>
                    <a:srgbClr val="0E243C"/>
                  </a:solidFill>
                  <a:latin typeface="Inter Italics"/>
                  <a:ea typeface="Inter Italics"/>
                  <a:cs typeface="Inter Italics"/>
                  <a:sym typeface="Inter Italics"/>
                </a:rPr>
                <a:t>Resume of Experience</a:t>
              </a:r>
              <a:r>
                <a:rPr lang="en-US" sz="2539" dirty="0">
                  <a:solidFill>
                    <a:srgbClr val="0E243C"/>
                  </a:solidFill>
                  <a:latin typeface="Inter"/>
                  <a:ea typeface="Inter"/>
                  <a:cs typeface="Inter"/>
                  <a:sym typeface="Inter"/>
                </a:rPr>
                <a:t> will still be required with application.</a:t>
              </a:r>
            </a:p>
          </p:txBody>
        </p:sp>
      </p:grpSp>
      <p:grpSp>
        <p:nvGrpSpPr>
          <p:cNvPr id="11" name="Group 11"/>
          <p:cNvGrpSpPr/>
          <p:nvPr/>
        </p:nvGrpSpPr>
        <p:grpSpPr>
          <a:xfrm>
            <a:off x="16242133" y="8309219"/>
            <a:ext cx="2045867" cy="1977781"/>
            <a:chOff x="0" y="0"/>
            <a:chExt cx="2727823" cy="2637041"/>
          </a:xfrm>
        </p:grpSpPr>
        <p:sp>
          <p:nvSpPr>
            <p:cNvPr id="12" name="Freeform 12"/>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0"/>
              <a:stretch>
                <a:fillRect t="-1721" b="-1721"/>
              </a:stretch>
            </a:blipFill>
          </p:spPr>
          <p:txBody>
            <a:bodyPr/>
            <a:lstStyle/>
            <a:p>
              <a:endParaRPr lang="en-US" dirty="0"/>
            </a:p>
          </p:txBody>
        </p:sp>
        <p:sp>
          <p:nvSpPr>
            <p:cNvPr id="13" name="TextBox 13"/>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27</a:t>
              </a:r>
            </a:p>
          </p:txBody>
        </p:sp>
      </p:grpSp>
      <p:pic>
        <p:nvPicPr>
          <p:cNvPr id="27" name="Audio 26">
            <a:extLst>
              <a:ext uri="{FF2B5EF4-FFF2-40B4-BE49-F238E27FC236}">
                <a16:creationId xmlns:a16="http://schemas.microsoft.com/office/drawing/2014/main" id="{B94202B9-0D20-2C1C-EEFE-A238782F78D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00" y="9321800"/>
            <a:ext cx="812800" cy="812800"/>
          </a:xfrm>
          <a:prstGeom prst="rect">
            <a:avLst/>
          </a:prstGeom>
        </p:spPr>
      </p:pic>
    </p:spTree>
  </p:cSld>
  <p:clrMapOvr>
    <a:masterClrMapping/>
  </p:clrMapOvr>
  <p:transition advClick="0" advTm="210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0" y="-1828032"/>
            <a:ext cx="21288901" cy="6785837"/>
          </a:xfrm>
          <a:custGeom>
            <a:avLst/>
            <a:gdLst/>
            <a:ahLst/>
            <a:cxnLst/>
            <a:rect l="l" t="t" r="r" b="b"/>
            <a:pathLst>
              <a:path w="21288901" h="6785837">
                <a:moveTo>
                  <a:pt x="0" y="0"/>
                </a:moveTo>
                <a:lnTo>
                  <a:pt x="21288901" y="0"/>
                </a:lnTo>
                <a:lnTo>
                  <a:pt x="21288901" y="6785837"/>
                </a:lnTo>
                <a:lnTo>
                  <a:pt x="0" y="67858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3" name="Group 3"/>
          <p:cNvGrpSpPr/>
          <p:nvPr/>
        </p:nvGrpSpPr>
        <p:grpSpPr>
          <a:xfrm>
            <a:off x="1028700" y="3515351"/>
            <a:ext cx="15857321" cy="3383726"/>
            <a:chOff x="0" y="0"/>
            <a:chExt cx="21143095" cy="4511635"/>
          </a:xfrm>
        </p:grpSpPr>
        <p:sp>
          <p:nvSpPr>
            <p:cNvPr id="4" name="TextBox 4"/>
            <p:cNvSpPr txBox="1"/>
            <p:nvPr/>
          </p:nvSpPr>
          <p:spPr>
            <a:xfrm>
              <a:off x="0" y="0"/>
              <a:ext cx="19621693" cy="965200"/>
            </a:xfrm>
            <a:prstGeom prst="rect">
              <a:avLst/>
            </a:prstGeom>
          </p:spPr>
          <p:txBody>
            <a:bodyPr lIns="0" tIns="0" rIns="0" bIns="0" rtlCol="0" anchor="t">
              <a:spAutoFit/>
            </a:bodyPr>
            <a:lstStyle/>
            <a:p>
              <a:pPr algn="l">
                <a:lnSpc>
                  <a:spcPts val="2880"/>
                </a:lnSpc>
              </a:pPr>
              <a:r>
                <a:rPr lang="en-US" sz="2400" b="1" dirty="0">
                  <a:solidFill>
                    <a:srgbClr val="C5882D"/>
                  </a:solidFill>
                  <a:latin typeface="Inter Bold"/>
                  <a:ea typeface="Inter Bold"/>
                  <a:cs typeface="Inter Bold"/>
                  <a:sym typeface="Inter Bold"/>
                </a:rPr>
                <a:t>ALL persons listed on the application (Principals, Officers and Qualified Individuals) are </a:t>
              </a:r>
              <a:r>
                <a:rPr lang="en-US" sz="2400" b="1" dirty="0">
                  <a:solidFill>
                    <a:srgbClr val="CC0000"/>
                  </a:solidFill>
                  <a:latin typeface="Inter Bold"/>
                  <a:ea typeface="Inter Bold"/>
                  <a:cs typeface="Inter Bold"/>
                  <a:sym typeface="Inter Bold"/>
                </a:rPr>
                <a:t>REQUIRED </a:t>
              </a:r>
              <a:r>
                <a:rPr lang="en-US" sz="2400" b="1" dirty="0">
                  <a:solidFill>
                    <a:srgbClr val="C5882D"/>
                  </a:solidFill>
                  <a:latin typeface="Inter Bold"/>
                  <a:ea typeface="Inter Bold"/>
                  <a:cs typeface="Inter Bold"/>
                  <a:sym typeface="Inter Bold"/>
                </a:rPr>
                <a:t>to submit the following:</a:t>
              </a:r>
            </a:p>
          </p:txBody>
        </p:sp>
        <p:sp>
          <p:nvSpPr>
            <p:cNvPr id="5" name="TextBox 5"/>
            <p:cNvSpPr txBox="1"/>
            <p:nvPr/>
          </p:nvSpPr>
          <p:spPr>
            <a:xfrm>
              <a:off x="0" y="1370688"/>
              <a:ext cx="21143095" cy="2059283"/>
            </a:xfrm>
            <a:prstGeom prst="rect">
              <a:avLst/>
            </a:prstGeom>
          </p:spPr>
          <p:txBody>
            <a:bodyPr lIns="0" tIns="0" rIns="0" bIns="0" rtlCol="0" anchor="t">
              <a:spAutoFit/>
            </a:bodyPr>
            <a:lstStyle/>
            <a:p>
              <a:pPr algn="l">
                <a:lnSpc>
                  <a:spcPts val="4200"/>
                </a:lnSpc>
              </a:pPr>
              <a:r>
                <a:rPr lang="en-US" sz="2100" dirty="0">
                  <a:solidFill>
                    <a:srgbClr val="004AAD"/>
                  </a:solidFill>
                  <a:latin typeface="Inter"/>
                  <a:ea typeface="Inter"/>
                  <a:cs typeface="Inter"/>
                  <a:sym typeface="Inter"/>
                </a:rPr>
                <a:t>           </a:t>
              </a:r>
              <a:r>
                <a:rPr lang="en-US" sz="2100" u="sng" dirty="0">
                  <a:solidFill>
                    <a:srgbClr val="004AAD"/>
                  </a:solidFill>
                  <a:latin typeface="Inter"/>
                  <a:ea typeface="Inter"/>
                  <a:cs typeface="Inter"/>
                  <a:sym typeface="Inter"/>
                  <a:hlinkClick r:id="rId7"/>
                </a:rPr>
                <a:t>Applicant Background </a:t>
              </a:r>
              <a:r>
                <a:rPr lang="en-US" sz="2100" dirty="0">
                  <a:solidFill>
                    <a:srgbClr val="004AAD"/>
                  </a:solidFill>
                  <a:latin typeface="Inter"/>
                  <a:ea typeface="Inter"/>
                  <a:cs typeface="Inter"/>
                  <a:sym typeface="Inter"/>
                  <a:hlinkClick r:id="rId7"/>
                </a:rPr>
                <a:t>Disclosure</a:t>
              </a:r>
              <a:r>
                <a:rPr lang="en-US" sz="2100" dirty="0">
                  <a:solidFill>
                    <a:srgbClr val="004AAD"/>
                  </a:solidFill>
                  <a:latin typeface="Inter"/>
                  <a:ea typeface="Inter"/>
                  <a:cs typeface="Inter"/>
                  <a:sym typeface="Inter"/>
                </a:rPr>
                <a:t> </a:t>
              </a:r>
              <a:r>
                <a:rPr lang="en-US" sz="2100" dirty="0">
                  <a:solidFill>
                    <a:srgbClr val="0E243C"/>
                  </a:solidFill>
                  <a:latin typeface="Inter"/>
                  <a:ea typeface="Inter"/>
                  <a:cs typeface="Inter"/>
                  <a:sym typeface="Inter"/>
                </a:rPr>
                <a:t>form</a:t>
              </a:r>
            </a:p>
            <a:p>
              <a:pPr algn="l">
                <a:lnSpc>
                  <a:spcPts val="4200"/>
                </a:lnSpc>
              </a:pPr>
              <a:r>
                <a:rPr lang="en-US" sz="2100" dirty="0">
                  <a:solidFill>
                    <a:srgbClr val="004AAD"/>
                  </a:solidFill>
                  <a:latin typeface="Inter"/>
                  <a:ea typeface="Inter"/>
                  <a:cs typeface="Inter"/>
                  <a:sym typeface="Inter"/>
                </a:rPr>
                <a:t>           </a:t>
              </a:r>
              <a:r>
                <a:rPr lang="en-US" sz="2100" u="sng" dirty="0">
                  <a:solidFill>
                    <a:srgbClr val="004AAD"/>
                  </a:solidFill>
                  <a:latin typeface="Inter"/>
                  <a:ea typeface="Inter"/>
                  <a:cs typeface="Inter"/>
                  <a:sym typeface="Inter"/>
                  <a:hlinkClick r:id="rId8"/>
                </a:rPr>
                <a:t>Fingerprint Background Waiver</a:t>
              </a:r>
              <a:endParaRPr lang="en-US" sz="2100" u="sng" dirty="0">
                <a:solidFill>
                  <a:srgbClr val="004AAD"/>
                </a:solidFill>
                <a:latin typeface="Inter"/>
                <a:ea typeface="Inter"/>
                <a:cs typeface="Inter"/>
                <a:sym typeface="Inter"/>
              </a:endParaRPr>
            </a:p>
            <a:p>
              <a:pPr algn="l">
                <a:lnSpc>
                  <a:spcPts val="4200"/>
                </a:lnSpc>
              </a:pPr>
              <a:r>
                <a:rPr lang="en-US" sz="2100" dirty="0">
                  <a:solidFill>
                    <a:srgbClr val="0E243C"/>
                  </a:solidFill>
                  <a:latin typeface="Inter"/>
                  <a:ea typeface="Inter"/>
                  <a:cs typeface="Inter"/>
                  <a:sym typeface="Inter"/>
                </a:rPr>
                <a:t>           Copy of a VALID driver’s license or government-issued ID</a:t>
              </a:r>
            </a:p>
          </p:txBody>
        </p:sp>
        <p:sp>
          <p:nvSpPr>
            <p:cNvPr id="6" name="TextBox 6"/>
            <p:cNvSpPr txBox="1"/>
            <p:nvPr/>
          </p:nvSpPr>
          <p:spPr>
            <a:xfrm>
              <a:off x="155004" y="4101266"/>
              <a:ext cx="18718758" cy="410369"/>
            </a:xfrm>
            <a:prstGeom prst="rect">
              <a:avLst/>
            </a:prstGeom>
          </p:spPr>
          <p:txBody>
            <a:bodyPr lIns="0" tIns="0" rIns="0" bIns="0" rtlCol="0" anchor="t">
              <a:spAutoFit/>
            </a:bodyPr>
            <a:lstStyle/>
            <a:p>
              <a:pPr algn="l">
                <a:lnSpc>
                  <a:spcPts val="2394"/>
                </a:lnSpc>
              </a:pPr>
              <a:r>
                <a:rPr lang="en-US" sz="2100" b="1" dirty="0">
                  <a:solidFill>
                    <a:srgbClr val="CC0000"/>
                  </a:solidFill>
                  <a:latin typeface="Inter Bold"/>
                  <a:ea typeface="Inter Bold"/>
                  <a:cs typeface="Inter Bold"/>
                  <a:sym typeface="Inter Bold"/>
                </a:rPr>
                <a:t>**</a:t>
              </a:r>
              <a:r>
                <a:rPr lang="en-US" sz="2100" dirty="0">
                  <a:solidFill>
                    <a:srgbClr val="0E243C"/>
                  </a:solidFill>
                  <a:latin typeface="Inter"/>
                  <a:ea typeface="Inter"/>
                  <a:cs typeface="Inter"/>
                  <a:sym typeface="Inter"/>
                </a:rPr>
                <a:t> If you are applying as a </a:t>
              </a:r>
              <a:r>
                <a:rPr lang="en-US" sz="2100" b="1" dirty="0">
                  <a:solidFill>
                    <a:srgbClr val="0E243C"/>
                  </a:solidFill>
                  <a:latin typeface="Inter Bold"/>
                  <a:ea typeface="Inter Bold"/>
                  <a:cs typeface="Inter Bold"/>
                  <a:sym typeface="Inter Bold"/>
                </a:rPr>
                <a:t>SOLE PROPRIETOR </a:t>
              </a:r>
              <a:r>
                <a:rPr lang="en-US" sz="2100" dirty="0">
                  <a:solidFill>
                    <a:srgbClr val="0E243C"/>
                  </a:solidFill>
                  <a:latin typeface="Inter"/>
                  <a:ea typeface="Inter"/>
                  <a:cs typeface="Inter"/>
                  <a:sym typeface="Inter"/>
                </a:rPr>
                <a:t>and are married, your spouse must also:</a:t>
              </a:r>
            </a:p>
          </p:txBody>
        </p:sp>
      </p:grpSp>
      <p:grpSp>
        <p:nvGrpSpPr>
          <p:cNvPr id="7" name="Group 7"/>
          <p:cNvGrpSpPr/>
          <p:nvPr/>
        </p:nvGrpSpPr>
        <p:grpSpPr>
          <a:xfrm>
            <a:off x="16242133" y="8309219"/>
            <a:ext cx="2045867" cy="1977781"/>
            <a:chOff x="0" y="0"/>
            <a:chExt cx="2727823" cy="2637041"/>
          </a:xfrm>
        </p:grpSpPr>
        <p:sp>
          <p:nvSpPr>
            <p:cNvPr id="8" name="Freeform 8"/>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txBody>
            <a:bodyPr/>
            <a:lstStyle/>
            <a:p>
              <a:endParaRPr lang="en-US" dirty="0"/>
            </a:p>
          </p:txBody>
        </p:sp>
        <p:sp>
          <p:nvSpPr>
            <p:cNvPr id="9" name="TextBox 9"/>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28</a:t>
              </a:r>
            </a:p>
          </p:txBody>
        </p:sp>
      </p:grpSp>
      <p:sp>
        <p:nvSpPr>
          <p:cNvPr id="10" name="Freeform 10"/>
          <p:cNvSpPr/>
          <p:nvPr/>
        </p:nvSpPr>
        <p:spPr>
          <a:xfrm>
            <a:off x="1185262" y="4623804"/>
            <a:ext cx="429251" cy="429251"/>
          </a:xfrm>
          <a:custGeom>
            <a:avLst/>
            <a:gdLst/>
            <a:ahLst/>
            <a:cxnLst/>
            <a:rect l="l" t="t" r="r" b="b"/>
            <a:pathLst>
              <a:path w="429251" h="429251">
                <a:moveTo>
                  <a:pt x="0" y="0"/>
                </a:moveTo>
                <a:lnTo>
                  <a:pt x="429251" y="0"/>
                </a:lnTo>
                <a:lnTo>
                  <a:pt x="429251" y="429251"/>
                </a:lnTo>
                <a:lnTo>
                  <a:pt x="0" y="429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1" name="Freeform 11"/>
          <p:cNvSpPr/>
          <p:nvPr/>
        </p:nvSpPr>
        <p:spPr>
          <a:xfrm>
            <a:off x="1144953" y="5092075"/>
            <a:ext cx="509870" cy="509870"/>
          </a:xfrm>
          <a:custGeom>
            <a:avLst/>
            <a:gdLst/>
            <a:ahLst/>
            <a:cxnLst/>
            <a:rect l="l" t="t" r="r" b="b"/>
            <a:pathLst>
              <a:path w="509870" h="509870">
                <a:moveTo>
                  <a:pt x="0" y="0"/>
                </a:moveTo>
                <a:lnTo>
                  <a:pt x="509870" y="0"/>
                </a:lnTo>
                <a:lnTo>
                  <a:pt x="509870" y="509870"/>
                </a:lnTo>
                <a:lnTo>
                  <a:pt x="0" y="5098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2" name="Freeform 12"/>
          <p:cNvSpPr/>
          <p:nvPr/>
        </p:nvSpPr>
        <p:spPr>
          <a:xfrm>
            <a:off x="1144953" y="5640045"/>
            <a:ext cx="509870" cy="509870"/>
          </a:xfrm>
          <a:custGeom>
            <a:avLst/>
            <a:gdLst/>
            <a:ahLst/>
            <a:cxnLst/>
            <a:rect l="l" t="t" r="r" b="b"/>
            <a:pathLst>
              <a:path w="509870" h="509870">
                <a:moveTo>
                  <a:pt x="0" y="0"/>
                </a:moveTo>
                <a:lnTo>
                  <a:pt x="509870" y="0"/>
                </a:lnTo>
                <a:lnTo>
                  <a:pt x="509870" y="509871"/>
                </a:lnTo>
                <a:lnTo>
                  <a:pt x="0" y="5098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p>
        </p:txBody>
      </p:sp>
      <p:grpSp>
        <p:nvGrpSpPr>
          <p:cNvPr id="13" name="Group 13"/>
          <p:cNvGrpSpPr/>
          <p:nvPr/>
        </p:nvGrpSpPr>
        <p:grpSpPr>
          <a:xfrm>
            <a:off x="248021" y="134379"/>
            <a:ext cx="11500141" cy="1304925"/>
            <a:chOff x="0" y="0"/>
            <a:chExt cx="15333522" cy="1739900"/>
          </a:xfrm>
        </p:grpSpPr>
        <p:sp>
          <p:nvSpPr>
            <p:cNvPr id="14" name="TextBox 14"/>
            <p:cNvSpPr txBox="1"/>
            <p:nvPr/>
          </p:nvSpPr>
          <p:spPr>
            <a:xfrm>
              <a:off x="0" y="0"/>
              <a:ext cx="6486706" cy="1739900"/>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APPLICANT</a:t>
              </a:r>
            </a:p>
          </p:txBody>
        </p:sp>
        <p:sp>
          <p:nvSpPr>
            <p:cNvPr id="15" name="TextBox 15"/>
            <p:cNvSpPr txBox="1"/>
            <p:nvPr/>
          </p:nvSpPr>
          <p:spPr>
            <a:xfrm>
              <a:off x="6073510" y="0"/>
              <a:ext cx="9260012" cy="1739900"/>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DISCLOSURES</a:t>
              </a:r>
            </a:p>
          </p:txBody>
        </p:sp>
      </p:grpSp>
      <p:sp>
        <p:nvSpPr>
          <p:cNvPr id="17" name="Rectangle 16">
            <a:extLst>
              <a:ext uri="{FF2B5EF4-FFF2-40B4-BE49-F238E27FC236}">
                <a16:creationId xmlns:a16="http://schemas.microsoft.com/office/drawing/2014/main" id="{25F9D3C9-1FFB-4EAD-A17D-18D29A25DDCC}"/>
              </a:ext>
            </a:extLst>
          </p:cNvPr>
          <p:cNvSpPr/>
          <p:nvPr/>
        </p:nvSpPr>
        <p:spPr>
          <a:xfrm>
            <a:off x="1368511" y="7033852"/>
            <a:ext cx="9144000" cy="1015663"/>
          </a:xfrm>
          <a:prstGeom prst="rect">
            <a:avLst/>
          </a:prstGeom>
        </p:spPr>
        <p:txBody>
          <a:bodyPr>
            <a:spAutoFit/>
          </a:bodyPr>
          <a:lstStyle/>
          <a:p>
            <a:pPr marL="342900" lvl="0" indent="-342900" eaLnBrk="0" fontAlgn="base" hangingPunct="0">
              <a:spcBef>
                <a:spcPct val="0"/>
              </a:spcBef>
              <a:spcAft>
                <a:spcPct val="0"/>
              </a:spcAft>
              <a:buFont typeface="Arial" panose="020B0604020202020204" pitchFamily="34" charset="0"/>
              <a:buChar char="•"/>
            </a:pPr>
            <a:r>
              <a:rPr lang="en-US" altLang="en-US" sz="2000" dirty="0">
                <a:solidFill>
                  <a:srgbClr val="0E243C"/>
                </a:solidFill>
                <a:latin typeface="Arial" panose="020B0604020202020204" pitchFamily="34" charset="0"/>
              </a:rPr>
              <a:t>Complete the </a:t>
            </a:r>
            <a:r>
              <a:rPr lang="en-US" sz="2000" u="sng" dirty="0">
                <a:solidFill>
                  <a:srgbClr val="004AAD"/>
                </a:solidFill>
                <a:latin typeface="Inter"/>
                <a:ea typeface="Inter"/>
                <a:cs typeface="Inter"/>
                <a:sym typeface="Inter"/>
                <a:hlinkClick r:id="rId7"/>
              </a:rPr>
              <a:t>Applicant Background </a:t>
            </a:r>
            <a:r>
              <a:rPr lang="en-US" sz="2000" dirty="0">
                <a:solidFill>
                  <a:srgbClr val="004AAD"/>
                </a:solidFill>
                <a:latin typeface="Inter"/>
                <a:ea typeface="Inter"/>
                <a:cs typeface="Inter"/>
                <a:sym typeface="Inter"/>
                <a:hlinkClick r:id="rId7"/>
              </a:rPr>
              <a:t>Disclosure</a:t>
            </a:r>
            <a:r>
              <a:rPr lang="en-US" sz="2000" dirty="0">
                <a:solidFill>
                  <a:srgbClr val="004AAD"/>
                </a:solidFill>
                <a:latin typeface="Inter"/>
                <a:ea typeface="Inter"/>
                <a:cs typeface="Inter"/>
                <a:sym typeface="Inter"/>
              </a:rPr>
              <a:t> </a:t>
            </a:r>
            <a:r>
              <a:rPr lang="en-US" sz="2000" dirty="0">
                <a:solidFill>
                  <a:srgbClr val="0E243C"/>
                </a:solidFill>
                <a:latin typeface="Inter"/>
                <a:ea typeface="Inter"/>
                <a:cs typeface="Inter"/>
                <a:sym typeface="Inter"/>
              </a:rPr>
              <a:t>form; and</a:t>
            </a:r>
          </a:p>
          <a:p>
            <a:pPr lvl="0" eaLnBrk="0" fontAlgn="base" hangingPunct="0">
              <a:spcBef>
                <a:spcPct val="0"/>
              </a:spcBef>
              <a:spcAft>
                <a:spcPct val="0"/>
              </a:spcAft>
            </a:pPr>
            <a:endParaRPr lang="en-US" sz="2000" dirty="0">
              <a:solidFill>
                <a:srgbClr val="0E243C"/>
              </a:solidFill>
              <a:latin typeface="Inter"/>
              <a:ea typeface="Inter"/>
              <a:cs typeface="Inter"/>
              <a:sym typeface="Inter"/>
            </a:endParaRPr>
          </a:p>
          <a:p>
            <a:pPr marL="342900" lvl="0" indent="-342900" eaLnBrk="0" fontAlgn="base" hangingPunct="0">
              <a:spcBef>
                <a:spcPct val="0"/>
              </a:spcBef>
              <a:spcAft>
                <a:spcPct val="0"/>
              </a:spcAft>
              <a:buFont typeface="Arial" panose="020B0604020202020204" pitchFamily="34" charset="0"/>
              <a:buChar char="•"/>
            </a:pPr>
            <a:r>
              <a:rPr lang="en-US" sz="2000" dirty="0">
                <a:solidFill>
                  <a:srgbClr val="0E243C"/>
                </a:solidFill>
                <a:latin typeface="Inter"/>
                <a:ea typeface="Inter"/>
                <a:cs typeface="Inter"/>
                <a:sym typeface="Inter"/>
              </a:rPr>
              <a:t>Provide a copy of a valid driver’s license or government-issued ID</a:t>
            </a:r>
          </a:p>
        </p:txBody>
      </p:sp>
      <p:pic>
        <p:nvPicPr>
          <p:cNvPr id="61" name="Audio 60">
            <a:extLst>
              <a:ext uri="{FF2B5EF4-FFF2-40B4-BE49-F238E27FC236}">
                <a16:creationId xmlns:a16="http://schemas.microsoft.com/office/drawing/2014/main" id="{8884AA3B-1FC0-F4D3-FD23-EA8036F7EBB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7322800" y="9321800"/>
            <a:ext cx="812800" cy="812800"/>
          </a:xfrm>
          <a:prstGeom prst="rect">
            <a:avLst/>
          </a:prstGeom>
        </p:spPr>
      </p:pic>
    </p:spTree>
  </p:cSld>
  <p:clrMapOvr>
    <a:masterClrMapping/>
  </p:clrMapOvr>
  <p:transition advClick="0" advTm="94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0" y="-1479137"/>
            <a:ext cx="21288901" cy="6785837"/>
          </a:xfrm>
          <a:custGeom>
            <a:avLst/>
            <a:gdLst/>
            <a:ahLst/>
            <a:cxnLst/>
            <a:rect l="l" t="t" r="r" b="b"/>
            <a:pathLst>
              <a:path w="21288901" h="6785837">
                <a:moveTo>
                  <a:pt x="0" y="0"/>
                </a:moveTo>
                <a:lnTo>
                  <a:pt x="21288901" y="0"/>
                </a:lnTo>
                <a:lnTo>
                  <a:pt x="21288901" y="6785838"/>
                </a:lnTo>
                <a:lnTo>
                  <a:pt x="0" y="6785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TextBox 3"/>
          <p:cNvSpPr txBox="1"/>
          <p:nvPr/>
        </p:nvSpPr>
        <p:spPr>
          <a:xfrm>
            <a:off x="248021" y="134379"/>
            <a:ext cx="11443570" cy="2609850"/>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FINGERPRINT</a:t>
            </a:r>
          </a:p>
          <a:p>
            <a:pPr algn="l">
              <a:lnSpc>
                <a:spcPts val="10296"/>
              </a:lnSpc>
            </a:pPr>
            <a:r>
              <a:rPr lang="en-US" sz="8580" dirty="0">
                <a:solidFill>
                  <a:srgbClr val="FFFAEC"/>
                </a:solidFill>
                <a:latin typeface="Oswald"/>
                <a:ea typeface="Oswald"/>
                <a:cs typeface="Oswald"/>
                <a:sym typeface="Oswald"/>
              </a:rPr>
              <a:t>REQUIREMENTS</a:t>
            </a:r>
          </a:p>
        </p:txBody>
      </p:sp>
      <p:sp>
        <p:nvSpPr>
          <p:cNvPr id="4" name="TextBox 4"/>
          <p:cNvSpPr txBox="1"/>
          <p:nvPr/>
        </p:nvSpPr>
        <p:spPr>
          <a:xfrm>
            <a:off x="1028700" y="3853952"/>
            <a:ext cx="14716270" cy="2210798"/>
          </a:xfrm>
          <a:prstGeom prst="rect">
            <a:avLst/>
          </a:prstGeom>
        </p:spPr>
        <p:txBody>
          <a:bodyPr lIns="0" tIns="0" rIns="0" bIns="0" rtlCol="0" anchor="t">
            <a:spAutoFit/>
          </a:bodyPr>
          <a:lstStyle/>
          <a:p>
            <a:pPr marL="518162" lvl="1" indent="-259081" algn="l">
              <a:lnSpc>
                <a:spcPts val="2880"/>
              </a:lnSpc>
              <a:buFont typeface="Arial"/>
              <a:buChar char="•"/>
            </a:pPr>
            <a:r>
              <a:rPr lang="en-US" sz="2400" dirty="0">
                <a:solidFill>
                  <a:srgbClr val="0E243C"/>
                </a:solidFill>
                <a:latin typeface="Inter"/>
                <a:ea typeface="Inter"/>
                <a:cs typeface="Inter"/>
                <a:sym typeface="Inter"/>
              </a:rPr>
              <a:t>All persons listed on the license are required to submit fingerprints.</a:t>
            </a:r>
          </a:p>
          <a:p>
            <a:pPr algn="l">
              <a:lnSpc>
                <a:spcPts val="2880"/>
              </a:lnSpc>
            </a:pPr>
            <a:endParaRPr lang="en-US" sz="2400" dirty="0">
              <a:solidFill>
                <a:srgbClr val="0E243C"/>
              </a:solidFill>
              <a:latin typeface="Inter"/>
              <a:ea typeface="Inter"/>
              <a:cs typeface="Inter"/>
              <a:sym typeface="Inter"/>
            </a:endParaRPr>
          </a:p>
          <a:p>
            <a:pPr marL="518162" lvl="1" indent="-259081" algn="l">
              <a:lnSpc>
                <a:spcPts val="2880"/>
              </a:lnSpc>
              <a:buFont typeface="Arial"/>
              <a:buChar char="•"/>
            </a:pPr>
            <a:r>
              <a:rPr lang="en-US" sz="2400" dirty="0">
                <a:solidFill>
                  <a:srgbClr val="0E243C"/>
                </a:solidFill>
                <a:latin typeface="Inter"/>
                <a:ea typeface="Inter"/>
                <a:cs typeface="Inter"/>
                <a:sym typeface="Inter"/>
              </a:rPr>
              <a:t>Instructions on how to obtain fingerprints will be given once the application has been submitted and reviewed by Board staff.</a:t>
            </a:r>
          </a:p>
          <a:p>
            <a:pPr algn="l">
              <a:lnSpc>
                <a:spcPts val="2880"/>
              </a:lnSpc>
            </a:pPr>
            <a:endParaRPr lang="en-US" sz="2400" dirty="0">
              <a:solidFill>
                <a:srgbClr val="0E243C"/>
              </a:solidFill>
              <a:latin typeface="Inter"/>
              <a:ea typeface="Inter"/>
              <a:cs typeface="Inter"/>
              <a:sym typeface="Inter"/>
            </a:endParaRPr>
          </a:p>
          <a:p>
            <a:pPr marL="518162" lvl="1" indent="-259081" algn="l">
              <a:lnSpc>
                <a:spcPts val="2880"/>
              </a:lnSpc>
              <a:buFont typeface="Arial"/>
              <a:buChar char="•"/>
            </a:pPr>
            <a:r>
              <a:rPr lang="en-US" sz="2400" dirty="0">
                <a:solidFill>
                  <a:srgbClr val="0E243C"/>
                </a:solidFill>
                <a:latin typeface="Inter"/>
                <a:ea typeface="Inter"/>
                <a:cs typeface="Inter"/>
                <a:sym typeface="Inter"/>
              </a:rPr>
              <a:t>Do </a:t>
            </a:r>
            <a:r>
              <a:rPr lang="en-US" sz="2400" b="1" dirty="0">
                <a:solidFill>
                  <a:srgbClr val="CC0000"/>
                </a:solidFill>
                <a:latin typeface="Inter Bold"/>
                <a:ea typeface="Inter Bold"/>
                <a:cs typeface="Inter Bold"/>
                <a:sym typeface="Inter Bold"/>
              </a:rPr>
              <a:t>NOT </a:t>
            </a:r>
            <a:r>
              <a:rPr lang="en-US" sz="2400" dirty="0">
                <a:solidFill>
                  <a:srgbClr val="0E243C"/>
                </a:solidFill>
                <a:latin typeface="Inter"/>
                <a:ea typeface="Inter"/>
                <a:cs typeface="Inter"/>
                <a:sym typeface="Inter"/>
              </a:rPr>
              <a:t>submit fingerprints </a:t>
            </a:r>
            <a:r>
              <a:rPr lang="en-US" sz="2400" b="1" u="sng" dirty="0">
                <a:solidFill>
                  <a:srgbClr val="0E243C"/>
                </a:solidFill>
                <a:latin typeface="Inter Bold"/>
                <a:ea typeface="Inter Bold"/>
                <a:cs typeface="Inter Bold"/>
                <a:sym typeface="Inter Bold"/>
              </a:rPr>
              <a:t>prior to</a:t>
            </a:r>
            <a:r>
              <a:rPr lang="en-US" sz="2400" dirty="0">
                <a:solidFill>
                  <a:srgbClr val="0E243C"/>
                </a:solidFill>
                <a:latin typeface="Inter"/>
                <a:ea typeface="Inter"/>
                <a:cs typeface="Inter"/>
                <a:sym typeface="Inter"/>
              </a:rPr>
              <a:t> submitting your application.</a:t>
            </a:r>
          </a:p>
        </p:txBody>
      </p:sp>
      <p:grpSp>
        <p:nvGrpSpPr>
          <p:cNvPr id="5" name="Group 5"/>
          <p:cNvGrpSpPr/>
          <p:nvPr/>
        </p:nvGrpSpPr>
        <p:grpSpPr>
          <a:xfrm>
            <a:off x="16242133" y="8309219"/>
            <a:ext cx="2045867" cy="1977781"/>
            <a:chOff x="0" y="0"/>
            <a:chExt cx="2727823" cy="2637041"/>
          </a:xfrm>
        </p:grpSpPr>
        <p:sp>
          <p:nvSpPr>
            <p:cNvPr id="6" name="Freeform 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7"/>
              <a:stretch>
                <a:fillRect t="-1721" b="-1721"/>
              </a:stretch>
            </a:blipFill>
          </p:spPr>
          <p:txBody>
            <a:bodyPr/>
            <a:lstStyle/>
            <a:p>
              <a:endParaRPr lang="en-US" dirty="0"/>
            </a:p>
          </p:txBody>
        </p:sp>
        <p:sp>
          <p:nvSpPr>
            <p:cNvPr id="7" name="TextBox 7"/>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29</a:t>
              </a:r>
            </a:p>
          </p:txBody>
        </p:sp>
      </p:grpSp>
      <p:pic>
        <p:nvPicPr>
          <p:cNvPr id="57" name="Audio 56">
            <a:extLst>
              <a:ext uri="{FF2B5EF4-FFF2-40B4-BE49-F238E27FC236}">
                <a16:creationId xmlns:a16="http://schemas.microsoft.com/office/drawing/2014/main" id="{68E89E4C-0633-8685-4661-9D6EFD2A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p:transition advClick="0" advTm="154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flipV="1">
            <a:off x="3310556" y="8359429"/>
            <a:ext cx="14977444" cy="3444812"/>
          </a:xfrm>
          <a:custGeom>
            <a:avLst/>
            <a:gdLst/>
            <a:ahLst/>
            <a:cxnLst/>
            <a:rect l="l" t="t" r="r" b="b"/>
            <a:pathLst>
              <a:path w="14977444" h="3444812">
                <a:moveTo>
                  <a:pt x="0" y="3444812"/>
                </a:moveTo>
                <a:lnTo>
                  <a:pt x="14977444" y="3444812"/>
                </a:lnTo>
                <a:lnTo>
                  <a:pt x="14977444"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Freeform 3"/>
          <p:cNvSpPr/>
          <p:nvPr/>
        </p:nvSpPr>
        <p:spPr>
          <a:xfrm>
            <a:off x="9330393" y="5398085"/>
            <a:ext cx="5662708" cy="1732789"/>
          </a:xfrm>
          <a:custGeom>
            <a:avLst/>
            <a:gdLst/>
            <a:ahLst/>
            <a:cxnLst/>
            <a:rect l="l" t="t" r="r" b="b"/>
            <a:pathLst>
              <a:path w="5662708" h="1732789">
                <a:moveTo>
                  <a:pt x="0" y="0"/>
                </a:moveTo>
                <a:lnTo>
                  <a:pt x="5662708" y="0"/>
                </a:lnTo>
                <a:lnTo>
                  <a:pt x="5662708" y="1732789"/>
                </a:lnTo>
                <a:lnTo>
                  <a:pt x="0" y="1732789"/>
                </a:lnTo>
                <a:lnTo>
                  <a:pt x="0" y="0"/>
                </a:lnTo>
                <a:close/>
              </a:path>
            </a:pathLst>
          </a:custGeom>
          <a:blipFill>
            <a:blip r:embed="rId7"/>
            <a:stretch>
              <a:fillRect/>
            </a:stretch>
          </a:blipFill>
        </p:spPr>
        <p:txBody>
          <a:bodyPr/>
          <a:lstStyle/>
          <a:p>
            <a:endParaRPr lang="en-US" dirty="0"/>
          </a:p>
        </p:txBody>
      </p:sp>
      <p:sp>
        <p:nvSpPr>
          <p:cNvPr id="4" name="Freeform 4"/>
          <p:cNvSpPr/>
          <p:nvPr/>
        </p:nvSpPr>
        <p:spPr>
          <a:xfrm>
            <a:off x="16042963" y="5656311"/>
            <a:ext cx="1216337" cy="1216337"/>
          </a:xfrm>
          <a:custGeom>
            <a:avLst/>
            <a:gdLst/>
            <a:ahLst/>
            <a:cxnLst/>
            <a:rect l="l" t="t" r="r" b="b"/>
            <a:pathLst>
              <a:path w="1216337" h="1216337">
                <a:moveTo>
                  <a:pt x="0" y="0"/>
                </a:moveTo>
                <a:lnTo>
                  <a:pt x="1216337" y="0"/>
                </a:lnTo>
                <a:lnTo>
                  <a:pt x="1216337" y="1216337"/>
                </a:lnTo>
                <a:lnTo>
                  <a:pt x="0" y="1216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5" name="Freeform 5"/>
          <p:cNvSpPr/>
          <p:nvPr/>
        </p:nvSpPr>
        <p:spPr>
          <a:xfrm>
            <a:off x="6348223" y="2283120"/>
            <a:ext cx="1194377" cy="1046572"/>
          </a:xfrm>
          <a:custGeom>
            <a:avLst/>
            <a:gdLst/>
            <a:ahLst/>
            <a:cxnLst/>
            <a:rect l="l" t="t" r="r" b="b"/>
            <a:pathLst>
              <a:path w="1194377" h="1046572">
                <a:moveTo>
                  <a:pt x="0" y="0"/>
                </a:moveTo>
                <a:lnTo>
                  <a:pt x="1194376" y="0"/>
                </a:lnTo>
                <a:lnTo>
                  <a:pt x="1194376" y="1046573"/>
                </a:lnTo>
                <a:lnTo>
                  <a:pt x="0" y="1046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6" name="TextBox 6"/>
          <p:cNvSpPr txBox="1"/>
          <p:nvPr/>
        </p:nvSpPr>
        <p:spPr>
          <a:xfrm>
            <a:off x="1028700" y="480488"/>
            <a:ext cx="4620790" cy="391477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OBTAIN A BUSINESS LICENSE</a:t>
            </a:r>
          </a:p>
        </p:txBody>
      </p:sp>
      <p:sp>
        <p:nvSpPr>
          <p:cNvPr id="7" name="TextBox 7"/>
          <p:cNvSpPr txBox="1"/>
          <p:nvPr/>
        </p:nvSpPr>
        <p:spPr>
          <a:xfrm>
            <a:off x="7834231" y="754047"/>
            <a:ext cx="8655032" cy="847725"/>
          </a:xfrm>
          <a:prstGeom prst="rect">
            <a:avLst/>
          </a:prstGeom>
        </p:spPr>
        <p:txBody>
          <a:bodyPr lIns="0" tIns="0" rIns="0" bIns="0" rtlCol="0" anchor="t">
            <a:spAutoFit/>
          </a:bodyPr>
          <a:lstStyle/>
          <a:p>
            <a:pPr algn="just">
              <a:lnSpc>
                <a:spcPts val="3301"/>
              </a:lnSpc>
            </a:pPr>
            <a:r>
              <a:rPr lang="en-US" sz="2750" dirty="0">
                <a:solidFill>
                  <a:srgbClr val="0E243C"/>
                </a:solidFill>
                <a:latin typeface="Inter"/>
                <a:ea typeface="Inter"/>
                <a:cs typeface="Inter"/>
                <a:sym typeface="Inter"/>
              </a:rPr>
              <a:t>Register your business with the Secretary of State to obtain a Nevada Business ID.</a:t>
            </a:r>
          </a:p>
        </p:txBody>
      </p:sp>
      <p:sp>
        <p:nvSpPr>
          <p:cNvPr id="8" name="TextBox 8"/>
          <p:cNvSpPr txBox="1"/>
          <p:nvPr/>
        </p:nvSpPr>
        <p:spPr>
          <a:xfrm>
            <a:off x="7834231" y="2377781"/>
            <a:ext cx="8655032" cy="847725"/>
          </a:xfrm>
          <a:prstGeom prst="rect">
            <a:avLst/>
          </a:prstGeom>
        </p:spPr>
        <p:txBody>
          <a:bodyPr lIns="0" tIns="0" rIns="0" bIns="0" rtlCol="0" anchor="t">
            <a:spAutoFit/>
          </a:bodyPr>
          <a:lstStyle/>
          <a:p>
            <a:pPr algn="just">
              <a:lnSpc>
                <a:spcPts val="3301"/>
              </a:lnSpc>
            </a:pPr>
            <a:r>
              <a:rPr lang="en-US" sz="2750" dirty="0">
                <a:solidFill>
                  <a:srgbClr val="0E243C"/>
                </a:solidFill>
                <a:latin typeface="Inter"/>
                <a:ea typeface="Inter"/>
                <a:cs typeface="Inter"/>
                <a:sym typeface="Inter"/>
              </a:rPr>
              <a:t>Be sure to check for business name similarities before filing.</a:t>
            </a:r>
          </a:p>
        </p:txBody>
      </p:sp>
      <p:grpSp>
        <p:nvGrpSpPr>
          <p:cNvPr id="9" name="Group 9"/>
          <p:cNvGrpSpPr/>
          <p:nvPr/>
        </p:nvGrpSpPr>
        <p:grpSpPr>
          <a:xfrm>
            <a:off x="7834231" y="4221671"/>
            <a:ext cx="8655032" cy="1007307"/>
            <a:chOff x="0" y="0"/>
            <a:chExt cx="11540042" cy="1343076"/>
          </a:xfrm>
        </p:grpSpPr>
        <p:sp>
          <p:nvSpPr>
            <p:cNvPr id="10" name="TextBox 10"/>
            <p:cNvSpPr txBox="1"/>
            <p:nvPr/>
          </p:nvSpPr>
          <p:spPr>
            <a:xfrm>
              <a:off x="0" y="-9525"/>
              <a:ext cx="11540042" cy="568325"/>
            </a:xfrm>
            <a:prstGeom prst="rect">
              <a:avLst/>
            </a:prstGeom>
          </p:spPr>
          <p:txBody>
            <a:bodyPr lIns="0" tIns="0" rIns="0" bIns="0" rtlCol="0" anchor="t">
              <a:spAutoFit/>
            </a:bodyPr>
            <a:lstStyle/>
            <a:p>
              <a:pPr algn="ctr">
                <a:lnSpc>
                  <a:spcPts val="3301"/>
                </a:lnSpc>
              </a:pPr>
              <a:r>
                <a:rPr lang="en-US" sz="2750" u="sng" dirty="0">
                  <a:solidFill>
                    <a:srgbClr val="004AAD"/>
                  </a:solidFill>
                  <a:latin typeface="Inter"/>
                  <a:ea typeface="Inter"/>
                  <a:cs typeface="Inter"/>
                  <a:sym typeface="Inter"/>
                  <a:hlinkClick r:id="rId12"/>
                </a:rPr>
                <a:t>www.nvsilverflume.gov/startbusiness</a:t>
              </a:r>
              <a:endParaRPr lang="en-US" sz="2750" u="sng" dirty="0">
                <a:solidFill>
                  <a:srgbClr val="004AAD"/>
                </a:solidFill>
                <a:latin typeface="Inter"/>
                <a:ea typeface="Inter"/>
                <a:cs typeface="Inter"/>
                <a:sym typeface="Inter"/>
              </a:endParaRPr>
            </a:p>
          </p:txBody>
        </p:sp>
        <p:sp>
          <p:nvSpPr>
            <p:cNvPr id="11" name="TextBox 11"/>
            <p:cNvSpPr txBox="1"/>
            <p:nvPr/>
          </p:nvSpPr>
          <p:spPr>
            <a:xfrm>
              <a:off x="0" y="774751"/>
              <a:ext cx="11540042" cy="568325"/>
            </a:xfrm>
            <a:prstGeom prst="rect">
              <a:avLst/>
            </a:prstGeom>
          </p:spPr>
          <p:txBody>
            <a:bodyPr lIns="0" tIns="0" rIns="0" bIns="0" rtlCol="0" anchor="t">
              <a:spAutoFit/>
            </a:bodyPr>
            <a:lstStyle/>
            <a:p>
              <a:pPr algn="ctr">
                <a:lnSpc>
                  <a:spcPts val="3301"/>
                </a:lnSpc>
              </a:pPr>
              <a:r>
                <a:rPr lang="en-US" sz="2750" b="1" dirty="0">
                  <a:solidFill>
                    <a:srgbClr val="043962"/>
                  </a:solidFill>
                  <a:latin typeface="Inter Bold"/>
                  <a:ea typeface="Inter Bold"/>
                  <a:cs typeface="Inter Bold"/>
                  <a:sym typeface="Inter Bold"/>
                </a:rPr>
                <a:t>(800) 450-8594</a:t>
              </a:r>
            </a:p>
          </p:txBody>
        </p:sp>
      </p:grpSp>
      <p:sp>
        <p:nvSpPr>
          <p:cNvPr id="12" name="Freeform 12"/>
          <p:cNvSpPr/>
          <p:nvPr/>
        </p:nvSpPr>
        <p:spPr>
          <a:xfrm>
            <a:off x="6348223" y="693623"/>
            <a:ext cx="1194377" cy="1046572"/>
          </a:xfrm>
          <a:custGeom>
            <a:avLst/>
            <a:gdLst/>
            <a:ahLst/>
            <a:cxnLst/>
            <a:rect l="l" t="t" r="r" b="b"/>
            <a:pathLst>
              <a:path w="1194377" h="1046572">
                <a:moveTo>
                  <a:pt x="0" y="0"/>
                </a:moveTo>
                <a:lnTo>
                  <a:pt x="1194376" y="0"/>
                </a:lnTo>
                <a:lnTo>
                  <a:pt x="1194376" y="1046572"/>
                </a:lnTo>
                <a:lnTo>
                  <a:pt x="0" y="10465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grpSp>
        <p:nvGrpSpPr>
          <p:cNvPr id="13" name="Group 13"/>
          <p:cNvGrpSpPr/>
          <p:nvPr/>
        </p:nvGrpSpPr>
        <p:grpSpPr>
          <a:xfrm>
            <a:off x="5766" y="8309219"/>
            <a:ext cx="2045867" cy="1977781"/>
            <a:chOff x="0" y="0"/>
            <a:chExt cx="2727823" cy="2637041"/>
          </a:xfrm>
        </p:grpSpPr>
        <p:sp>
          <p:nvSpPr>
            <p:cNvPr id="14" name="Freeform 14"/>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3"/>
              <a:stretch>
                <a:fillRect t="-1721" b="-1721"/>
              </a:stretch>
            </a:blipFill>
          </p:spPr>
          <p:txBody>
            <a:bodyPr/>
            <a:lstStyle/>
            <a:p>
              <a:endParaRPr lang="en-US" dirty="0"/>
            </a:p>
          </p:txBody>
        </p:sp>
        <p:sp>
          <p:nvSpPr>
            <p:cNvPr id="15" name="TextBox 15"/>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3</a:t>
              </a:r>
            </a:p>
          </p:txBody>
        </p:sp>
      </p:grpSp>
      <p:pic>
        <p:nvPicPr>
          <p:cNvPr id="227" name="Audio 226">
            <a:extLst>
              <a:ext uri="{FF2B5EF4-FFF2-40B4-BE49-F238E27FC236}">
                <a16:creationId xmlns:a16="http://schemas.microsoft.com/office/drawing/2014/main" id="{931FCF53-95F9-BBAF-010E-9D3B82CCFD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322800" y="9321800"/>
            <a:ext cx="812800" cy="812800"/>
          </a:xfrm>
          <a:prstGeom prst="rect">
            <a:avLst/>
          </a:prstGeom>
        </p:spPr>
      </p:pic>
    </p:spTree>
  </p:cSld>
  <p:clrMapOvr>
    <a:masterClrMapping/>
  </p:clrMapOvr>
  <p:transition advClick="0" advTm="183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107022" y="-2640789"/>
            <a:ext cx="21288901" cy="6785837"/>
          </a:xfrm>
          <a:custGeom>
            <a:avLst/>
            <a:gdLst/>
            <a:ahLst/>
            <a:cxnLst/>
            <a:rect l="l" t="t" r="r" b="b"/>
            <a:pathLst>
              <a:path w="21288901" h="6785837">
                <a:moveTo>
                  <a:pt x="0" y="0"/>
                </a:moveTo>
                <a:lnTo>
                  <a:pt x="21288901" y="0"/>
                </a:lnTo>
                <a:lnTo>
                  <a:pt x="21288901" y="6785837"/>
                </a:lnTo>
                <a:lnTo>
                  <a:pt x="0" y="67858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3" name="Group 3"/>
          <p:cNvGrpSpPr/>
          <p:nvPr/>
        </p:nvGrpSpPr>
        <p:grpSpPr>
          <a:xfrm>
            <a:off x="385749" y="2631829"/>
            <a:ext cx="9918628" cy="3017306"/>
            <a:chOff x="0" y="0"/>
            <a:chExt cx="13224838" cy="4023075"/>
          </a:xfrm>
        </p:grpSpPr>
        <p:sp>
          <p:nvSpPr>
            <p:cNvPr id="4" name="Freeform 4"/>
            <p:cNvSpPr/>
            <p:nvPr/>
          </p:nvSpPr>
          <p:spPr>
            <a:xfrm>
              <a:off x="0" y="0"/>
              <a:ext cx="706733" cy="706733"/>
            </a:xfrm>
            <a:custGeom>
              <a:avLst/>
              <a:gdLst/>
              <a:ahLst/>
              <a:cxnLst/>
              <a:rect l="l" t="t" r="r" b="b"/>
              <a:pathLst>
                <a:path w="706733" h="706733">
                  <a:moveTo>
                    <a:pt x="0" y="0"/>
                  </a:moveTo>
                  <a:lnTo>
                    <a:pt x="706733" y="0"/>
                  </a:lnTo>
                  <a:lnTo>
                    <a:pt x="706733" y="706733"/>
                  </a:lnTo>
                  <a:lnTo>
                    <a:pt x="0" y="7067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5" name="Freeform 5"/>
            <p:cNvSpPr/>
            <p:nvPr/>
          </p:nvSpPr>
          <p:spPr>
            <a:xfrm>
              <a:off x="0" y="1305833"/>
              <a:ext cx="706733" cy="706733"/>
            </a:xfrm>
            <a:custGeom>
              <a:avLst/>
              <a:gdLst/>
              <a:ahLst/>
              <a:cxnLst/>
              <a:rect l="l" t="t" r="r" b="b"/>
              <a:pathLst>
                <a:path w="706733" h="706733">
                  <a:moveTo>
                    <a:pt x="0" y="0"/>
                  </a:moveTo>
                  <a:lnTo>
                    <a:pt x="706733" y="0"/>
                  </a:lnTo>
                  <a:lnTo>
                    <a:pt x="706733" y="706734"/>
                  </a:lnTo>
                  <a:lnTo>
                    <a:pt x="0" y="7067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6" name="Freeform 6"/>
            <p:cNvSpPr/>
            <p:nvPr/>
          </p:nvSpPr>
          <p:spPr>
            <a:xfrm>
              <a:off x="0" y="3073585"/>
              <a:ext cx="706733" cy="706733"/>
            </a:xfrm>
            <a:custGeom>
              <a:avLst/>
              <a:gdLst/>
              <a:ahLst/>
              <a:cxnLst/>
              <a:rect l="l" t="t" r="r" b="b"/>
              <a:pathLst>
                <a:path w="706733" h="706733">
                  <a:moveTo>
                    <a:pt x="0" y="0"/>
                  </a:moveTo>
                  <a:lnTo>
                    <a:pt x="706733" y="0"/>
                  </a:lnTo>
                  <a:lnTo>
                    <a:pt x="706733" y="706733"/>
                  </a:lnTo>
                  <a:lnTo>
                    <a:pt x="0" y="7067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7" name="TextBox 7"/>
            <p:cNvSpPr txBox="1"/>
            <p:nvPr/>
          </p:nvSpPr>
          <p:spPr>
            <a:xfrm>
              <a:off x="939672" y="76154"/>
              <a:ext cx="12285166" cy="3946921"/>
            </a:xfrm>
            <a:prstGeom prst="rect">
              <a:avLst/>
            </a:prstGeom>
          </p:spPr>
          <p:txBody>
            <a:bodyPr lIns="0" tIns="0" rIns="0" bIns="0" rtlCol="0" anchor="t">
              <a:spAutoFit/>
            </a:bodyPr>
            <a:lstStyle/>
            <a:p>
              <a:pPr algn="just">
                <a:lnSpc>
                  <a:spcPts val="2958"/>
                </a:lnSpc>
              </a:pPr>
              <a:r>
                <a:rPr lang="en-US" sz="2175" dirty="0">
                  <a:solidFill>
                    <a:srgbClr val="0E243C"/>
                  </a:solidFill>
                  <a:latin typeface="Inter"/>
                  <a:ea typeface="Inter"/>
                  <a:cs typeface="Inter"/>
                  <a:sym typeface="Inter"/>
                </a:rPr>
                <a:t>Every contractor’s license has a </a:t>
              </a:r>
              <a:r>
                <a:rPr lang="en-US" sz="2175" b="1" dirty="0">
                  <a:solidFill>
                    <a:srgbClr val="0E243C"/>
                  </a:solidFill>
                  <a:latin typeface="Inter Bold"/>
                  <a:ea typeface="Inter Bold"/>
                  <a:cs typeface="Inter Bold"/>
                  <a:sym typeface="Inter Bold"/>
                </a:rPr>
                <a:t>MONETARY LIMIT</a:t>
              </a:r>
              <a:r>
                <a:rPr lang="en-US" sz="2175" dirty="0">
                  <a:solidFill>
                    <a:srgbClr val="0E243C"/>
                  </a:solidFill>
                  <a:latin typeface="Inter"/>
                  <a:ea typeface="Inter"/>
                  <a:cs typeface="Inter"/>
                  <a:sym typeface="Inter"/>
                </a:rPr>
                <a:t>.</a:t>
              </a:r>
            </a:p>
            <a:p>
              <a:pPr algn="just">
                <a:lnSpc>
                  <a:spcPts val="2958"/>
                </a:lnSpc>
              </a:pPr>
              <a:endParaRPr lang="en-US" sz="2175" dirty="0">
                <a:solidFill>
                  <a:srgbClr val="0E243C"/>
                </a:solidFill>
                <a:latin typeface="Inter"/>
                <a:ea typeface="Inter"/>
                <a:cs typeface="Inter"/>
                <a:sym typeface="Inter"/>
              </a:endParaRPr>
            </a:p>
            <a:p>
              <a:pPr algn="just">
                <a:lnSpc>
                  <a:spcPts val="2958"/>
                </a:lnSpc>
              </a:pPr>
              <a:r>
                <a:rPr lang="en-US" sz="2175" dirty="0">
                  <a:solidFill>
                    <a:srgbClr val="0E243C"/>
                  </a:solidFill>
                  <a:latin typeface="Inter"/>
                  <a:ea typeface="Inter"/>
                  <a:cs typeface="Inter"/>
                  <a:sym typeface="Inter"/>
                </a:rPr>
                <a:t>The monetary limit is the </a:t>
              </a:r>
              <a:r>
                <a:rPr lang="en-US" sz="2175" b="1" dirty="0">
                  <a:solidFill>
                    <a:srgbClr val="0E243C"/>
                  </a:solidFill>
                  <a:latin typeface="Inter Bold"/>
                  <a:ea typeface="Inter Bold"/>
                  <a:cs typeface="Inter Bold"/>
                  <a:sym typeface="Inter Bold"/>
                </a:rPr>
                <a:t>MAXIMUM </a:t>
              </a:r>
              <a:r>
                <a:rPr lang="en-US" sz="2175" dirty="0">
                  <a:solidFill>
                    <a:srgbClr val="0E243C"/>
                  </a:solidFill>
                  <a:latin typeface="Inter"/>
                  <a:ea typeface="Inter"/>
                  <a:cs typeface="Inter"/>
                  <a:sym typeface="Inter"/>
                </a:rPr>
                <a:t>value of one or more construction contracts that a licensed contractor may undertake for a single client on a single construction site or subdivision site.</a:t>
              </a:r>
            </a:p>
            <a:p>
              <a:pPr algn="just">
                <a:lnSpc>
                  <a:spcPts val="2958"/>
                </a:lnSpc>
              </a:pPr>
              <a:endParaRPr lang="en-US" sz="2175" dirty="0">
                <a:solidFill>
                  <a:srgbClr val="0E243C"/>
                </a:solidFill>
                <a:latin typeface="Inter"/>
                <a:ea typeface="Inter"/>
                <a:cs typeface="Inter"/>
                <a:sym typeface="Inter"/>
              </a:endParaRPr>
            </a:p>
            <a:p>
              <a:pPr algn="just">
                <a:lnSpc>
                  <a:spcPts val="2958"/>
                </a:lnSpc>
              </a:pPr>
              <a:r>
                <a:rPr lang="en-US" sz="2175" dirty="0">
                  <a:solidFill>
                    <a:srgbClr val="0E243C"/>
                  </a:solidFill>
                  <a:latin typeface="Inter"/>
                  <a:ea typeface="Inter"/>
                  <a:cs typeface="Inter"/>
                  <a:sym typeface="Inter"/>
                </a:rPr>
                <a:t>You may </a:t>
              </a:r>
              <a:r>
                <a:rPr lang="en-US" sz="2175" b="1" dirty="0">
                  <a:solidFill>
                    <a:srgbClr val="CC0000"/>
                  </a:solidFill>
                  <a:latin typeface="Inter Bold"/>
                  <a:ea typeface="Inter Bold"/>
                  <a:cs typeface="Inter Bold"/>
                  <a:sym typeface="Inter Bold"/>
                </a:rPr>
                <a:t>NOT </a:t>
              </a:r>
              <a:r>
                <a:rPr lang="en-US" sz="2175" dirty="0">
                  <a:solidFill>
                    <a:srgbClr val="0E243C"/>
                  </a:solidFill>
                  <a:latin typeface="Inter"/>
                  <a:ea typeface="Inter"/>
                  <a:cs typeface="Inter"/>
                  <a:sym typeface="Inter"/>
                </a:rPr>
                <a:t>bid or contract for any amount that exceeds your monetary limit or the contract will be void. (NRS 624.640)</a:t>
              </a:r>
            </a:p>
          </p:txBody>
        </p:sp>
      </p:grpSp>
      <p:sp>
        <p:nvSpPr>
          <p:cNvPr id="8" name="Freeform 8"/>
          <p:cNvSpPr/>
          <p:nvPr/>
        </p:nvSpPr>
        <p:spPr>
          <a:xfrm>
            <a:off x="14647661" y="7952587"/>
            <a:ext cx="3640339" cy="2184203"/>
          </a:xfrm>
          <a:custGeom>
            <a:avLst/>
            <a:gdLst/>
            <a:ahLst/>
            <a:cxnLst/>
            <a:rect l="l" t="t" r="r" b="b"/>
            <a:pathLst>
              <a:path w="3640339" h="2184203">
                <a:moveTo>
                  <a:pt x="0" y="0"/>
                </a:moveTo>
                <a:lnTo>
                  <a:pt x="3640339" y="0"/>
                </a:lnTo>
                <a:lnTo>
                  <a:pt x="3640339" y="2184203"/>
                </a:lnTo>
                <a:lnTo>
                  <a:pt x="0" y="2184203"/>
                </a:lnTo>
                <a:lnTo>
                  <a:pt x="0" y="0"/>
                </a:lnTo>
                <a:close/>
              </a:path>
            </a:pathLst>
          </a:custGeom>
          <a:blipFill>
            <a:blip r:embed="rId9"/>
            <a:stretch>
              <a:fillRect/>
            </a:stretch>
          </a:blipFill>
        </p:spPr>
        <p:txBody>
          <a:bodyPr/>
          <a:lstStyle/>
          <a:p>
            <a:endParaRPr lang="en-US" dirty="0"/>
          </a:p>
        </p:txBody>
      </p:sp>
      <p:sp>
        <p:nvSpPr>
          <p:cNvPr id="9" name="TextBox 9"/>
          <p:cNvSpPr txBox="1"/>
          <p:nvPr/>
        </p:nvSpPr>
        <p:spPr>
          <a:xfrm>
            <a:off x="385749" y="233995"/>
            <a:ext cx="7069824" cy="1304925"/>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MONETARY LIMIT</a:t>
            </a:r>
          </a:p>
        </p:txBody>
      </p:sp>
      <p:grpSp>
        <p:nvGrpSpPr>
          <p:cNvPr id="10" name="Group 10"/>
          <p:cNvGrpSpPr/>
          <p:nvPr/>
        </p:nvGrpSpPr>
        <p:grpSpPr>
          <a:xfrm>
            <a:off x="4343576" y="6336959"/>
            <a:ext cx="9600847" cy="3231257"/>
            <a:chOff x="0" y="0"/>
            <a:chExt cx="12801130" cy="4308343"/>
          </a:xfrm>
        </p:grpSpPr>
        <p:sp>
          <p:nvSpPr>
            <p:cNvPr id="11" name="TextBox 11"/>
            <p:cNvSpPr txBox="1"/>
            <p:nvPr/>
          </p:nvSpPr>
          <p:spPr>
            <a:xfrm>
              <a:off x="224014" y="-38100"/>
              <a:ext cx="8544529" cy="519176"/>
            </a:xfrm>
            <a:prstGeom prst="rect">
              <a:avLst/>
            </a:prstGeom>
          </p:spPr>
          <p:txBody>
            <a:bodyPr lIns="0" tIns="0" rIns="0" bIns="0" rtlCol="0" anchor="t">
              <a:spAutoFit/>
            </a:bodyPr>
            <a:lstStyle/>
            <a:p>
              <a:pPr algn="just">
                <a:lnSpc>
                  <a:spcPts val="3264"/>
                </a:lnSpc>
              </a:pPr>
              <a:r>
                <a:rPr lang="en-US" sz="2400" b="1" dirty="0">
                  <a:solidFill>
                    <a:srgbClr val="C5882D"/>
                  </a:solidFill>
                  <a:latin typeface="Inter Bold"/>
                  <a:ea typeface="Inter Bold"/>
                  <a:cs typeface="Inter Bold"/>
                  <a:sym typeface="Inter Bold"/>
                </a:rPr>
                <a:t>DETERMINING YOUR LICENSE LIMIT</a:t>
              </a:r>
            </a:p>
          </p:txBody>
        </p:sp>
        <p:sp>
          <p:nvSpPr>
            <p:cNvPr id="12" name="TextBox 12"/>
            <p:cNvSpPr txBox="1"/>
            <p:nvPr/>
          </p:nvSpPr>
          <p:spPr>
            <a:xfrm>
              <a:off x="0" y="862076"/>
              <a:ext cx="12801130" cy="3446267"/>
            </a:xfrm>
            <a:prstGeom prst="rect">
              <a:avLst/>
            </a:prstGeom>
          </p:spPr>
          <p:txBody>
            <a:bodyPr lIns="0" tIns="0" rIns="0" bIns="0" rtlCol="0" anchor="t">
              <a:spAutoFit/>
            </a:bodyPr>
            <a:lstStyle/>
            <a:p>
              <a:pPr marL="469620" lvl="1" indent="-234810" algn="just">
                <a:lnSpc>
                  <a:spcPts val="2958"/>
                </a:lnSpc>
                <a:buFont typeface="Arial"/>
                <a:buChar char="•"/>
              </a:pPr>
              <a:r>
                <a:rPr lang="en-US" sz="2175" dirty="0">
                  <a:solidFill>
                    <a:srgbClr val="0E243C"/>
                  </a:solidFill>
                  <a:latin typeface="Inter"/>
                  <a:ea typeface="Inter"/>
                  <a:cs typeface="Inter"/>
                  <a:sym typeface="Inter"/>
                </a:rPr>
                <a:t>Consider the average contract value of work you intend to perform, including change orders;</a:t>
              </a:r>
            </a:p>
            <a:p>
              <a:pPr algn="just">
                <a:lnSpc>
                  <a:spcPts val="2958"/>
                </a:lnSpc>
              </a:pPr>
              <a:endParaRPr lang="en-US" sz="2175" dirty="0">
                <a:solidFill>
                  <a:srgbClr val="0E243C"/>
                </a:solidFill>
                <a:latin typeface="Inter"/>
                <a:ea typeface="Inter"/>
                <a:cs typeface="Inter"/>
                <a:sym typeface="Inter"/>
              </a:endParaRPr>
            </a:p>
            <a:p>
              <a:pPr marL="469620" lvl="1" indent="-234810" algn="just">
                <a:lnSpc>
                  <a:spcPts val="2958"/>
                </a:lnSpc>
                <a:buFont typeface="Arial"/>
                <a:buChar char="•"/>
              </a:pPr>
              <a:r>
                <a:rPr lang="en-US" sz="2175" dirty="0">
                  <a:solidFill>
                    <a:srgbClr val="0E243C"/>
                  </a:solidFill>
                  <a:latin typeface="Inter"/>
                  <a:ea typeface="Inter"/>
                  <a:cs typeface="Inter"/>
                  <a:sym typeface="Inter"/>
                </a:rPr>
                <a:t>Contract values </a:t>
              </a:r>
              <a:r>
                <a:rPr lang="en-US" sz="2175" b="1" dirty="0">
                  <a:solidFill>
                    <a:srgbClr val="CC0000"/>
                  </a:solidFill>
                  <a:latin typeface="Inter Bold"/>
                  <a:ea typeface="Inter Bold"/>
                  <a:cs typeface="Inter Bold"/>
                  <a:sym typeface="Inter Bold"/>
                </a:rPr>
                <a:t>cannot </a:t>
              </a:r>
              <a:r>
                <a:rPr lang="en-US" sz="2175" dirty="0">
                  <a:solidFill>
                    <a:srgbClr val="0E243C"/>
                  </a:solidFill>
                  <a:latin typeface="Inter"/>
                  <a:ea typeface="Inter"/>
                  <a:cs typeface="Inter"/>
                  <a:sym typeface="Inter"/>
                </a:rPr>
                <a:t>exceed the monetary limit of your license;</a:t>
              </a:r>
            </a:p>
            <a:p>
              <a:pPr algn="just">
                <a:lnSpc>
                  <a:spcPts val="2958"/>
                </a:lnSpc>
              </a:pPr>
              <a:endParaRPr lang="en-US" sz="2175" dirty="0">
                <a:solidFill>
                  <a:srgbClr val="0E243C"/>
                </a:solidFill>
                <a:latin typeface="Inter"/>
                <a:ea typeface="Inter"/>
                <a:cs typeface="Inter"/>
                <a:sym typeface="Inter"/>
              </a:endParaRPr>
            </a:p>
            <a:p>
              <a:pPr marL="469620" lvl="1" indent="-234810" algn="just">
                <a:lnSpc>
                  <a:spcPts val="2958"/>
                </a:lnSpc>
                <a:buFont typeface="Arial"/>
                <a:buChar char="•"/>
              </a:pPr>
              <a:r>
                <a:rPr lang="en-US" sz="2175" dirty="0">
                  <a:solidFill>
                    <a:srgbClr val="0E243C"/>
                  </a:solidFill>
                  <a:latin typeface="Inter"/>
                  <a:ea typeface="Inter"/>
                  <a:cs typeface="Inter"/>
                  <a:sym typeface="Inter"/>
                </a:rPr>
                <a:t>The monetary limit you </a:t>
              </a:r>
              <a:r>
                <a:rPr lang="en-US" sz="2175" b="1" i="1" dirty="0">
                  <a:solidFill>
                    <a:srgbClr val="0E243C"/>
                  </a:solidFill>
                  <a:latin typeface="Inter Bold Italics"/>
                  <a:ea typeface="Inter Bold Italics"/>
                  <a:cs typeface="Inter Bold Italics"/>
                  <a:sym typeface="Inter Bold Italics"/>
                </a:rPr>
                <a:t>request </a:t>
              </a:r>
              <a:r>
                <a:rPr lang="en-US" sz="2175" dirty="0">
                  <a:solidFill>
                    <a:srgbClr val="0E243C"/>
                  </a:solidFill>
                  <a:latin typeface="Inter"/>
                  <a:ea typeface="Inter"/>
                  <a:cs typeface="Inter"/>
                  <a:sym typeface="Inter"/>
                </a:rPr>
                <a:t>may not be the limit you </a:t>
              </a:r>
              <a:r>
                <a:rPr lang="en-US" sz="2175" b="1" i="1" dirty="0">
                  <a:solidFill>
                    <a:srgbClr val="0E243C"/>
                  </a:solidFill>
                  <a:latin typeface="Inter Bold Italics"/>
                  <a:ea typeface="Inter Bold Italics"/>
                  <a:cs typeface="Inter Bold Italics"/>
                  <a:sym typeface="Inter Bold Italics"/>
                </a:rPr>
                <a:t>qualify for</a:t>
              </a:r>
              <a:r>
                <a:rPr lang="en-US" sz="2175" dirty="0">
                  <a:solidFill>
                    <a:srgbClr val="0E243C"/>
                  </a:solidFill>
                  <a:latin typeface="Inter"/>
                  <a:ea typeface="Inter"/>
                  <a:cs typeface="Inter"/>
                  <a:sym typeface="Inter"/>
                </a:rPr>
                <a:t> once financial statements are reviewed.</a:t>
              </a:r>
            </a:p>
          </p:txBody>
        </p:sp>
      </p:grpSp>
      <p:grpSp>
        <p:nvGrpSpPr>
          <p:cNvPr id="13" name="Group 13"/>
          <p:cNvGrpSpPr/>
          <p:nvPr/>
        </p:nvGrpSpPr>
        <p:grpSpPr>
          <a:xfrm>
            <a:off x="5766" y="8269410"/>
            <a:ext cx="2045867" cy="1977781"/>
            <a:chOff x="0" y="0"/>
            <a:chExt cx="2727823" cy="2637041"/>
          </a:xfrm>
        </p:grpSpPr>
        <p:sp>
          <p:nvSpPr>
            <p:cNvPr id="14" name="Freeform 14"/>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0"/>
              <a:stretch>
                <a:fillRect t="-1721" b="-1721"/>
              </a:stretch>
            </a:blipFill>
          </p:spPr>
          <p:txBody>
            <a:bodyPr/>
            <a:lstStyle/>
            <a:p>
              <a:endParaRPr lang="en-US" dirty="0"/>
            </a:p>
          </p:txBody>
        </p:sp>
        <p:sp>
          <p:nvSpPr>
            <p:cNvPr id="15" name="TextBox 15"/>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30</a:t>
              </a:r>
            </a:p>
          </p:txBody>
        </p:sp>
      </p:grpSp>
      <p:pic>
        <p:nvPicPr>
          <p:cNvPr id="47" name="Audio 46">
            <a:extLst>
              <a:ext uri="{FF2B5EF4-FFF2-40B4-BE49-F238E27FC236}">
                <a16:creationId xmlns:a16="http://schemas.microsoft.com/office/drawing/2014/main" id="{A5196D24-CEFA-AE32-3092-2458ACA755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00" y="9321800"/>
            <a:ext cx="812800" cy="812800"/>
          </a:xfrm>
          <a:prstGeom prst="rect">
            <a:avLst/>
          </a:prstGeom>
        </p:spPr>
      </p:pic>
    </p:spTree>
  </p:cSld>
  <p:clrMapOvr>
    <a:masterClrMapping/>
  </p:clrMapOvr>
  <p:transition advClick="0" advTm="194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107022" y="-2640789"/>
            <a:ext cx="21288901" cy="6785837"/>
          </a:xfrm>
          <a:custGeom>
            <a:avLst/>
            <a:gdLst/>
            <a:ahLst/>
            <a:cxnLst/>
            <a:rect l="l" t="t" r="r" b="b"/>
            <a:pathLst>
              <a:path w="21288901" h="6785837">
                <a:moveTo>
                  <a:pt x="0" y="0"/>
                </a:moveTo>
                <a:lnTo>
                  <a:pt x="21288901" y="0"/>
                </a:lnTo>
                <a:lnTo>
                  <a:pt x="21288901" y="6785837"/>
                </a:lnTo>
                <a:lnTo>
                  <a:pt x="0" y="67858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TextBox 3"/>
          <p:cNvSpPr txBox="1"/>
          <p:nvPr/>
        </p:nvSpPr>
        <p:spPr>
          <a:xfrm>
            <a:off x="385749" y="3395842"/>
            <a:ext cx="9482486" cy="5386090"/>
          </a:xfrm>
          <a:prstGeom prst="rect">
            <a:avLst/>
          </a:prstGeom>
        </p:spPr>
        <p:txBody>
          <a:bodyPr lIns="0" tIns="0" rIns="0" bIns="0" rtlCol="0" anchor="t">
            <a:spAutoFit/>
          </a:bodyPr>
          <a:lstStyle/>
          <a:p>
            <a:pPr algn="l">
              <a:lnSpc>
                <a:spcPts val="2495"/>
              </a:lnSpc>
            </a:pPr>
            <a:r>
              <a:rPr lang="en-US" sz="2045" dirty="0">
                <a:solidFill>
                  <a:srgbClr val="0E243C"/>
                </a:solidFill>
                <a:latin typeface="Inter"/>
                <a:ea typeface="Inter"/>
                <a:cs typeface="Inter"/>
                <a:sym typeface="Inter"/>
              </a:rPr>
              <a:t>Upon receiving your contractor’s license, you can increase the monetary limit of your license by submitting both an </a:t>
            </a:r>
            <a:r>
              <a:rPr lang="en-US" sz="2045" b="1" dirty="0">
                <a:solidFill>
                  <a:srgbClr val="0E243C"/>
                </a:solidFill>
                <a:latin typeface="Inter Bold"/>
                <a:ea typeface="Inter Bold"/>
                <a:cs typeface="Inter Bold"/>
                <a:sym typeface="Inter Bold"/>
              </a:rPr>
              <a:t>application to raise your limit</a:t>
            </a:r>
            <a:r>
              <a:rPr lang="en-US" sz="2045" dirty="0">
                <a:solidFill>
                  <a:srgbClr val="0E243C"/>
                </a:solidFill>
                <a:latin typeface="Inter"/>
                <a:ea typeface="Inter"/>
                <a:cs typeface="Inter"/>
                <a:sym typeface="Inter"/>
              </a:rPr>
              <a:t> and an </a:t>
            </a:r>
            <a:r>
              <a:rPr lang="en-US" sz="2045" b="1" dirty="0">
                <a:solidFill>
                  <a:srgbClr val="0E243C"/>
                </a:solidFill>
                <a:latin typeface="Inter Bold"/>
                <a:ea typeface="Inter Bold"/>
                <a:cs typeface="Inter Bold"/>
                <a:sym typeface="Inter Bold"/>
              </a:rPr>
              <a:t>updated financial statement</a:t>
            </a:r>
            <a:r>
              <a:rPr lang="en-US" sz="2045" dirty="0">
                <a:solidFill>
                  <a:srgbClr val="0E243C"/>
                </a:solidFill>
                <a:latin typeface="Inter"/>
                <a:ea typeface="Inter"/>
                <a:cs typeface="Inter"/>
                <a:sym typeface="Inter"/>
              </a:rPr>
              <a:t> that supports the new, requested limit.</a:t>
            </a:r>
          </a:p>
          <a:p>
            <a:pPr algn="l">
              <a:lnSpc>
                <a:spcPts val="2270"/>
              </a:lnSpc>
            </a:pPr>
            <a:endParaRPr lang="en-US" sz="2045" dirty="0">
              <a:solidFill>
                <a:srgbClr val="0E243C"/>
              </a:solidFill>
              <a:latin typeface="Inter"/>
              <a:ea typeface="Inter"/>
              <a:cs typeface="Inter"/>
              <a:sym typeface="Inter"/>
            </a:endParaRPr>
          </a:p>
          <a:p>
            <a:pPr algn="l">
              <a:lnSpc>
                <a:spcPts val="2270"/>
              </a:lnSpc>
            </a:pPr>
            <a:r>
              <a:rPr lang="en-US" sz="2045" dirty="0">
                <a:solidFill>
                  <a:srgbClr val="004AAD"/>
                </a:solidFill>
                <a:latin typeface="Inter"/>
                <a:ea typeface="Inter"/>
                <a:cs typeface="Inter"/>
                <a:sym typeface="Inter"/>
              </a:rPr>
              <a:t>            </a:t>
            </a:r>
            <a:r>
              <a:rPr lang="en-US" sz="2045" u="sng" dirty="0">
                <a:solidFill>
                  <a:srgbClr val="004AAD"/>
                </a:solidFill>
                <a:latin typeface="Inter"/>
                <a:ea typeface="Inter"/>
                <a:cs typeface="Inter"/>
                <a:sym typeface="Inter"/>
                <a:hlinkClick r:id="rId7"/>
              </a:rPr>
              <a:t>Single Project Limit Increase</a:t>
            </a:r>
            <a:r>
              <a:rPr lang="en-US" sz="2045" dirty="0">
                <a:solidFill>
                  <a:srgbClr val="004AAD"/>
                </a:solidFill>
                <a:latin typeface="Inter"/>
                <a:ea typeface="Inter"/>
                <a:cs typeface="Inter"/>
                <a:sym typeface="Inter"/>
              </a:rPr>
              <a:t> </a:t>
            </a:r>
            <a:r>
              <a:rPr lang="en-US" sz="2045" dirty="0">
                <a:solidFill>
                  <a:srgbClr val="000000"/>
                </a:solidFill>
                <a:latin typeface="Inter"/>
                <a:ea typeface="Inter"/>
                <a:cs typeface="Inter"/>
                <a:sym typeface="Inter"/>
              </a:rPr>
              <a:t>application </a:t>
            </a:r>
          </a:p>
          <a:p>
            <a:pPr algn="l">
              <a:lnSpc>
                <a:spcPts val="2270"/>
              </a:lnSpc>
            </a:pPr>
            <a:endParaRPr lang="en-US" sz="2045" dirty="0">
              <a:solidFill>
                <a:srgbClr val="000000"/>
              </a:solidFill>
              <a:latin typeface="Inter"/>
              <a:ea typeface="Inter"/>
              <a:cs typeface="Inter"/>
              <a:sym typeface="Inter"/>
            </a:endParaRPr>
          </a:p>
          <a:p>
            <a:pPr algn="l">
              <a:lnSpc>
                <a:spcPts val="2270"/>
              </a:lnSpc>
            </a:pPr>
            <a:r>
              <a:rPr lang="en-US" sz="2045" dirty="0">
                <a:solidFill>
                  <a:srgbClr val="000000"/>
                </a:solidFill>
                <a:latin typeface="Inter"/>
                <a:ea typeface="Inter"/>
                <a:cs typeface="Inter"/>
                <a:sym typeface="Inter"/>
              </a:rPr>
              <a:t>               - one-time limit increase that applies to a SPECIFIC project</a:t>
            </a:r>
          </a:p>
          <a:p>
            <a:pPr algn="l">
              <a:lnSpc>
                <a:spcPts val="2270"/>
              </a:lnSpc>
            </a:pPr>
            <a:r>
              <a:rPr lang="en-US" sz="2045" dirty="0">
                <a:solidFill>
                  <a:srgbClr val="000000"/>
                </a:solidFill>
                <a:latin typeface="Inter"/>
                <a:ea typeface="Inter"/>
                <a:cs typeface="Inter"/>
                <a:sym typeface="Inter"/>
              </a:rPr>
              <a:t>               - can be requested up to five (5) times in a 12-month period</a:t>
            </a:r>
          </a:p>
          <a:p>
            <a:pPr algn="l">
              <a:lnSpc>
                <a:spcPts val="2270"/>
              </a:lnSpc>
            </a:pPr>
            <a:r>
              <a:rPr lang="en-US" sz="2045" dirty="0">
                <a:solidFill>
                  <a:srgbClr val="000000"/>
                </a:solidFill>
                <a:latin typeface="Inter"/>
                <a:ea typeface="Inter"/>
                <a:cs typeface="Inter"/>
                <a:sym typeface="Inter"/>
              </a:rPr>
              <a:t>               - must be received by the Board at least five (5) business days prior </a:t>
            </a:r>
          </a:p>
          <a:p>
            <a:pPr algn="l">
              <a:lnSpc>
                <a:spcPts val="2270"/>
              </a:lnSpc>
            </a:pPr>
            <a:r>
              <a:rPr lang="en-US" sz="2045" dirty="0">
                <a:solidFill>
                  <a:srgbClr val="000000"/>
                </a:solidFill>
                <a:latin typeface="Inter"/>
                <a:ea typeface="Inter"/>
                <a:cs typeface="Inter"/>
                <a:sym typeface="Inter"/>
              </a:rPr>
              <a:t>                  to the bid date</a:t>
            </a:r>
          </a:p>
          <a:p>
            <a:pPr algn="l">
              <a:lnSpc>
                <a:spcPts val="2270"/>
              </a:lnSpc>
            </a:pPr>
            <a:endParaRPr lang="en-US" sz="2045" dirty="0">
              <a:solidFill>
                <a:srgbClr val="000000"/>
              </a:solidFill>
              <a:latin typeface="Inter"/>
              <a:ea typeface="Inter"/>
              <a:cs typeface="Inter"/>
              <a:sym typeface="Inter"/>
            </a:endParaRPr>
          </a:p>
          <a:p>
            <a:pPr algn="l">
              <a:lnSpc>
                <a:spcPts val="2331"/>
              </a:lnSpc>
            </a:pPr>
            <a:r>
              <a:rPr lang="en-US" sz="2100" dirty="0">
                <a:solidFill>
                  <a:srgbClr val="004AAD"/>
                </a:solidFill>
                <a:latin typeface="Inter"/>
                <a:ea typeface="Inter"/>
                <a:cs typeface="Inter"/>
                <a:sym typeface="Inter"/>
              </a:rPr>
              <a:t>           </a:t>
            </a:r>
            <a:r>
              <a:rPr lang="en-US" sz="2100" u="sng" dirty="0">
                <a:solidFill>
                  <a:srgbClr val="004AAD"/>
                </a:solidFill>
                <a:latin typeface="Inter"/>
                <a:ea typeface="Inter"/>
                <a:cs typeface="Inter"/>
                <a:sym typeface="Inter"/>
                <a:hlinkClick r:id="rId8"/>
              </a:rPr>
              <a:t>Permanent Raise in Limit</a:t>
            </a:r>
            <a:r>
              <a:rPr lang="en-US" sz="2100" dirty="0">
                <a:solidFill>
                  <a:srgbClr val="004AAD"/>
                </a:solidFill>
                <a:latin typeface="Inter"/>
                <a:ea typeface="Inter"/>
                <a:cs typeface="Inter"/>
                <a:sym typeface="Inter"/>
              </a:rPr>
              <a:t> </a:t>
            </a:r>
            <a:r>
              <a:rPr lang="en-US" sz="2100" dirty="0">
                <a:solidFill>
                  <a:srgbClr val="0E243C"/>
                </a:solidFill>
                <a:latin typeface="Inter"/>
                <a:ea typeface="Inter"/>
                <a:cs typeface="Inter"/>
                <a:sym typeface="Inter"/>
              </a:rPr>
              <a:t>application</a:t>
            </a:r>
          </a:p>
          <a:p>
            <a:pPr algn="l">
              <a:lnSpc>
                <a:spcPts val="2331"/>
              </a:lnSpc>
            </a:pPr>
            <a:endParaRPr lang="en-US" sz="2100" dirty="0">
              <a:solidFill>
                <a:srgbClr val="0E243C"/>
              </a:solidFill>
              <a:latin typeface="Inter"/>
              <a:ea typeface="Inter"/>
              <a:cs typeface="Inter"/>
              <a:sym typeface="Inter"/>
            </a:endParaRPr>
          </a:p>
          <a:p>
            <a:pPr algn="l">
              <a:lnSpc>
                <a:spcPts val="2331"/>
              </a:lnSpc>
            </a:pPr>
            <a:r>
              <a:rPr lang="en-US" sz="2100" dirty="0">
                <a:solidFill>
                  <a:srgbClr val="000000"/>
                </a:solidFill>
                <a:latin typeface="Inter"/>
                <a:ea typeface="Inter"/>
                <a:cs typeface="Inter"/>
                <a:sym typeface="Inter"/>
              </a:rPr>
              <a:t>              - </a:t>
            </a:r>
            <a:r>
              <a:rPr lang="en-US" sz="2100" dirty="0">
                <a:solidFill>
                  <a:srgbClr val="0E243C"/>
                </a:solidFill>
                <a:latin typeface="Inter"/>
                <a:ea typeface="Inter"/>
                <a:cs typeface="Inter"/>
                <a:sym typeface="Inter"/>
              </a:rPr>
              <a:t>permanently increases your license monetary limit for all future </a:t>
            </a:r>
          </a:p>
          <a:p>
            <a:pPr algn="l">
              <a:lnSpc>
                <a:spcPts val="2331"/>
              </a:lnSpc>
            </a:pPr>
            <a:r>
              <a:rPr lang="en-US" sz="2100" dirty="0">
                <a:solidFill>
                  <a:srgbClr val="0E243C"/>
                </a:solidFill>
                <a:latin typeface="Inter"/>
                <a:ea typeface="Inter"/>
                <a:cs typeface="Inter"/>
                <a:sym typeface="Inter"/>
              </a:rPr>
              <a:t>                 projects</a:t>
            </a:r>
          </a:p>
          <a:p>
            <a:pPr algn="l">
              <a:lnSpc>
                <a:spcPts val="2270"/>
              </a:lnSpc>
            </a:pPr>
            <a:endParaRPr lang="en-US" sz="2100" dirty="0">
              <a:solidFill>
                <a:srgbClr val="0E243C"/>
              </a:solidFill>
              <a:latin typeface="Inter"/>
              <a:ea typeface="Inter"/>
              <a:cs typeface="Inter"/>
              <a:sym typeface="Inter"/>
            </a:endParaRPr>
          </a:p>
          <a:p>
            <a:pPr algn="l">
              <a:lnSpc>
                <a:spcPts val="2270"/>
              </a:lnSpc>
            </a:pPr>
            <a:endParaRPr lang="en-US" sz="2100" dirty="0">
              <a:solidFill>
                <a:srgbClr val="0E243C"/>
              </a:solidFill>
              <a:latin typeface="Inter"/>
              <a:ea typeface="Inter"/>
              <a:cs typeface="Inter"/>
              <a:sym typeface="Inter"/>
            </a:endParaRPr>
          </a:p>
          <a:p>
            <a:pPr algn="l">
              <a:lnSpc>
                <a:spcPts val="2270"/>
              </a:lnSpc>
            </a:pPr>
            <a:endParaRPr lang="en-US" sz="2100" dirty="0">
              <a:solidFill>
                <a:srgbClr val="0E243C"/>
              </a:solidFill>
              <a:latin typeface="Inter"/>
              <a:ea typeface="Inter"/>
              <a:cs typeface="Inter"/>
              <a:sym typeface="Inter"/>
            </a:endParaRPr>
          </a:p>
        </p:txBody>
      </p:sp>
      <p:grpSp>
        <p:nvGrpSpPr>
          <p:cNvPr id="4" name="Group 4"/>
          <p:cNvGrpSpPr/>
          <p:nvPr/>
        </p:nvGrpSpPr>
        <p:grpSpPr>
          <a:xfrm>
            <a:off x="10014689" y="288231"/>
            <a:ext cx="7689396" cy="9710539"/>
            <a:chOff x="0" y="0"/>
            <a:chExt cx="10252528" cy="12947385"/>
          </a:xfrm>
        </p:grpSpPr>
        <p:sp>
          <p:nvSpPr>
            <p:cNvPr id="5" name="Freeform 5"/>
            <p:cNvSpPr/>
            <p:nvPr/>
          </p:nvSpPr>
          <p:spPr>
            <a:xfrm>
              <a:off x="0" y="0"/>
              <a:ext cx="7194493" cy="9358690"/>
            </a:xfrm>
            <a:custGeom>
              <a:avLst/>
              <a:gdLst/>
              <a:ahLst/>
              <a:cxnLst/>
              <a:rect l="l" t="t" r="r" b="b"/>
              <a:pathLst>
                <a:path w="7194493" h="9358690">
                  <a:moveTo>
                    <a:pt x="0" y="0"/>
                  </a:moveTo>
                  <a:lnTo>
                    <a:pt x="7194493" y="0"/>
                  </a:lnTo>
                  <a:lnTo>
                    <a:pt x="7194493" y="9358690"/>
                  </a:lnTo>
                  <a:lnTo>
                    <a:pt x="0" y="9358690"/>
                  </a:lnTo>
                  <a:lnTo>
                    <a:pt x="0" y="0"/>
                  </a:lnTo>
                  <a:close/>
                </a:path>
              </a:pathLst>
            </a:custGeom>
            <a:blipFill>
              <a:blip r:embed="rId9"/>
              <a:stretch>
                <a:fillRect/>
              </a:stretch>
            </a:blipFill>
          </p:spPr>
          <p:txBody>
            <a:bodyPr/>
            <a:lstStyle/>
            <a:p>
              <a:endParaRPr lang="en-US" dirty="0"/>
            </a:p>
          </p:txBody>
        </p:sp>
        <p:sp>
          <p:nvSpPr>
            <p:cNvPr id="6" name="Freeform 6"/>
            <p:cNvSpPr/>
            <p:nvPr/>
          </p:nvSpPr>
          <p:spPr>
            <a:xfrm>
              <a:off x="172125" y="172125"/>
              <a:ext cx="7194493" cy="9358690"/>
            </a:xfrm>
            <a:custGeom>
              <a:avLst/>
              <a:gdLst/>
              <a:ahLst/>
              <a:cxnLst/>
              <a:rect l="l" t="t" r="r" b="b"/>
              <a:pathLst>
                <a:path w="7194493" h="9358690">
                  <a:moveTo>
                    <a:pt x="0" y="0"/>
                  </a:moveTo>
                  <a:lnTo>
                    <a:pt x="7194493" y="0"/>
                  </a:lnTo>
                  <a:lnTo>
                    <a:pt x="7194493" y="9358690"/>
                  </a:lnTo>
                  <a:lnTo>
                    <a:pt x="0" y="9358690"/>
                  </a:lnTo>
                  <a:lnTo>
                    <a:pt x="0" y="0"/>
                  </a:lnTo>
                  <a:close/>
                </a:path>
              </a:pathLst>
            </a:custGeom>
            <a:blipFill>
              <a:blip r:embed="rId9"/>
              <a:stretch>
                <a:fillRect/>
              </a:stretch>
            </a:blipFill>
          </p:spPr>
          <p:txBody>
            <a:bodyPr/>
            <a:lstStyle/>
            <a:p>
              <a:endParaRPr lang="en-US" dirty="0"/>
            </a:p>
          </p:txBody>
        </p:sp>
        <p:sp>
          <p:nvSpPr>
            <p:cNvPr id="7" name="Freeform 7"/>
            <p:cNvSpPr/>
            <p:nvPr/>
          </p:nvSpPr>
          <p:spPr>
            <a:xfrm>
              <a:off x="344249" y="344249"/>
              <a:ext cx="7194493" cy="9358690"/>
            </a:xfrm>
            <a:custGeom>
              <a:avLst/>
              <a:gdLst/>
              <a:ahLst/>
              <a:cxnLst/>
              <a:rect l="l" t="t" r="r" b="b"/>
              <a:pathLst>
                <a:path w="7194493" h="9358690">
                  <a:moveTo>
                    <a:pt x="0" y="0"/>
                  </a:moveTo>
                  <a:lnTo>
                    <a:pt x="7194493" y="0"/>
                  </a:lnTo>
                  <a:lnTo>
                    <a:pt x="7194493" y="9358690"/>
                  </a:lnTo>
                  <a:lnTo>
                    <a:pt x="0" y="9358690"/>
                  </a:lnTo>
                  <a:lnTo>
                    <a:pt x="0" y="0"/>
                  </a:lnTo>
                  <a:close/>
                </a:path>
              </a:pathLst>
            </a:custGeom>
            <a:blipFill>
              <a:blip r:embed="rId9"/>
              <a:stretch>
                <a:fillRect/>
              </a:stretch>
            </a:blipFill>
          </p:spPr>
          <p:txBody>
            <a:bodyPr/>
            <a:lstStyle/>
            <a:p>
              <a:endParaRPr lang="en-US" dirty="0"/>
            </a:p>
          </p:txBody>
        </p:sp>
        <p:sp>
          <p:nvSpPr>
            <p:cNvPr id="8" name="Freeform 8"/>
            <p:cNvSpPr/>
            <p:nvPr/>
          </p:nvSpPr>
          <p:spPr>
            <a:xfrm>
              <a:off x="2724734" y="3252304"/>
              <a:ext cx="7204766" cy="9372053"/>
            </a:xfrm>
            <a:custGeom>
              <a:avLst/>
              <a:gdLst/>
              <a:ahLst/>
              <a:cxnLst/>
              <a:rect l="l" t="t" r="r" b="b"/>
              <a:pathLst>
                <a:path w="7204766" h="9372053">
                  <a:moveTo>
                    <a:pt x="0" y="0"/>
                  </a:moveTo>
                  <a:lnTo>
                    <a:pt x="7204766" y="0"/>
                  </a:lnTo>
                  <a:lnTo>
                    <a:pt x="7204766" y="9372053"/>
                  </a:lnTo>
                  <a:lnTo>
                    <a:pt x="0" y="9372053"/>
                  </a:lnTo>
                  <a:lnTo>
                    <a:pt x="0" y="0"/>
                  </a:lnTo>
                  <a:close/>
                </a:path>
              </a:pathLst>
            </a:custGeom>
            <a:blipFill>
              <a:blip r:embed="rId10"/>
              <a:stretch>
                <a:fillRect/>
              </a:stretch>
            </a:blipFill>
          </p:spPr>
          <p:txBody>
            <a:bodyPr/>
            <a:lstStyle/>
            <a:p>
              <a:endParaRPr lang="en-US" dirty="0"/>
            </a:p>
          </p:txBody>
        </p:sp>
        <p:sp>
          <p:nvSpPr>
            <p:cNvPr id="9" name="Freeform 9"/>
            <p:cNvSpPr/>
            <p:nvPr/>
          </p:nvSpPr>
          <p:spPr>
            <a:xfrm>
              <a:off x="2886248" y="3413818"/>
              <a:ext cx="7204766" cy="9372053"/>
            </a:xfrm>
            <a:custGeom>
              <a:avLst/>
              <a:gdLst/>
              <a:ahLst/>
              <a:cxnLst/>
              <a:rect l="l" t="t" r="r" b="b"/>
              <a:pathLst>
                <a:path w="7204766" h="9372053">
                  <a:moveTo>
                    <a:pt x="0" y="0"/>
                  </a:moveTo>
                  <a:lnTo>
                    <a:pt x="7204766" y="0"/>
                  </a:lnTo>
                  <a:lnTo>
                    <a:pt x="7204766" y="9372053"/>
                  </a:lnTo>
                  <a:lnTo>
                    <a:pt x="0" y="9372053"/>
                  </a:lnTo>
                  <a:lnTo>
                    <a:pt x="0" y="0"/>
                  </a:lnTo>
                  <a:close/>
                </a:path>
              </a:pathLst>
            </a:custGeom>
            <a:blipFill>
              <a:blip r:embed="rId10"/>
              <a:stretch>
                <a:fillRect/>
              </a:stretch>
            </a:blipFill>
          </p:spPr>
          <p:txBody>
            <a:bodyPr/>
            <a:lstStyle/>
            <a:p>
              <a:endParaRPr lang="en-US" dirty="0"/>
            </a:p>
          </p:txBody>
        </p:sp>
        <p:sp>
          <p:nvSpPr>
            <p:cNvPr id="10" name="Freeform 10"/>
            <p:cNvSpPr/>
            <p:nvPr/>
          </p:nvSpPr>
          <p:spPr>
            <a:xfrm>
              <a:off x="3047762" y="3575332"/>
              <a:ext cx="7204766" cy="9372053"/>
            </a:xfrm>
            <a:custGeom>
              <a:avLst/>
              <a:gdLst/>
              <a:ahLst/>
              <a:cxnLst/>
              <a:rect l="l" t="t" r="r" b="b"/>
              <a:pathLst>
                <a:path w="7204766" h="9372053">
                  <a:moveTo>
                    <a:pt x="0" y="0"/>
                  </a:moveTo>
                  <a:lnTo>
                    <a:pt x="7204766" y="0"/>
                  </a:lnTo>
                  <a:lnTo>
                    <a:pt x="7204766" y="9372053"/>
                  </a:lnTo>
                  <a:lnTo>
                    <a:pt x="0" y="9372053"/>
                  </a:lnTo>
                  <a:lnTo>
                    <a:pt x="0" y="0"/>
                  </a:lnTo>
                  <a:close/>
                </a:path>
              </a:pathLst>
            </a:custGeom>
            <a:blipFill>
              <a:blip r:embed="rId11"/>
              <a:stretch>
                <a:fillRect/>
              </a:stretch>
            </a:blipFill>
          </p:spPr>
          <p:txBody>
            <a:bodyPr/>
            <a:lstStyle/>
            <a:p>
              <a:endParaRPr lang="en-US" dirty="0"/>
            </a:p>
          </p:txBody>
        </p:sp>
      </p:grpSp>
      <p:grpSp>
        <p:nvGrpSpPr>
          <p:cNvPr id="11" name="Group 11"/>
          <p:cNvGrpSpPr/>
          <p:nvPr/>
        </p:nvGrpSpPr>
        <p:grpSpPr>
          <a:xfrm>
            <a:off x="5766" y="8309219"/>
            <a:ext cx="2045867" cy="1977781"/>
            <a:chOff x="0" y="0"/>
            <a:chExt cx="2727823" cy="2637041"/>
          </a:xfrm>
        </p:grpSpPr>
        <p:sp>
          <p:nvSpPr>
            <p:cNvPr id="12" name="Freeform 12"/>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2"/>
              <a:stretch>
                <a:fillRect t="-1721" b="-1721"/>
              </a:stretch>
            </a:blipFill>
          </p:spPr>
          <p:txBody>
            <a:bodyPr/>
            <a:lstStyle/>
            <a:p>
              <a:endParaRPr lang="en-US" dirty="0"/>
            </a:p>
          </p:txBody>
        </p:sp>
        <p:sp>
          <p:nvSpPr>
            <p:cNvPr id="13" name="TextBox 13"/>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31</a:t>
              </a:r>
            </a:p>
          </p:txBody>
        </p:sp>
      </p:grpSp>
      <p:sp>
        <p:nvSpPr>
          <p:cNvPr id="14" name="Freeform 14"/>
          <p:cNvSpPr/>
          <p:nvPr/>
        </p:nvSpPr>
        <p:spPr>
          <a:xfrm>
            <a:off x="385749" y="4480728"/>
            <a:ext cx="752384" cy="634197"/>
          </a:xfrm>
          <a:custGeom>
            <a:avLst/>
            <a:gdLst/>
            <a:ahLst/>
            <a:cxnLst/>
            <a:rect l="l" t="t" r="r" b="b"/>
            <a:pathLst>
              <a:path w="752384" h="634197">
                <a:moveTo>
                  <a:pt x="0" y="0"/>
                </a:moveTo>
                <a:lnTo>
                  <a:pt x="752384" y="0"/>
                </a:lnTo>
                <a:lnTo>
                  <a:pt x="752384" y="634197"/>
                </a:lnTo>
                <a:lnTo>
                  <a:pt x="0" y="6341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15" name="TextBox 15"/>
          <p:cNvSpPr txBox="1"/>
          <p:nvPr/>
        </p:nvSpPr>
        <p:spPr>
          <a:xfrm>
            <a:off x="385749" y="233995"/>
            <a:ext cx="7069824" cy="1304925"/>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MONETARY LIMIT</a:t>
            </a:r>
          </a:p>
        </p:txBody>
      </p:sp>
      <p:sp>
        <p:nvSpPr>
          <p:cNvPr id="16" name="TextBox 16"/>
          <p:cNvSpPr txBox="1"/>
          <p:nvPr/>
        </p:nvSpPr>
        <p:spPr>
          <a:xfrm>
            <a:off x="385749" y="2608067"/>
            <a:ext cx="4127684" cy="517398"/>
          </a:xfrm>
          <a:prstGeom prst="rect">
            <a:avLst/>
          </a:prstGeom>
        </p:spPr>
        <p:txBody>
          <a:bodyPr lIns="0" tIns="0" rIns="0" bIns="0" rtlCol="0" anchor="t">
            <a:spAutoFit/>
          </a:bodyPr>
          <a:lstStyle/>
          <a:p>
            <a:pPr algn="l">
              <a:lnSpc>
                <a:spcPts val="3996"/>
              </a:lnSpc>
            </a:pPr>
            <a:r>
              <a:rPr lang="en-US" sz="3600" b="1" dirty="0">
                <a:solidFill>
                  <a:srgbClr val="C5882D"/>
                </a:solidFill>
                <a:latin typeface="Inter Bold"/>
                <a:ea typeface="Inter Bold"/>
                <a:cs typeface="Inter Bold"/>
                <a:sym typeface="Inter Bold"/>
              </a:rPr>
              <a:t>DID YOU KNOW?</a:t>
            </a:r>
          </a:p>
        </p:txBody>
      </p:sp>
      <p:sp>
        <p:nvSpPr>
          <p:cNvPr id="17" name="Freeform 17"/>
          <p:cNvSpPr/>
          <p:nvPr/>
        </p:nvSpPr>
        <p:spPr>
          <a:xfrm>
            <a:off x="385749" y="6467475"/>
            <a:ext cx="752384" cy="634197"/>
          </a:xfrm>
          <a:custGeom>
            <a:avLst/>
            <a:gdLst/>
            <a:ahLst/>
            <a:cxnLst/>
            <a:rect l="l" t="t" r="r" b="b"/>
            <a:pathLst>
              <a:path w="752384" h="634197">
                <a:moveTo>
                  <a:pt x="0" y="0"/>
                </a:moveTo>
                <a:lnTo>
                  <a:pt x="752384" y="0"/>
                </a:lnTo>
                <a:lnTo>
                  <a:pt x="752384" y="634197"/>
                </a:lnTo>
                <a:lnTo>
                  <a:pt x="0" y="6341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pic>
        <p:nvPicPr>
          <p:cNvPr id="70" name="Audio 69">
            <a:extLst>
              <a:ext uri="{FF2B5EF4-FFF2-40B4-BE49-F238E27FC236}">
                <a16:creationId xmlns:a16="http://schemas.microsoft.com/office/drawing/2014/main" id="{7DF35698-B510-DCD6-898F-C878FA793E2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322800" y="9321800"/>
            <a:ext cx="812800" cy="812800"/>
          </a:xfrm>
          <a:prstGeom prst="rect">
            <a:avLst/>
          </a:prstGeom>
        </p:spPr>
      </p:pic>
    </p:spTree>
  </p:cSld>
  <p:clrMapOvr>
    <a:masterClrMapping/>
  </p:clrMapOvr>
  <p:transition advClick="0" advTm="439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a:off x="6614850" y="1750581"/>
            <a:ext cx="21288901" cy="6785837"/>
          </a:xfrm>
          <a:custGeom>
            <a:avLst/>
            <a:gdLst/>
            <a:ahLst/>
            <a:cxnLst/>
            <a:rect l="l" t="t" r="r" b="b"/>
            <a:pathLst>
              <a:path w="21288901" h="6785837">
                <a:moveTo>
                  <a:pt x="0" y="0"/>
                </a:moveTo>
                <a:lnTo>
                  <a:pt x="21288900" y="0"/>
                </a:lnTo>
                <a:lnTo>
                  <a:pt x="21288900" y="6785838"/>
                </a:lnTo>
                <a:lnTo>
                  <a:pt x="0" y="6785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TextBox 3"/>
          <p:cNvSpPr txBox="1"/>
          <p:nvPr/>
        </p:nvSpPr>
        <p:spPr>
          <a:xfrm>
            <a:off x="289006" y="0"/>
            <a:ext cx="108428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FINANCIAL REQUIREMENTS</a:t>
            </a:r>
          </a:p>
        </p:txBody>
      </p:sp>
      <p:grpSp>
        <p:nvGrpSpPr>
          <p:cNvPr id="4" name="Group 4"/>
          <p:cNvGrpSpPr/>
          <p:nvPr/>
        </p:nvGrpSpPr>
        <p:grpSpPr>
          <a:xfrm>
            <a:off x="3060619" y="3692783"/>
            <a:ext cx="12382952" cy="6077243"/>
            <a:chOff x="0" y="0"/>
            <a:chExt cx="16510602" cy="8102990"/>
          </a:xfrm>
        </p:grpSpPr>
        <p:sp>
          <p:nvSpPr>
            <p:cNvPr id="5" name="TextBox 5"/>
            <p:cNvSpPr txBox="1"/>
            <p:nvPr/>
          </p:nvSpPr>
          <p:spPr>
            <a:xfrm>
              <a:off x="551896" y="36649"/>
              <a:ext cx="15958706" cy="8066341"/>
            </a:xfrm>
            <a:prstGeom prst="rect">
              <a:avLst/>
            </a:prstGeom>
          </p:spPr>
          <p:txBody>
            <a:bodyPr lIns="0" tIns="0" rIns="0" bIns="0" rtlCol="0" anchor="t">
              <a:spAutoFit/>
            </a:bodyPr>
            <a:lstStyle/>
            <a:p>
              <a:pPr algn="just">
                <a:lnSpc>
                  <a:spcPts val="2463"/>
                </a:lnSpc>
              </a:pPr>
              <a:r>
                <a:rPr lang="en-US" sz="2219" b="1" dirty="0">
                  <a:solidFill>
                    <a:srgbClr val="C5882D"/>
                  </a:solidFill>
                  <a:latin typeface="Inter Bold"/>
                  <a:ea typeface="Inter Bold"/>
                  <a:cs typeface="Inter Bold"/>
                  <a:sym typeface="Inter Bold"/>
                </a:rPr>
                <a:t>MONETARY LIMITS OF 25,000 OR LESS:</a:t>
              </a:r>
            </a:p>
            <a:p>
              <a:pPr algn="just">
                <a:lnSpc>
                  <a:spcPts val="1847"/>
                </a:lnSpc>
              </a:pPr>
              <a:endParaRPr lang="en-US" sz="2219" b="1" dirty="0">
                <a:solidFill>
                  <a:srgbClr val="C5882D"/>
                </a:solidFill>
                <a:latin typeface="Inter Bold"/>
                <a:ea typeface="Inter Bold"/>
                <a:cs typeface="Inter Bold"/>
                <a:sym typeface="Inter Bold"/>
              </a:endParaRPr>
            </a:p>
            <a:p>
              <a:pPr marL="359340" lvl="1" indent="-179670" algn="just">
                <a:lnSpc>
                  <a:spcPts val="1847"/>
                </a:lnSpc>
                <a:buFont typeface="Arial"/>
                <a:buChar char="•"/>
              </a:pPr>
              <a:r>
                <a:rPr lang="en-US" sz="1664" dirty="0">
                  <a:solidFill>
                    <a:srgbClr val="0E243C"/>
                  </a:solidFill>
                  <a:latin typeface="Inter"/>
                  <a:ea typeface="Inter"/>
                  <a:cs typeface="Inter"/>
                  <a:sym typeface="Inter"/>
                </a:rPr>
                <a:t>A current financial statement prepared by an independent Certified Public Accountant; or</a:t>
              </a:r>
            </a:p>
            <a:p>
              <a:pPr marL="359340" lvl="1" indent="-179670" algn="just">
                <a:lnSpc>
                  <a:spcPts val="1847"/>
                </a:lnSpc>
                <a:buFont typeface="Arial"/>
                <a:buChar char="•"/>
              </a:pPr>
              <a:r>
                <a:rPr lang="en-US" sz="1664" dirty="0">
                  <a:solidFill>
                    <a:srgbClr val="0E243C"/>
                  </a:solidFill>
                  <a:latin typeface="Inter"/>
                  <a:ea typeface="Inter"/>
                  <a:cs typeface="Inter"/>
                  <a:sym typeface="Inter"/>
                </a:rPr>
                <a:t>A current financial statement submitted on a Board-approved form (available at our office or on our website); or </a:t>
              </a:r>
            </a:p>
            <a:p>
              <a:pPr marL="359340" lvl="1" indent="-179670" algn="just">
                <a:lnSpc>
                  <a:spcPts val="1847"/>
                </a:lnSpc>
                <a:buFont typeface="Arial"/>
                <a:buChar char="•"/>
              </a:pPr>
              <a:r>
                <a:rPr lang="en-US" sz="1664" dirty="0">
                  <a:solidFill>
                    <a:srgbClr val="0E243C"/>
                  </a:solidFill>
                  <a:latin typeface="Inter"/>
                  <a:ea typeface="Inter"/>
                  <a:cs typeface="Inter"/>
                  <a:sym typeface="Inter"/>
                </a:rPr>
                <a:t>A current financial statement (Balance Sheet) prepared using accounting software in accordance with generally accepted accounting principles.</a:t>
              </a:r>
            </a:p>
            <a:p>
              <a:pPr algn="just">
                <a:lnSpc>
                  <a:spcPts val="1847"/>
                </a:lnSpc>
              </a:pPr>
              <a:endParaRPr lang="en-US" sz="1664" dirty="0">
                <a:solidFill>
                  <a:srgbClr val="0E243C"/>
                </a:solidFill>
                <a:latin typeface="Inter"/>
                <a:ea typeface="Inter"/>
                <a:cs typeface="Inter"/>
                <a:sym typeface="Inter"/>
              </a:endParaRPr>
            </a:p>
            <a:p>
              <a:pPr algn="just">
                <a:lnSpc>
                  <a:spcPts val="2463"/>
                </a:lnSpc>
              </a:pPr>
              <a:r>
                <a:rPr lang="en-US" sz="2219" b="1" dirty="0">
                  <a:solidFill>
                    <a:srgbClr val="C5882D"/>
                  </a:solidFill>
                  <a:latin typeface="Inter Bold"/>
                  <a:ea typeface="Inter Bold"/>
                  <a:cs typeface="Inter Bold"/>
                  <a:sym typeface="Inter Bold"/>
                </a:rPr>
                <a:t>MONETARY LIMITS OF $25,001 OR MORE, BUT LESS THAN $500,000:</a:t>
              </a:r>
            </a:p>
            <a:p>
              <a:pPr algn="just">
                <a:lnSpc>
                  <a:spcPts val="1847"/>
                </a:lnSpc>
              </a:pPr>
              <a:endParaRPr lang="en-US" sz="2219" b="1" dirty="0">
                <a:solidFill>
                  <a:srgbClr val="C5882D"/>
                </a:solidFill>
                <a:latin typeface="Inter Bold"/>
                <a:ea typeface="Inter Bold"/>
                <a:cs typeface="Inter Bold"/>
                <a:sym typeface="Inter Bold"/>
              </a:endParaRPr>
            </a:p>
            <a:p>
              <a:pPr marL="359340" lvl="1" indent="-179670" algn="just">
                <a:lnSpc>
                  <a:spcPts val="1847"/>
                </a:lnSpc>
                <a:buFont typeface="Arial"/>
                <a:buChar char="•"/>
              </a:pPr>
              <a:r>
                <a:rPr lang="en-US" sz="1664" dirty="0">
                  <a:solidFill>
                    <a:srgbClr val="0E243C"/>
                  </a:solidFill>
                  <a:latin typeface="Inter"/>
                  <a:ea typeface="Inter"/>
                  <a:cs typeface="Inter"/>
                  <a:sym typeface="Inter"/>
                </a:rPr>
                <a:t>A </a:t>
              </a:r>
              <a:r>
                <a:rPr lang="en-US" sz="1664" i="1" dirty="0">
                  <a:solidFill>
                    <a:srgbClr val="0E243C"/>
                  </a:solidFill>
                  <a:latin typeface="Inter Italics"/>
                  <a:ea typeface="Inter Italics"/>
                  <a:cs typeface="Inter Italics"/>
                  <a:sym typeface="Inter Italics"/>
                </a:rPr>
                <a:t>compiled </a:t>
              </a:r>
              <a:r>
                <a:rPr lang="en-US" sz="1664" dirty="0">
                  <a:solidFill>
                    <a:srgbClr val="0E243C"/>
                  </a:solidFill>
                  <a:latin typeface="Inter"/>
                  <a:ea typeface="Inter"/>
                  <a:cs typeface="Inter"/>
                  <a:sym typeface="Inter"/>
                </a:rPr>
                <a:t>financial statement prepared by an independent Certified Public Accountant current within six (6) months from the date the application is received; or</a:t>
              </a:r>
            </a:p>
            <a:p>
              <a:pPr marL="359340" lvl="1" indent="-179670" algn="just">
                <a:lnSpc>
                  <a:spcPts val="1847"/>
                </a:lnSpc>
                <a:buFont typeface="Arial"/>
                <a:buChar char="•"/>
              </a:pPr>
              <a:r>
                <a:rPr lang="en-US" sz="1664" dirty="0">
                  <a:solidFill>
                    <a:srgbClr val="0E243C"/>
                  </a:solidFill>
                  <a:latin typeface="Inter"/>
                  <a:ea typeface="Inter"/>
                  <a:cs typeface="Inter"/>
                  <a:sym typeface="Inter"/>
                </a:rPr>
                <a:t>A financial statement reviewed or audited by an independent Certified Public Accountant current within one (1) year from the date the application is received.</a:t>
              </a:r>
            </a:p>
            <a:p>
              <a:pPr algn="just">
                <a:lnSpc>
                  <a:spcPts val="1847"/>
                </a:lnSpc>
              </a:pPr>
              <a:endParaRPr lang="en-US" sz="1664" dirty="0">
                <a:solidFill>
                  <a:srgbClr val="0E243C"/>
                </a:solidFill>
                <a:latin typeface="Inter"/>
                <a:ea typeface="Inter"/>
                <a:cs typeface="Inter"/>
                <a:sym typeface="Inter"/>
              </a:endParaRPr>
            </a:p>
            <a:p>
              <a:pPr algn="just">
                <a:lnSpc>
                  <a:spcPts val="2463"/>
                </a:lnSpc>
              </a:pPr>
              <a:r>
                <a:rPr lang="en-US" sz="2219" b="1" dirty="0">
                  <a:solidFill>
                    <a:srgbClr val="C5882D"/>
                  </a:solidFill>
                  <a:latin typeface="Inter Bold"/>
                  <a:ea typeface="Inter Bold"/>
                  <a:cs typeface="Inter Bold"/>
                  <a:sym typeface="Inter Bold"/>
                </a:rPr>
                <a:t>MONETARY LIMITS OF $500,001 OR MORE, BUT LESS THAN $1,000,000:</a:t>
              </a:r>
            </a:p>
            <a:p>
              <a:pPr algn="just">
                <a:lnSpc>
                  <a:spcPts val="1847"/>
                </a:lnSpc>
              </a:pPr>
              <a:endParaRPr lang="en-US" sz="2219" b="1" dirty="0">
                <a:solidFill>
                  <a:srgbClr val="C5882D"/>
                </a:solidFill>
                <a:latin typeface="Inter Bold"/>
                <a:ea typeface="Inter Bold"/>
                <a:cs typeface="Inter Bold"/>
                <a:sym typeface="Inter Bold"/>
              </a:endParaRPr>
            </a:p>
            <a:p>
              <a:pPr marL="359340" lvl="1" indent="-179670" algn="just">
                <a:lnSpc>
                  <a:spcPts val="1847"/>
                </a:lnSpc>
                <a:buFont typeface="Arial"/>
                <a:buChar char="•"/>
              </a:pPr>
              <a:r>
                <a:rPr lang="en-US" sz="1664" dirty="0">
                  <a:solidFill>
                    <a:srgbClr val="0E243C"/>
                  </a:solidFill>
                  <a:latin typeface="Inter"/>
                  <a:ea typeface="Inter"/>
                  <a:cs typeface="Inter"/>
                  <a:sym typeface="Inter"/>
                </a:rPr>
                <a:t>A compiled financial statement, with full disclosures, prepared by an independent Certified Public Accountant current within six (6) months from the date the application is received; or</a:t>
              </a:r>
            </a:p>
            <a:p>
              <a:pPr marL="359340" lvl="1" indent="-179670" algn="just">
                <a:lnSpc>
                  <a:spcPts val="1847"/>
                </a:lnSpc>
                <a:buFont typeface="Arial"/>
                <a:buChar char="•"/>
              </a:pPr>
              <a:r>
                <a:rPr lang="en-US" sz="1664" dirty="0">
                  <a:solidFill>
                    <a:srgbClr val="0E243C"/>
                  </a:solidFill>
                  <a:latin typeface="Inter"/>
                  <a:ea typeface="Inter"/>
                  <a:cs typeface="Inter"/>
                  <a:sym typeface="Inter"/>
                </a:rPr>
                <a:t>A financial statement reviewed or audited by an independent Certified Public Accountant current within one (1) year from the date the application is received.</a:t>
              </a:r>
            </a:p>
            <a:p>
              <a:pPr algn="just">
                <a:lnSpc>
                  <a:spcPts val="1847"/>
                </a:lnSpc>
              </a:pPr>
              <a:r>
                <a:rPr lang="en-US" sz="1664" dirty="0">
                  <a:solidFill>
                    <a:srgbClr val="0E243C"/>
                  </a:solidFill>
                  <a:latin typeface="Inter"/>
                  <a:ea typeface="Inter"/>
                  <a:cs typeface="Inter"/>
                  <a:sym typeface="Inter"/>
                </a:rPr>
                <a:t>      </a:t>
              </a:r>
            </a:p>
            <a:p>
              <a:pPr algn="just">
                <a:lnSpc>
                  <a:spcPts val="2463"/>
                </a:lnSpc>
              </a:pPr>
              <a:r>
                <a:rPr lang="en-US" sz="2219" b="1" dirty="0">
                  <a:solidFill>
                    <a:srgbClr val="C5882D"/>
                  </a:solidFill>
                  <a:latin typeface="Inter Bold"/>
                  <a:ea typeface="Inter Bold"/>
                  <a:cs typeface="Inter Bold"/>
                  <a:sym typeface="Inter Bold"/>
                </a:rPr>
                <a:t>MONETARY LIMITS OF $1,000,001 OR MORE:</a:t>
              </a:r>
            </a:p>
            <a:p>
              <a:pPr algn="just">
                <a:lnSpc>
                  <a:spcPts val="1847"/>
                </a:lnSpc>
              </a:pPr>
              <a:endParaRPr lang="en-US" sz="2219" b="1" dirty="0">
                <a:solidFill>
                  <a:srgbClr val="C5882D"/>
                </a:solidFill>
                <a:latin typeface="Inter Bold"/>
                <a:ea typeface="Inter Bold"/>
                <a:cs typeface="Inter Bold"/>
                <a:sym typeface="Inter Bold"/>
              </a:endParaRPr>
            </a:p>
            <a:p>
              <a:pPr marL="359340" lvl="1" indent="-179670" algn="just">
                <a:lnSpc>
                  <a:spcPts val="1847"/>
                </a:lnSpc>
                <a:buFont typeface="Arial"/>
                <a:buChar char="•"/>
              </a:pPr>
              <a:r>
                <a:rPr lang="en-US" sz="1664" dirty="0">
                  <a:solidFill>
                    <a:srgbClr val="0E243C"/>
                  </a:solidFill>
                  <a:latin typeface="Inter"/>
                  <a:ea typeface="Inter"/>
                  <a:cs typeface="Inter"/>
                  <a:sym typeface="Inter"/>
                </a:rPr>
                <a:t>A financial statement that is prepared and reviewed or audited by an independent Certified Public Accountant current within one (1) year from the date the application is received.</a:t>
              </a:r>
            </a:p>
          </p:txBody>
        </p:sp>
        <p:sp>
          <p:nvSpPr>
            <p:cNvPr id="6" name="Freeform 6"/>
            <p:cNvSpPr/>
            <p:nvPr/>
          </p:nvSpPr>
          <p:spPr>
            <a:xfrm>
              <a:off x="0" y="0"/>
              <a:ext cx="457951" cy="457951"/>
            </a:xfrm>
            <a:custGeom>
              <a:avLst/>
              <a:gdLst/>
              <a:ahLst/>
              <a:cxnLst/>
              <a:rect l="l" t="t" r="r" b="b"/>
              <a:pathLst>
                <a:path w="457951" h="457951">
                  <a:moveTo>
                    <a:pt x="0" y="0"/>
                  </a:moveTo>
                  <a:lnTo>
                    <a:pt x="457951" y="0"/>
                  </a:lnTo>
                  <a:lnTo>
                    <a:pt x="457951" y="457951"/>
                  </a:lnTo>
                  <a:lnTo>
                    <a:pt x="0" y="4579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7" name="Freeform 7"/>
            <p:cNvSpPr/>
            <p:nvPr/>
          </p:nvSpPr>
          <p:spPr>
            <a:xfrm>
              <a:off x="0" y="4506498"/>
              <a:ext cx="457951" cy="457951"/>
            </a:xfrm>
            <a:custGeom>
              <a:avLst/>
              <a:gdLst/>
              <a:ahLst/>
              <a:cxnLst/>
              <a:rect l="l" t="t" r="r" b="b"/>
              <a:pathLst>
                <a:path w="457951" h="457951">
                  <a:moveTo>
                    <a:pt x="0" y="0"/>
                  </a:moveTo>
                  <a:lnTo>
                    <a:pt x="457951" y="0"/>
                  </a:lnTo>
                  <a:lnTo>
                    <a:pt x="457951" y="457950"/>
                  </a:lnTo>
                  <a:lnTo>
                    <a:pt x="0" y="457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8" name="Freeform 8"/>
            <p:cNvSpPr/>
            <p:nvPr/>
          </p:nvSpPr>
          <p:spPr>
            <a:xfrm>
              <a:off x="0" y="6761150"/>
              <a:ext cx="457951" cy="457951"/>
            </a:xfrm>
            <a:custGeom>
              <a:avLst/>
              <a:gdLst/>
              <a:ahLst/>
              <a:cxnLst/>
              <a:rect l="l" t="t" r="r" b="b"/>
              <a:pathLst>
                <a:path w="457951" h="457951">
                  <a:moveTo>
                    <a:pt x="0" y="0"/>
                  </a:moveTo>
                  <a:lnTo>
                    <a:pt x="457951" y="0"/>
                  </a:lnTo>
                  <a:lnTo>
                    <a:pt x="457951" y="457950"/>
                  </a:lnTo>
                  <a:lnTo>
                    <a:pt x="0" y="457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9" name="Freeform 9"/>
            <p:cNvSpPr/>
            <p:nvPr/>
          </p:nvSpPr>
          <p:spPr>
            <a:xfrm>
              <a:off x="0" y="2251845"/>
              <a:ext cx="457951" cy="457951"/>
            </a:xfrm>
            <a:custGeom>
              <a:avLst/>
              <a:gdLst/>
              <a:ahLst/>
              <a:cxnLst/>
              <a:rect l="l" t="t" r="r" b="b"/>
              <a:pathLst>
                <a:path w="457951" h="457951">
                  <a:moveTo>
                    <a:pt x="0" y="0"/>
                  </a:moveTo>
                  <a:lnTo>
                    <a:pt x="457951" y="0"/>
                  </a:lnTo>
                  <a:lnTo>
                    <a:pt x="457951" y="457951"/>
                  </a:lnTo>
                  <a:lnTo>
                    <a:pt x="0" y="4579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grpSp>
        <p:nvGrpSpPr>
          <p:cNvPr id="10" name="Group 10"/>
          <p:cNvGrpSpPr/>
          <p:nvPr/>
        </p:nvGrpSpPr>
        <p:grpSpPr>
          <a:xfrm>
            <a:off x="5766" y="8309219"/>
            <a:ext cx="2045867" cy="1977781"/>
            <a:chOff x="0" y="0"/>
            <a:chExt cx="2727823" cy="2637041"/>
          </a:xfrm>
        </p:grpSpPr>
        <p:sp>
          <p:nvSpPr>
            <p:cNvPr id="11" name="Freeform 11"/>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txBody>
            <a:bodyPr/>
            <a:lstStyle/>
            <a:p>
              <a:endParaRPr lang="en-US" dirty="0"/>
            </a:p>
          </p:txBody>
        </p:sp>
        <p:sp>
          <p:nvSpPr>
            <p:cNvPr id="12" name="TextBox 12"/>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32</a:t>
              </a:r>
            </a:p>
          </p:txBody>
        </p:sp>
      </p:grpSp>
      <p:sp>
        <p:nvSpPr>
          <p:cNvPr id="13" name="TextBox 13"/>
          <p:cNvSpPr txBox="1"/>
          <p:nvPr/>
        </p:nvSpPr>
        <p:spPr>
          <a:xfrm>
            <a:off x="837199" y="1672476"/>
            <a:ext cx="15131760" cy="1447800"/>
          </a:xfrm>
          <a:prstGeom prst="rect">
            <a:avLst/>
          </a:prstGeom>
        </p:spPr>
        <p:txBody>
          <a:bodyPr lIns="0" tIns="0" rIns="0" bIns="0" rtlCol="0" anchor="t">
            <a:spAutoFit/>
          </a:bodyPr>
          <a:lstStyle/>
          <a:p>
            <a:pPr algn="l">
              <a:lnSpc>
                <a:spcPts val="2880"/>
              </a:lnSpc>
            </a:pPr>
            <a:r>
              <a:rPr lang="en-US" sz="2400" dirty="0">
                <a:solidFill>
                  <a:srgbClr val="0E243C"/>
                </a:solidFill>
                <a:latin typeface="Inter"/>
                <a:ea typeface="Inter"/>
                <a:cs typeface="Inter"/>
                <a:sym typeface="Inter"/>
              </a:rPr>
              <a:t>As part of the application process, a business financial statement (in US dollars) is </a:t>
            </a:r>
            <a:r>
              <a:rPr lang="en-US" sz="2400" b="1" dirty="0">
                <a:solidFill>
                  <a:srgbClr val="CC0000"/>
                </a:solidFill>
                <a:latin typeface="Inter Bold"/>
                <a:ea typeface="Inter Bold"/>
                <a:cs typeface="Inter Bold"/>
                <a:sym typeface="Inter Bold"/>
              </a:rPr>
              <a:t>REQUIRED </a:t>
            </a:r>
            <a:r>
              <a:rPr lang="en-US" sz="2400" dirty="0">
                <a:solidFill>
                  <a:srgbClr val="0E243C"/>
                </a:solidFill>
                <a:latin typeface="Inter"/>
                <a:ea typeface="Inter"/>
                <a:cs typeface="Inter"/>
                <a:sym typeface="Inter"/>
              </a:rPr>
              <a:t>for the applying entity.</a:t>
            </a:r>
          </a:p>
          <a:p>
            <a:pPr algn="l">
              <a:lnSpc>
                <a:spcPts val="2880"/>
              </a:lnSpc>
            </a:pPr>
            <a:endParaRPr lang="en-US" sz="2400" dirty="0">
              <a:solidFill>
                <a:srgbClr val="0E243C"/>
              </a:solidFill>
              <a:latin typeface="Inter"/>
              <a:ea typeface="Inter"/>
              <a:cs typeface="Inter"/>
              <a:sym typeface="Inter"/>
            </a:endParaRPr>
          </a:p>
          <a:p>
            <a:pPr algn="l">
              <a:lnSpc>
                <a:spcPts val="2880"/>
              </a:lnSpc>
            </a:pPr>
            <a:r>
              <a:rPr lang="en-US" sz="2400" dirty="0">
                <a:solidFill>
                  <a:srgbClr val="0E243C"/>
                </a:solidFill>
                <a:latin typeface="Inter"/>
                <a:ea typeface="Inter"/>
                <a:cs typeface="Inter"/>
                <a:sym typeface="Inter"/>
              </a:rPr>
              <a:t>The </a:t>
            </a:r>
            <a:r>
              <a:rPr lang="en-US" sz="2400" b="1" i="1" dirty="0">
                <a:solidFill>
                  <a:srgbClr val="0E243C"/>
                </a:solidFill>
                <a:latin typeface="Inter Bold Italics"/>
                <a:ea typeface="Inter Bold Italics"/>
                <a:cs typeface="Inter Bold Italics"/>
                <a:sym typeface="Inter Bold Italics"/>
              </a:rPr>
              <a:t>type </a:t>
            </a:r>
            <a:r>
              <a:rPr lang="en-US" sz="2400" dirty="0">
                <a:solidFill>
                  <a:srgbClr val="0E243C"/>
                </a:solidFill>
                <a:latin typeface="Inter"/>
                <a:ea typeface="Inter"/>
                <a:cs typeface="Inter"/>
                <a:sym typeface="Inter"/>
              </a:rPr>
              <a:t>of financial statement required is based on the monetary limit requested for the license:</a:t>
            </a:r>
          </a:p>
        </p:txBody>
      </p:sp>
      <p:pic>
        <p:nvPicPr>
          <p:cNvPr id="74" name="Audio 73">
            <a:extLst>
              <a:ext uri="{FF2B5EF4-FFF2-40B4-BE49-F238E27FC236}">
                <a16:creationId xmlns:a16="http://schemas.microsoft.com/office/drawing/2014/main" id="{AF78D981-FC7B-ECC8-6962-67337C57A7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322800" y="9321800"/>
            <a:ext cx="812800" cy="812800"/>
          </a:xfrm>
          <a:prstGeom prst="rect">
            <a:avLst/>
          </a:prstGeom>
        </p:spPr>
      </p:pic>
    </p:spTree>
  </p:cSld>
  <p:clrMapOvr>
    <a:masterClrMapping/>
  </p:clrMapOvr>
  <p:transition advTm="383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7603854" y="5417177"/>
            <a:ext cx="18374040" cy="4226029"/>
          </a:xfrm>
          <a:custGeom>
            <a:avLst/>
            <a:gdLst/>
            <a:ahLst/>
            <a:cxnLst/>
            <a:rect l="l" t="t" r="r" b="b"/>
            <a:pathLst>
              <a:path w="18374040" h="4226029">
                <a:moveTo>
                  <a:pt x="0" y="4226029"/>
                </a:moveTo>
                <a:lnTo>
                  <a:pt x="18374039" y="4226029"/>
                </a:lnTo>
                <a:lnTo>
                  <a:pt x="18374039" y="0"/>
                </a:lnTo>
                <a:lnTo>
                  <a:pt x="0" y="0"/>
                </a:lnTo>
                <a:lnTo>
                  <a:pt x="0" y="422602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5" name="TextBox 5"/>
          <p:cNvSpPr txBox="1"/>
          <p:nvPr/>
        </p:nvSpPr>
        <p:spPr>
          <a:xfrm>
            <a:off x="1028700" y="374517"/>
            <a:ext cx="1449889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RESIDENTIAL RECOVERY FUND</a:t>
            </a:r>
          </a:p>
        </p:txBody>
      </p:sp>
      <p:grpSp>
        <p:nvGrpSpPr>
          <p:cNvPr id="6" name="Group 6"/>
          <p:cNvGrpSpPr/>
          <p:nvPr/>
        </p:nvGrpSpPr>
        <p:grpSpPr>
          <a:xfrm>
            <a:off x="5766" y="8338673"/>
            <a:ext cx="2045867" cy="1977781"/>
            <a:chOff x="0" y="0"/>
            <a:chExt cx="2727823" cy="2637041"/>
          </a:xfrm>
        </p:grpSpPr>
        <p:sp>
          <p:nvSpPr>
            <p:cNvPr id="7" name="Freeform 7"/>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7"/>
              <a:stretch>
                <a:fillRect t="-1721" b="-1721"/>
              </a:stretch>
            </a:blipFill>
          </p:spPr>
          <p:txBody>
            <a:bodyPr/>
            <a:lstStyle/>
            <a:p>
              <a:endParaRPr lang="en-US" dirty="0"/>
            </a:p>
          </p:txBody>
        </p:sp>
        <p:sp>
          <p:nvSpPr>
            <p:cNvPr id="8" name="TextBox 8"/>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33</a:t>
              </a:r>
            </a:p>
          </p:txBody>
        </p:sp>
      </p:grpSp>
      <p:sp>
        <p:nvSpPr>
          <p:cNvPr id="10" name="TextBox 3">
            <a:extLst>
              <a:ext uri="{FF2B5EF4-FFF2-40B4-BE49-F238E27FC236}">
                <a16:creationId xmlns:a16="http://schemas.microsoft.com/office/drawing/2014/main" id="{2FFA44E3-566F-454D-94C5-77E40330D3D5}"/>
              </a:ext>
            </a:extLst>
          </p:cNvPr>
          <p:cNvSpPr txBox="1"/>
          <p:nvPr/>
        </p:nvSpPr>
        <p:spPr>
          <a:xfrm>
            <a:off x="1028700" y="2174742"/>
            <a:ext cx="13649159" cy="967613"/>
          </a:xfrm>
          <a:prstGeom prst="rect">
            <a:avLst/>
          </a:prstGeom>
        </p:spPr>
        <p:txBody>
          <a:bodyPr lIns="0" tIns="0" rIns="0" bIns="0" rtlCol="0" anchor="t">
            <a:spAutoFit/>
          </a:bodyPr>
          <a:lstStyle/>
          <a:p>
            <a:pPr algn="just">
              <a:lnSpc>
                <a:spcPts val="2595"/>
              </a:lnSpc>
            </a:pPr>
            <a:r>
              <a:rPr lang="en-US" sz="2199" dirty="0">
                <a:solidFill>
                  <a:srgbClr val="0E243C"/>
                </a:solidFill>
                <a:latin typeface="Inter"/>
                <a:ea typeface="Inter"/>
                <a:cs typeface="Inter"/>
                <a:sym typeface="Inter"/>
              </a:rPr>
              <a:t>The </a:t>
            </a:r>
            <a:r>
              <a:rPr lang="en-US" sz="2199" b="1" dirty="0">
                <a:solidFill>
                  <a:srgbClr val="0E243C"/>
                </a:solidFill>
                <a:latin typeface="Inter Bold"/>
                <a:ea typeface="Inter Bold"/>
                <a:cs typeface="Inter Bold"/>
                <a:sym typeface="Inter Bold"/>
              </a:rPr>
              <a:t>Residential Recovery Fund </a:t>
            </a:r>
            <a:r>
              <a:rPr lang="en-US" sz="2199" dirty="0">
                <a:solidFill>
                  <a:srgbClr val="0E243C"/>
                </a:solidFill>
                <a:latin typeface="Inter"/>
                <a:ea typeface="Inter"/>
                <a:cs typeface="Inter"/>
                <a:sym typeface="Inter"/>
              </a:rPr>
              <a:t>provides limited monetary compensation to eligible single-family homeowners who have been financially harmed by a licensed contractor’s failure to properly perform under a contract, </a:t>
            </a:r>
            <a:r>
              <a:rPr lang="en-US" sz="2199" b="1" dirty="0">
                <a:solidFill>
                  <a:srgbClr val="0E243C"/>
                </a:solidFill>
                <a:latin typeface="Inter Bold"/>
                <a:ea typeface="Inter Bold"/>
                <a:cs typeface="Inter Bold"/>
                <a:sym typeface="Inter Bold"/>
              </a:rPr>
              <a:t>after all other avenues of recovery have been exhausted</a:t>
            </a:r>
            <a:r>
              <a:rPr lang="en-US" sz="2199" dirty="0">
                <a:solidFill>
                  <a:srgbClr val="0E243C"/>
                </a:solidFill>
                <a:latin typeface="Inter"/>
                <a:ea typeface="Inter"/>
                <a:cs typeface="Inter"/>
                <a:sym typeface="Inter"/>
              </a:rPr>
              <a:t>.</a:t>
            </a:r>
          </a:p>
        </p:txBody>
      </p:sp>
      <p:sp>
        <p:nvSpPr>
          <p:cNvPr id="11" name="TextBox 4">
            <a:extLst>
              <a:ext uri="{FF2B5EF4-FFF2-40B4-BE49-F238E27FC236}">
                <a16:creationId xmlns:a16="http://schemas.microsoft.com/office/drawing/2014/main" id="{469DF4E1-F3A4-4043-93ED-963B36CD6D79}"/>
              </a:ext>
            </a:extLst>
          </p:cNvPr>
          <p:cNvSpPr txBox="1"/>
          <p:nvPr/>
        </p:nvSpPr>
        <p:spPr>
          <a:xfrm>
            <a:off x="937101" y="3604748"/>
            <a:ext cx="13740758" cy="4834657"/>
          </a:xfrm>
          <a:prstGeom prst="rect">
            <a:avLst/>
          </a:prstGeom>
        </p:spPr>
        <p:txBody>
          <a:bodyPr lIns="0" tIns="0" rIns="0" bIns="0" rtlCol="0" anchor="t">
            <a:spAutoFit/>
          </a:bodyPr>
          <a:lstStyle/>
          <a:p>
            <a:pPr marL="453390" lvl="1" indent="-226695" algn="l">
              <a:lnSpc>
                <a:spcPts val="2520"/>
              </a:lnSpc>
              <a:buFont typeface="Arial"/>
              <a:buChar char="•"/>
            </a:pPr>
            <a:r>
              <a:rPr lang="en-US" sz="2100" dirty="0">
                <a:solidFill>
                  <a:srgbClr val="0E243C"/>
                </a:solidFill>
                <a:latin typeface="Inter"/>
                <a:ea typeface="Inter"/>
                <a:cs typeface="Inter"/>
                <a:sym typeface="Inter"/>
              </a:rPr>
              <a:t>Contractors performing </a:t>
            </a:r>
            <a:r>
              <a:rPr lang="en-US" sz="2100" b="1" dirty="0">
                <a:solidFill>
                  <a:srgbClr val="0E243C"/>
                </a:solidFill>
                <a:latin typeface="Inter Bold"/>
                <a:ea typeface="Inter Bold"/>
                <a:cs typeface="Inter Bold"/>
                <a:sym typeface="Inter Bold"/>
              </a:rPr>
              <a:t>qualified services on residential properties</a:t>
            </a:r>
            <a:r>
              <a:rPr lang="en-US" sz="2100" dirty="0">
                <a:solidFill>
                  <a:srgbClr val="0E243C"/>
                </a:solidFill>
                <a:latin typeface="Inter"/>
                <a:ea typeface="Inter"/>
                <a:cs typeface="Inter"/>
                <a:sym typeface="Inter"/>
              </a:rPr>
              <a:t> are </a:t>
            </a:r>
            <a:r>
              <a:rPr lang="en-US" sz="2100" b="1" dirty="0">
                <a:solidFill>
                  <a:srgbClr val="CC0000"/>
                </a:solidFill>
                <a:latin typeface="Inter Bold"/>
                <a:ea typeface="Inter Bold"/>
                <a:cs typeface="Inter Bold"/>
                <a:sym typeface="Inter Bold"/>
              </a:rPr>
              <a:t>REQUIRED </a:t>
            </a:r>
            <a:r>
              <a:rPr lang="en-US" sz="2100" b="1" dirty="0">
                <a:solidFill>
                  <a:srgbClr val="0E243C"/>
                </a:solidFill>
                <a:latin typeface="Inter Bold"/>
                <a:ea typeface="Inter Bold"/>
                <a:cs typeface="Inter Bold"/>
                <a:sym typeface="Inter Bold"/>
              </a:rPr>
              <a:t>under NRS 624.470 </a:t>
            </a:r>
            <a:r>
              <a:rPr lang="en-US" sz="2100" dirty="0">
                <a:solidFill>
                  <a:srgbClr val="0E243C"/>
                </a:solidFill>
                <a:latin typeface="Inter"/>
                <a:ea typeface="Inter"/>
                <a:cs typeface="Inter"/>
                <a:sym typeface="Inter"/>
              </a:rPr>
              <a:t>to pay an assessment into the Residential Recovery Fund at the time of licensure </a:t>
            </a:r>
            <a:r>
              <a:rPr lang="en-US" sz="2100" b="1" dirty="0">
                <a:solidFill>
                  <a:srgbClr val="0E243C"/>
                </a:solidFill>
                <a:latin typeface="Inter Bold"/>
                <a:ea typeface="Inter Bold"/>
                <a:cs typeface="Inter Bold"/>
                <a:sym typeface="Inter Bold"/>
              </a:rPr>
              <a:t>and </a:t>
            </a:r>
            <a:r>
              <a:rPr lang="en-US" sz="2100" dirty="0">
                <a:solidFill>
                  <a:srgbClr val="0E243C"/>
                </a:solidFill>
                <a:latin typeface="Inter"/>
                <a:ea typeface="Inter"/>
                <a:cs typeface="Inter"/>
                <a:sym typeface="Inter"/>
              </a:rPr>
              <a:t>at the time of renewal (every two (2) years). </a:t>
            </a:r>
          </a:p>
          <a:p>
            <a:pPr algn="l">
              <a:lnSpc>
                <a:spcPts val="2520"/>
              </a:lnSpc>
            </a:pPr>
            <a:endParaRPr lang="en-US" sz="2100" dirty="0">
              <a:solidFill>
                <a:srgbClr val="0E243C"/>
              </a:solidFill>
              <a:latin typeface="Inter"/>
              <a:ea typeface="Inter"/>
              <a:cs typeface="Inter"/>
              <a:sym typeface="Inter"/>
            </a:endParaRPr>
          </a:p>
          <a:p>
            <a:pPr marL="453390" lvl="1" indent="-226695" algn="l">
              <a:lnSpc>
                <a:spcPts val="2520"/>
              </a:lnSpc>
              <a:buFont typeface="Arial"/>
              <a:buChar char="•"/>
            </a:pPr>
            <a:r>
              <a:rPr lang="en-US" sz="2100" dirty="0">
                <a:solidFill>
                  <a:srgbClr val="0E243C"/>
                </a:solidFill>
                <a:latin typeface="Inter"/>
                <a:ea typeface="Inter"/>
                <a:cs typeface="Inter"/>
                <a:sym typeface="Inter"/>
              </a:rPr>
              <a:t>The assessment amount is based on the </a:t>
            </a:r>
            <a:r>
              <a:rPr lang="en-US" sz="2100" b="1" dirty="0">
                <a:solidFill>
                  <a:srgbClr val="0E243C"/>
                </a:solidFill>
                <a:latin typeface="Inter Bold"/>
                <a:ea typeface="Inter Bold"/>
                <a:cs typeface="Inter Bold"/>
                <a:sym typeface="Inter Bold"/>
              </a:rPr>
              <a:t>monetary limit of the contractors license</a:t>
            </a:r>
            <a:r>
              <a:rPr lang="en-US" sz="2100" dirty="0">
                <a:solidFill>
                  <a:srgbClr val="0E243C"/>
                </a:solidFill>
                <a:latin typeface="Inter"/>
                <a:ea typeface="Inter"/>
                <a:cs typeface="Inter"/>
                <a:sym typeface="Inter"/>
              </a:rPr>
              <a:t>:</a:t>
            </a:r>
          </a:p>
          <a:p>
            <a:pPr algn="l">
              <a:lnSpc>
                <a:spcPts val="2520"/>
              </a:lnSpc>
            </a:pPr>
            <a:endParaRPr lang="en-US" sz="2100" dirty="0">
              <a:solidFill>
                <a:srgbClr val="0E243C"/>
              </a:solidFill>
              <a:latin typeface="Inter"/>
              <a:ea typeface="Inter"/>
              <a:cs typeface="Inter"/>
              <a:sym typeface="Inter"/>
            </a:endParaRPr>
          </a:p>
          <a:p>
            <a:pPr algn="ctr">
              <a:lnSpc>
                <a:spcPts val="2856"/>
              </a:lnSpc>
            </a:pPr>
            <a:r>
              <a:rPr lang="en-US" sz="2100" b="1" u="sng" dirty="0">
                <a:solidFill>
                  <a:srgbClr val="0E243C"/>
                </a:solidFill>
                <a:latin typeface="Inter Bold"/>
                <a:ea typeface="Inter Bold"/>
                <a:cs typeface="Inter Bold"/>
                <a:sym typeface="Inter Bold"/>
              </a:rPr>
              <a:t>Monetary Limit  </a:t>
            </a:r>
            <a:r>
              <a:rPr lang="en-US" sz="2100" dirty="0">
                <a:solidFill>
                  <a:srgbClr val="0E243C"/>
                </a:solidFill>
                <a:latin typeface="Inter"/>
                <a:ea typeface="Inter"/>
                <a:cs typeface="Inter"/>
                <a:sym typeface="Inter"/>
              </a:rPr>
              <a:t>                                         </a:t>
            </a:r>
            <a:r>
              <a:rPr lang="en-US" sz="2100" b="1" u="sng" dirty="0">
                <a:solidFill>
                  <a:srgbClr val="0E243C"/>
                </a:solidFill>
                <a:latin typeface="Inter Bold"/>
                <a:ea typeface="Inter Bold"/>
                <a:cs typeface="Inter Bold"/>
                <a:sym typeface="Inter Bold"/>
              </a:rPr>
              <a:t>Residential Recovery Fund Assessment</a:t>
            </a:r>
          </a:p>
          <a:p>
            <a:pPr algn="ctr">
              <a:lnSpc>
                <a:spcPts val="1050"/>
              </a:lnSpc>
            </a:pPr>
            <a:endParaRPr lang="en-US" sz="2100" b="1" u="sng" dirty="0">
              <a:solidFill>
                <a:srgbClr val="0E243C"/>
              </a:solidFill>
              <a:latin typeface="Inter Bold"/>
              <a:ea typeface="Inter Bold"/>
              <a:cs typeface="Inter Bold"/>
              <a:sym typeface="Inter Bold"/>
            </a:endParaRPr>
          </a:p>
          <a:p>
            <a:pPr algn="l">
              <a:lnSpc>
                <a:spcPts val="2856"/>
              </a:lnSpc>
            </a:pPr>
            <a:r>
              <a:rPr lang="en-US" sz="2100" dirty="0">
                <a:solidFill>
                  <a:srgbClr val="0E243C"/>
                </a:solidFill>
                <a:latin typeface="Inter"/>
                <a:ea typeface="Inter"/>
                <a:cs typeface="Inter"/>
                <a:sym typeface="Inter"/>
              </a:rPr>
              <a:t>                       $1,000,000 or less                                      $80</a:t>
            </a:r>
          </a:p>
          <a:p>
            <a:pPr algn="l">
              <a:lnSpc>
                <a:spcPts val="2856"/>
              </a:lnSpc>
            </a:pPr>
            <a:r>
              <a:rPr lang="en-US" sz="2100" dirty="0">
                <a:solidFill>
                  <a:srgbClr val="0E243C"/>
                </a:solidFill>
                <a:latin typeface="Inter"/>
                <a:ea typeface="Inter"/>
                <a:cs typeface="Inter"/>
                <a:sym typeface="Inter"/>
              </a:rPr>
              <a:t>                       Over $1,000,000, but NOT Unlimited        $200</a:t>
            </a:r>
          </a:p>
          <a:p>
            <a:pPr algn="l">
              <a:lnSpc>
                <a:spcPts val="2856"/>
              </a:lnSpc>
            </a:pPr>
            <a:r>
              <a:rPr lang="en-US" sz="2100" dirty="0">
                <a:solidFill>
                  <a:srgbClr val="0E243C"/>
                </a:solidFill>
                <a:latin typeface="Inter"/>
                <a:ea typeface="Inter"/>
                <a:cs typeface="Inter"/>
                <a:sym typeface="Inter"/>
              </a:rPr>
              <a:t>                       Unlimited                                                      $400</a:t>
            </a:r>
          </a:p>
          <a:p>
            <a:pPr algn="l">
              <a:lnSpc>
                <a:spcPts val="2520"/>
              </a:lnSpc>
            </a:pPr>
            <a:endParaRPr lang="en-US" sz="2100" dirty="0">
              <a:solidFill>
                <a:srgbClr val="0E243C"/>
              </a:solidFill>
              <a:latin typeface="Inter"/>
              <a:ea typeface="Inter"/>
              <a:cs typeface="Inter"/>
              <a:sym typeface="Inter"/>
            </a:endParaRPr>
          </a:p>
          <a:p>
            <a:pPr algn="l">
              <a:lnSpc>
                <a:spcPts val="2520"/>
              </a:lnSpc>
            </a:pPr>
            <a:r>
              <a:rPr lang="en-US" sz="2100" b="1" dirty="0">
                <a:solidFill>
                  <a:srgbClr val="0E243C"/>
                </a:solidFill>
                <a:latin typeface="Inter Bold"/>
                <a:ea typeface="Inter Bold"/>
                <a:cs typeface="Inter Bold"/>
                <a:sym typeface="Inter Bold"/>
              </a:rPr>
              <a:t>Note:  </a:t>
            </a:r>
            <a:r>
              <a:rPr lang="en-US" sz="2100" dirty="0">
                <a:solidFill>
                  <a:srgbClr val="0E243C"/>
                </a:solidFill>
                <a:latin typeface="Inter"/>
                <a:ea typeface="Inter"/>
                <a:cs typeface="Inter"/>
                <a:sym typeface="Inter"/>
              </a:rPr>
              <a:t>If you are </a:t>
            </a:r>
            <a:r>
              <a:rPr lang="en-US" sz="2100" b="1" dirty="0">
                <a:solidFill>
                  <a:srgbClr val="0E243C"/>
                </a:solidFill>
                <a:latin typeface="Inter Bold"/>
                <a:ea typeface="Inter Bold"/>
                <a:cs typeface="Inter Bold"/>
                <a:sym typeface="Inter Bold"/>
              </a:rPr>
              <a:t>only performing work on commercial properties</a:t>
            </a:r>
            <a:r>
              <a:rPr lang="en-US" sz="2100" dirty="0">
                <a:solidFill>
                  <a:srgbClr val="0E243C"/>
                </a:solidFill>
                <a:latin typeface="Inter"/>
                <a:ea typeface="Inter"/>
                <a:cs typeface="Inter"/>
                <a:sym typeface="Inter"/>
              </a:rPr>
              <a:t>, the Recovery Fund assessment is </a:t>
            </a:r>
            <a:r>
              <a:rPr lang="en-US" sz="2100" b="1" dirty="0">
                <a:solidFill>
                  <a:srgbClr val="0E243C"/>
                </a:solidFill>
                <a:latin typeface="Inter Bold"/>
                <a:ea typeface="Inter Bold"/>
                <a:cs typeface="Inter Bold"/>
                <a:sym typeface="Inter Bold"/>
              </a:rPr>
              <a:t>not required</a:t>
            </a:r>
            <a:r>
              <a:rPr lang="en-US" sz="2100" dirty="0">
                <a:solidFill>
                  <a:srgbClr val="0E243C"/>
                </a:solidFill>
                <a:latin typeface="Inter"/>
                <a:ea typeface="Inter"/>
                <a:cs typeface="Inter"/>
                <a:sym typeface="Inter"/>
              </a:rPr>
              <a:t>.</a:t>
            </a:r>
          </a:p>
          <a:p>
            <a:pPr algn="l">
              <a:lnSpc>
                <a:spcPts val="2520"/>
              </a:lnSpc>
            </a:pPr>
            <a:endParaRPr lang="en-US" sz="2100" dirty="0">
              <a:solidFill>
                <a:srgbClr val="0E243C"/>
              </a:solidFill>
              <a:latin typeface="Inter"/>
              <a:ea typeface="Inter"/>
              <a:cs typeface="Inter"/>
              <a:sym typeface="Inter"/>
            </a:endParaRPr>
          </a:p>
        </p:txBody>
      </p:sp>
      <p:pic>
        <p:nvPicPr>
          <p:cNvPr id="38" name="Audio 37">
            <a:extLst>
              <a:ext uri="{FF2B5EF4-FFF2-40B4-BE49-F238E27FC236}">
                <a16:creationId xmlns:a16="http://schemas.microsoft.com/office/drawing/2014/main" id="{B0734C4E-3385-6BAA-99CB-629271B90C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p:transition advClick="0" advTm="278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7067660" y="1516181"/>
            <a:ext cx="14977444" cy="3444812"/>
          </a:xfrm>
          <a:custGeom>
            <a:avLst/>
            <a:gdLst/>
            <a:ahLst/>
            <a:cxnLst/>
            <a:rect l="l" t="t" r="r" b="b"/>
            <a:pathLst>
              <a:path w="14977444" h="3444812">
                <a:moveTo>
                  <a:pt x="0" y="3444812"/>
                </a:moveTo>
                <a:lnTo>
                  <a:pt x="14977444" y="3444812"/>
                </a:lnTo>
                <a:lnTo>
                  <a:pt x="14977444"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TextBox 3"/>
          <p:cNvSpPr txBox="1"/>
          <p:nvPr/>
        </p:nvSpPr>
        <p:spPr>
          <a:xfrm>
            <a:off x="2143468" y="376238"/>
            <a:ext cx="1449889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RESIDENTIAL RECOVERY FUND</a:t>
            </a:r>
          </a:p>
        </p:txBody>
      </p:sp>
      <p:grpSp>
        <p:nvGrpSpPr>
          <p:cNvPr id="4" name="Group 4"/>
          <p:cNvGrpSpPr/>
          <p:nvPr/>
        </p:nvGrpSpPr>
        <p:grpSpPr>
          <a:xfrm>
            <a:off x="2143468" y="1926197"/>
            <a:ext cx="14243184" cy="6988085"/>
            <a:chOff x="0" y="19050"/>
            <a:chExt cx="18990912" cy="9317447"/>
          </a:xfrm>
        </p:grpSpPr>
        <p:sp>
          <p:nvSpPr>
            <p:cNvPr id="5" name="TextBox 5"/>
            <p:cNvSpPr txBox="1"/>
            <p:nvPr/>
          </p:nvSpPr>
          <p:spPr>
            <a:xfrm>
              <a:off x="513003" y="728793"/>
              <a:ext cx="18379687" cy="2102884"/>
            </a:xfrm>
            <a:prstGeom prst="rect">
              <a:avLst/>
            </a:prstGeom>
          </p:spPr>
          <p:txBody>
            <a:bodyPr lIns="0" tIns="0" rIns="0" bIns="0" rtlCol="0" anchor="t">
              <a:spAutoFit/>
            </a:bodyPr>
            <a:lstStyle/>
            <a:p>
              <a:pPr marL="388622" lvl="1" indent="-194311" algn="just">
                <a:lnSpc>
                  <a:spcPts val="2520"/>
                </a:lnSpc>
                <a:buFont typeface="Arial"/>
                <a:buChar char="•"/>
              </a:pPr>
              <a:r>
                <a:rPr lang="en-US" dirty="0">
                  <a:solidFill>
                    <a:srgbClr val="0E243C"/>
                  </a:solidFill>
                  <a:latin typeface="Inter"/>
                  <a:ea typeface="Inter"/>
                  <a:cs typeface="Inter"/>
                  <a:sym typeface="Inter"/>
                </a:rPr>
                <a:t>A residential contractor must notify any homeowner with whom they contract of the owner’s rights under NRS 624.400 to 624.560.  This includes providing a written statement explaining those rights in any agreement or contract for qualified services.</a:t>
              </a:r>
            </a:p>
            <a:p>
              <a:pPr marL="194311" lvl="1" algn="just">
                <a:lnSpc>
                  <a:spcPts val="2520"/>
                </a:lnSpc>
              </a:pPr>
              <a:endParaRPr lang="en-US" dirty="0">
                <a:solidFill>
                  <a:srgbClr val="0E243C"/>
                </a:solidFill>
                <a:latin typeface="Inter"/>
                <a:ea typeface="Inter"/>
                <a:cs typeface="Inter"/>
                <a:sym typeface="Inter"/>
              </a:endParaRPr>
            </a:p>
            <a:p>
              <a:pPr marL="388622" lvl="1" indent="-194311" algn="just">
                <a:lnSpc>
                  <a:spcPts val="2520"/>
                </a:lnSpc>
                <a:buFont typeface="Arial"/>
                <a:buChar char="•"/>
              </a:pPr>
              <a:r>
                <a:rPr lang="en-US" dirty="0">
                  <a:solidFill>
                    <a:srgbClr val="0E243C"/>
                  </a:solidFill>
                  <a:latin typeface="Inter"/>
                  <a:ea typeface="Inter"/>
                  <a:cs typeface="Inter"/>
                  <a:sym typeface="Inter"/>
                </a:rPr>
                <a:t>Contractors must also provide written notice to any homeowner regarding the existence of the Residential Recovery Fund.</a:t>
              </a:r>
            </a:p>
          </p:txBody>
        </p:sp>
        <p:sp>
          <p:nvSpPr>
            <p:cNvPr id="6" name="TextBox 6"/>
            <p:cNvSpPr txBox="1"/>
            <p:nvPr/>
          </p:nvSpPr>
          <p:spPr>
            <a:xfrm>
              <a:off x="0" y="19050"/>
              <a:ext cx="8993396" cy="462026"/>
            </a:xfrm>
            <a:prstGeom prst="rect">
              <a:avLst/>
            </a:prstGeom>
          </p:spPr>
          <p:txBody>
            <a:bodyPr lIns="0" tIns="0" rIns="0" bIns="0" rtlCol="0" anchor="t">
              <a:spAutoFit/>
            </a:bodyPr>
            <a:lstStyle/>
            <a:p>
              <a:pPr algn="just">
                <a:lnSpc>
                  <a:spcPts val="2664"/>
                </a:lnSpc>
              </a:pPr>
              <a:r>
                <a:rPr lang="en-US" sz="2400" b="1" dirty="0">
                  <a:solidFill>
                    <a:srgbClr val="C5882D"/>
                  </a:solidFill>
                  <a:latin typeface="Inter Bold"/>
                  <a:ea typeface="Inter Bold"/>
                  <a:cs typeface="Inter Bold"/>
                  <a:sym typeface="Inter Bold"/>
                </a:rPr>
                <a:t>NOTIFICATION REQUIREMENTS</a:t>
              </a:r>
            </a:p>
          </p:txBody>
        </p:sp>
        <p:sp>
          <p:nvSpPr>
            <p:cNvPr id="7" name="TextBox 7"/>
            <p:cNvSpPr txBox="1"/>
            <p:nvPr/>
          </p:nvSpPr>
          <p:spPr>
            <a:xfrm>
              <a:off x="414779" y="4241426"/>
              <a:ext cx="18576133" cy="5095071"/>
            </a:xfrm>
            <a:prstGeom prst="rect">
              <a:avLst/>
            </a:prstGeom>
          </p:spPr>
          <p:txBody>
            <a:bodyPr lIns="0" tIns="0" rIns="0" bIns="0" rtlCol="0" anchor="t">
              <a:spAutoFit/>
            </a:bodyPr>
            <a:lstStyle/>
            <a:p>
              <a:pPr marL="194309" lvl="1" algn="just">
                <a:lnSpc>
                  <a:spcPts val="2519"/>
                </a:lnSpc>
              </a:pPr>
              <a:r>
                <a:rPr lang="en-US" sz="1799" dirty="0">
                  <a:solidFill>
                    <a:srgbClr val="0E243C"/>
                  </a:solidFill>
                  <a:latin typeface="Inter"/>
                  <a:ea typeface="Inter"/>
                  <a:cs typeface="Inter"/>
                  <a:sym typeface="Inter"/>
                </a:rPr>
                <a:t>When a homeowner files a claim against the Residential Recovery Fund:</a:t>
              </a:r>
            </a:p>
            <a:p>
              <a:pPr marL="194309" lvl="1" algn="just">
                <a:lnSpc>
                  <a:spcPts val="2519"/>
                </a:lnSpc>
              </a:pPr>
              <a:endParaRPr lang="en-US" sz="1799" dirty="0">
                <a:solidFill>
                  <a:srgbClr val="0E243C"/>
                </a:solidFill>
                <a:latin typeface="Inter"/>
                <a:ea typeface="Inter"/>
                <a:cs typeface="Inter"/>
                <a:sym typeface="Inter"/>
              </a:endParaRPr>
            </a:p>
            <a:p>
              <a:pPr marL="388618" lvl="1" indent="-194309" algn="just">
                <a:lnSpc>
                  <a:spcPts val="2519"/>
                </a:lnSpc>
                <a:buFont typeface="Arial"/>
                <a:buChar char="•"/>
              </a:pPr>
              <a:r>
                <a:rPr lang="en-US" sz="1799" dirty="0">
                  <a:solidFill>
                    <a:srgbClr val="0E243C"/>
                  </a:solidFill>
                  <a:latin typeface="Inter"/>
                  <a:ea typeface="Inter"/>
                  <a:cs typeface="Inter"/>
                  <a:sym typeface="Inter"/>
                </a:rPr>
                <a:t>Board staff will notify the contractor that an investigation has been opened concerning the allegations in the complaint.</a:t>
              </a:r>
            </a:p>
            <a:p>
              <a:pPr marL="388618" lvl="1" indent="-194309" algn="just">
                <a:lnSpc>
                  <a:spcPts val="2519"/>
                </a:lnSpc>
                <a:buFont typeface="Arial"/>
                <a:buChar char="•"/>
              </a:pPr>
              <a:endParaRPr lang="en-US" sz="1799" dirty="0">
                <a:solidFill>
                  <a:srgbClr val="0E243C"/>
                </a:solidFill>
                <a:latin typeface="Inter"/>
                <a:ea typeface="Inter"/>
                <a:cs typeface="Inter"/>
                <a:sym typeface="Inter"/>
              </a:endParaRPr>
            </a:p>
            <a:p>
              <a:pPr marL="388618" lvl="1" indent="-194309" algn="just">
                <a:lnSpc>
                  <a:spcPts val="2519"/>
                </a:lnSpc>
                <a:buFont typeface="Arial"/>
                <a:buChar char="•"/>
              </a:pPr>
              <a:r>
                <a:rPr lang="en-US" sz="1799" dirty="0">
                  <a:solidFill>
                    <a:srgbClr val="0E243C"/>
                  </a:solidFill>
                  <a:latin typeface="Inter"/>
                  <a:ea typeface="Inter"/>
                  <a:cs typeface="Inter"/>
                  <a:sym typeface="Inter"/>
                </a:rPr>
                <a:t>If a hearing is held, the Board will consider all matters relevant to the complaint before issuing a final order to authorize or deny payment.</a:t>
              </a:r>
            </a:p>
            <a:p>
              <a:pPr marL="388618" lvl="1" indent="-194309" algn="just">
                <a:lnSpc>
                  <a:spcPts val="2519"/>
                </a:lnSpc>
                <a:buFont typeface="Arial"/>
                <a:buChar char="•"/>
              </a:pPr>
              <a:endParaRPr lang="en-US" sz="1799" dirty="0">
                <a:solidFill>
                  <a:srgbClr val="0E243C"/>
                </a:solidFill>
                <a:latin typeface="Inter"/>
                <a:ea typeface="Inter"/>
                <a:cs typeface="Inter"/>
                <a:sym typeface="Inter"/>
              </a:endParaRPr>
            </a:p>
            <a:p>
              <a:pPr marL="388618" lvl="1" indent="-194309" algn="just">
                <a:lnSpc>
                  <a:spcPts val="2519"/>
                </a:lnSpc>
                <a:buFont typeface="Arial"/>
                <a:buChar char="•"/>
              </a:pPr>
              <a:r>
                <a:rPr lang="en-US" sz="1799" dirty="0">
                  <a:solidFill>
                    <a:srgbClr val="0E243C"/>
                  </a:solidFill>
                  <a:latin typeface="Inter"/>
                  <a:ea typeface="Inter"/>
                  <a:cs typeface="Inter"/>
                  <a:sym typeface="Inter"/>
                </a:rPr>
                <a:t>The contractor may be required to appear before the Board to present evidence in support of or in defense of the claim.</a:t>
              </a:r>
            </a:p>
            <a:p>
              <a:pPr marL="194309" lvl="1" algn="just">
                <a:lnSpc>
                  <a:spcPts val="2519"/>
                </a:lnSpc>
              </a:pPr>
              <a:endParaRPr lang="en-US" sz="1799" dirty="0">
                <a:solidFill>
                  <a:srgbClr val="0E243C"/>
                </a:solidFill>
                <a:latin typeface="Inter"/>
                <a:ea typeface="Inter"/>
                <a:cs typeface="Inter"/>
                <a:sym typeface="Inter"/>
              </a:endParaRPr>
            </a:p>
            <a:p>
              <a:pPr marL="388618" lvl="1" indent="-194309" algn="just">
                <a:lnSpc>
                  <a:spcPts val="2519"/>
                </a:lnSpc>
                <a:buFont typeface="Arial"/>
                <a:buChar char="•"/>
              </a:pPr>
              <a:r>
                <a:rPr lang="en-US" sz="1799" dirty="0">
                  <a:solidFill>
                    <a:srgbClr val="0E243C"/>
                  </a:solidFill>
                  <a:latin typeface="Inter"/>
                  <a:ea typeface="Inter"/>
                  <a:cs typeface="Inter"/>
                  <a:sym typeface="Inter"/>
                </a:rPr>
                <a:t>Any Residential Recovery Fund fees paid as a result of an unlawful act by a licensed residential contractor must be reimbursed by the licensee. Contractors are responsible for reimbursing the Fund for any claims awarded against their company.</a:t>
              </a:r>
            </a:p>
          </p:txBody>
        </p:sp>
        <p:sp>
          <p:nvSpPr>
            <p:cNvPr id="8" name="TextBox 8"/>
            <p:cNvSpPr txBox="1"/>
            <p:nvPr/>
          </p:nvSpPr>
          <p:spPr>
            <a:xfrm>
              <a:off x="0" y="3525400"/>
              <a:ext cx="8993396" cy="462026"/>
            </a:xfrm>
            <a:prstGeom prst="rect">
              <a:avLst/>
            </a:prstGeom>
          </p:spPr>
          <p:txBody>
            <a:bodyPr lIns="0" tIns="0" rIns="0" bIns="0" rtlCol="0" anchor="t">
              <a:spAutoFit/>
            </a:bodyPr>
            <a:lstStyle/>
            <a:p>
              <a:pPr algn="just">
                <a:lnSpc>
                  <a:spcPts val="2664"/>
                </a:lnSpc>
              </a:pPr>
              <a:r>
                <a:rPr lang="en-US" sz="2400" b="1" dirty="0">
                  <a:solidFill>
                    <a:srgbClr val="C5882D"/>
                  </a:solidFill>
                  <a:latin typeface="Inter Bold"/>
                  <a:ea typeface="Inter Bold"/>
                  <a:cs typeface="Inter Bold"/>
                  <a:sym typeface="Inter Bold"/>
                </a:rPr>
                <a:t>YOUR ROLE &amp; RESPONSIBILITIES</a:t>
              </a:r>
            </a:p>
          </p:txBody>
        </p:sp>
      </p:grpSp>
      <p:sp>
        <p:nvSpPr>
          <p:cNvPr id="9" name="TextBox 9"/>
          <p:cNvSpPr txBox="1"/>
          <p:nvPr/>
        </p:nvSpPr>
        <p:spPr>
          <a:xfrm>
            <a:off x="1722406" y="9480024"/>
            <a:ext cx="13751685" cy="523875"/>
          </a:xfrm>
          <a:prstGeom prst="rect">
            <a:avLst/>
          </a:prstGeom>
        </p:spPr>
        <p:txBody>
          <a:bodyPr lIns="0" tIns="0" rIns="0" bIns="0" rtlCol="0" anchor="t">
            <a:spAutoFit/>
          </a:bodyPr>
          <a:lstStyle/>
          <a:p>
            <a:pPr algn="ctr">
              <a:lnSpc>
                <a:spcPts val="2040"/>
              </a:lnSpc>
            </a:pPr>
            <a:r>
              <a:rPr lang="en-US" sz="1700" b="1" dirty="0">
                <a:solidFill>
                  <a:srgbClr val="CC0000"/>
                </a:solidFill>
                <a:latin typeface="Inter Bold"/>
                <a:ea typeface="Inter Bold"/>
                <a:cs typeface="Inter Bold"/>
                <a:sym typeface="Inter Bold"/>
              </a:rPr>
              <a:t>PLEASE BE ADVISED</a:t>
            </a:r>
          </a:p>
          <a:p>
            <a:pPr algn="l">
              <a:lnSpc>
                <a:spcPts val="2040"/>
              </a:lnSpc>
            </a:pPr>
            <a:r>
              <a:rPr lang="en-US" sz="1700" b="1" dirty="0">
                <a:solidFill>
                  <a:srgbClr val="CC0000"/>
                </a:solidFill>
                <a:latin typeface="Inter Bold"/>
                <a:ea typeface="Inter Bold"/>
                <a:cs typeface="Inter Bold"/>
                <a:sym typeface="Inter Bold"/>
              </a:rPr>
              <a:t>ALL </a:t>
            </a:r>
            <a:r>
              <a:rPr lang="en-US" sz="1700" b="1" dirty="0">
                <a:solidFill>
                  <a:srgbClr val="0E243C"/>
                </a:solidFill>
                <a:latin typeface="Inter Bold"/>
                <a:ea typeface="Inter Bold"/>
                <a:cs typeface="Inter Bold"/>
                <a:sym typeface="Inter Bold"/>
              </a:rPr>
              <a:t>PRINCIPALS, CMS QUALIFIERS AND TRADE QUALIFIERS ARE RESPONSIBLE FOR </a:t>
            </a:r>
            <a:r>
              <a:rPr lang="en-US" sz="1700" b="1" i="1" dirty="0">
                <a:solidFill>
                  <a:srgbClr val="CC0000"/>
                </a:solidFill>
                <a:latin typeface="Inter Bold Italics"/>
                <a:ea typeface="Inter Bold Italics"/>
                <a:cs typeface="Inter Bold Italics"/>
                <a:sym typeface="Inter Bold Italics"/>
              </a:rPr>
              <a:t>ANY </a:t>
            </a:r>
            <a:r>
              <a:rPr lang="en-US" sz="1700" b="1" dirty="0">
                <a:solidFill>
                  <a:srgbClr val="0E243C"/>
                </a:solidFill>
                <a:latin typeface="Inter Bold"/>
                <a:ea typeface="Inter Bold"/>
                <a:cs typeface="Inter Bold"/>
                <a:sym typeface="Inter Bold"/>
              </a:rPr>
              <a:t>COMPLAINTS RECEIVED ON A LICENSE!</a:t>
            </a:r>
          </a:p>
        </p:txBody>
      </p:sp>
      <p:grpSp>
        <p:nvGrpSpPr>
          <p:cNvPr id="10" name="Group 10"/>
          <p:cNvGrpSpPr/>
          <p:nvPr/>
        </p:nvGrpSpPr>
        <p:grpSpPr>
          <a:xfrm>
            <a:off x="16242133" y="8309219"/>
            <a:ext cx="2045867" cy="1977781"/>
            <a:chOff x="0" y="0"/>
            <a:chExt cx="2727823" cy="2637041"/>
          </a:xfrm>
        </p:grpSpPr>
        <p:sp>
          <p:nvSpPr>
            <p:cNvPr id="11" name="Freeform 11"/>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7"/>
              <a:stretch>
                <a:fillRect t="-1721" b="-1721"/>
              </a:stretch>
            </a:blipFill>
          </p:spPr>
          <p:txBody>
            <a:bodyPr/>
            <a:lstStyle/>
            <a:p>
              <a:endParaRPr lang="en-US" dirty="0"/>
            </a:p>
          </p:txBody>
        </p:sp>
        <p:sp>
          <p:nvSpPr>
            <p:cNvPr id="12" name="TextBox 12"/>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34</a:t>
              </a:r>
            </a:p>
          </p:txBody>
        </p:sp>
      </p:grpSp>
      <p:pic>
        <p:nvPicPr>
          <p:cNvPr id="33" name="Audio 32">
            <a:extLst>
              <a:ext uri="{FF2B5EF4-FFF2-40B4-BE49-F238E27FC236}">
                <a16:creationId xmlns:a16="http://schemas.microsoft.com/office/drawing/2014/main" id="{750C7B3F-DB01-25CB-FBEC-5142BD12CA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p:transition advTm="458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9770578" y="4296212"/>
            <a:ext cx="14977444" cy="3444812"/>
          </a:xfrm>
          <a:custGeom>
            <a:avLst/>
            <a:gdLst/>
            <a:ahLst/>
            <a:cxnLst/>
            <a:rect l="l" t="t" r="r" b="b"/>
            <a:pathLst>
              <a:path w="14977444" h="3444812">
                <a:moveTo>
                  <a:pt x="0" y="3444813"/>
                </a:moveTo>
                <a:lnTo>
                  <a:pt x="14977444" y="3444813"/>
                </a:lnTo>
                <a:lnTo>
                  <a:pt x="14977444" y="0"/>
                </a:lnTo>
                <a:lnTo>
                  <a:pt x="0" y="0"/>
                </a:lnTo>
                <a:lnTo>
                  <a:pt x="0" y="344481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TextBox 3"/>
          <p:cNvSpPr txBox="1"/>
          <p:nvPr/>
        </p:nvSpPr>
        <p:spPr>
          <a:xfrm>
            <a:off x="1028700" y="374517"/>
            <a:ext cx="1449889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RESIDENTIAL RECOVERY FUND</a:t>
            </a:r>
          </a:p>
        </p:txBody>
      </p:sp>
      <p:sp>
        <p:nvSpPr>
          <p:cNvPr id="4" name="TextBox 4"/>
          <p:cNvSpPr txBox="1"/>
          <p:nvPr/>
        </p:nvSpPr>
        <p:spPr>
          <a:xfrm>
            <a:off x="1028700" y="2003863"/>
            <a:ext cx="10759891" cy="341757"/>
          </a:xfrm>
          <a:prstGeom prst="rect">
            <a:avLst/>
          </a:prstGeom>
        </p:spPr>
        <p:txBody>
          <a:bodyPr lIns="0" tIns="0" rIns="0" bIns="0" rtlCol="0" anchor="t">
            <a:spAutoFit/>
          </a:bodyPr>
          <a:lstStyle/>
          <a:p>
            <a:pPr algn="just">
              <a:lnSpc>
                <a:spcPts val="2664"/>
              </a:lnSpc>
            </a:pPr>
            <a:r>
              <a:rPr lang="en-US" sz="2400" b="1" dirty="0">
                <a:solidFill>
                  <a:srgbClr val="C5882D"/>
                </a:solidFill>
                <a:latin typeface="Inter Bold"/>
                <a:ea typeface="Inter Bold"/>
                <a:cs typeface="Inter Bold"/>
                <a:sym typeface="Inter Bold"/>
              </a:rPr>
              <a:t>Required Notice for Residential Contracts</a:t>
            </a:r>
          </a:p>
        </p:txBody>
      </p:sp>
      <p:sp>
        <p:nvSpPr>
          <p:cNvPr id="5" name="TextBox 5"/>
          <p:cNvSpPr txBox="1"/>
          <p:nvPr/>
        </p:nvSpPr>
        <p:spPr>
          <a:xfrm>
            <a:off x="1028700" y="5086350"/>
            <a:ext cx="14111917" cy="3322320"/>
          </a:xfrm>
          <a:prstGeom prst="rect">
            <a:avLst/>
          </a:prstGeom>
        </p:spPr>
        <p:txBody>
          <a:bodyPr lIns="0" tIns="0" rIns="0" bIns="0" rtlCol="0" anchor="t">
            <a:spAutoFit/>
          </a:bodyPr>
          <a:lstStyle/>
          <a:p>
            <a:pPr algn="ctr">
              <a:lnSpc>
                <a:spcPts val="3779"/>
              </a:lnSpc>
            </a:pPr>
            <a:r>
              <a:rPr lang="en-US" sz="2699" b="1" i="1" dirty="0">
                <a:solidFill>
                  <a:srgbClr val="0E243C"/>
                </a:solidFill>
                <a:latin typeface="Inter Bold Italics"/>
                <a:ea typeface="Inter Bold Italics"/>
                <a:cs typeface="Inter Bold Italics"/>
                <a:sym typeface="Inter Bold Italics"/>
              </a:rPr>
              <a:t>RESIDENTIAL CONSTRUCTION RECOVERY FUND</a:t>
            </a:r>
          </a:p>
          <a:p>
            <a:pPr algn="just">
              <a:lnSpc>
                <a:spcPts val="3779"/>
              </a:lnSpc>
            </a:pPr>
            <a:r>
              <a:rPr lang="en-US" sz="2699" i="1" dirty="0">
                <a:solidFill>
                  <a:srgbClr val="0E243C"/>
                </a:solidFill>
                <a:latin typeface="Inter Italics"/>
                <a:ea typeface="Inter Italics"/>
                <a:cs typeface="Inter Italics"/>
                <a:sym typeface="Inter Italics"/>
              </a:rPr>
              <a:t>Payment may be available from the Recovery Fund if you are damaged financially by a project performed on your residence pursuant to a contract, including construction, remodeling, repair or other improvements, and the damage resulted from certain specified violations of Nevada law by a contractor licensed in this State. To obtain information relating to the Recovery Fund and filing a claim for recovery from the Recovery Fund, you may contact the State Contractors’ Board.</a:t>
            </a:r>
          </a:p>
        </p:txBody>
      </p:sp>
      <p:sp>
        <p:nvSpPr>
          <p:cNvPr id="6" name="TextBox 6"/>
          <p:cNvSpPr txBox="1"/>
          <p:nvPr/>
        </p:nvSpPr>
        <p:spPr>
          <a:xfrm>
            <a:off x="1028700" y="2472037"/>
            <a:ext cx="13902306" cy="952500"/>
          </a:xfrm>
          <a:prstGeom prst="rect">
            <a:avLst/>
          </a:prstGeom>
        </p:spPr>
        <p:txBody>
          <a:bodyPr lIns="0" tIns="0" rIns="0" bIns="0" rtlCol="0" anchor="t">
            <a:spAutoFit/>
          </a:bodyPr>
          <a:lstStyle/>
          <a:p>
            <a:pPr algn="just">
              <a:lnSpc>
                <a:spcPts val="2520"/>
              </a:lnSpc>
              <a:spcBef>
                <a:spcPct val="0"/>
              </a:spcBef>
            </a:pPr>
            <a:r>
              <a:rPr lang="en-US" sz="2100" dirty="0">
                <a:solidFill>
                  <a:srgbClr val="000000"/>
                </a:solidFill>
                <a:latin typeface="Inter"/>
                <a:ea typeface="Inter"/>
                <a:cs typeface="Inter"/>
                <a:sym typeface="Inter"/>
              </a:rPr>
              <a:t>The statement below is required by Nevada law and </a:t>
            </a:r>
            <a:r>
              <a:rPr lang="en-US" sz="2100" b="1" dirty="0">
                <a:solidFill>
                  <a:srgbClr val="CC0000"/>
                </a:solidFill>
                <a:latin typeface="Inter Bold"/>
                <a:ea typeface="Inter Bold"/>
                <a:cs typeface="Inter Bold"/>
                <a:sym typeface="Inter Bold"/>
              </a:rPr>
              <a:t>MUST </a:t>
            </a:r>
            <a:r>
              <a:rPr lang="en-US" sz="2100" dirty="0">
                <a:solidFill>
                  <a:srgbClr val="000000"/>
                </a:solidFill>
                <a:latin typeface="Inter"/>
                <a:ea typeface="Inter"/>
                <a:cs typeface="Inter"/>
                <a:sym typeface="Inter"/>
              </a:rPr>
              <a:t>be included in all residential construction contracts pursuant to NRS 624.520.  Please incorporate this language into your contracts and agreements with homeowners.</a:t>
            </a:r>
          </a:p>
        </p:txBody>
      </p:sp>
      <p:sp>
        <p:nvSpPr>
          <p:cNvPr id="7" name="Freeform 7"/>
          <p:cNvSpPr/>
          <p:nvPr/>
        </p:nvSpPr>
        <p:spPr>
          <a:xfrm rot="-10800000">
            <a:off x="11361035" y="8144918"/>
            <a:ext cx="1340186" cy="773958"/>
          </a:xfrm>
          <a:custGeom>
            <a:avLst/>
            <a:gdLst/>
            <a:ahLst/>
            <a:cxnLst/>
            <a:rect l="l" t="t" r="r" b="b"/>
            <a:pathLst>
              <a:path w="1340186" h="773958">
                <a:moveTo>
                  <a:pt x="0" y="0"/>
                </a:moveTo>
                <a:lnTo>
                  <a:pt x="1340186" y="0"/>
                </a:lnTo>
                <a:lnTo>
                  <a:pt x="1340186" y="773957"/>
                </a:lnTo>
                <a:lnTo>
                  <a:pt x="0" y="773957"/>
                </a:lnTo>
                <a:lnTo>
                  <a:pt x="0" y="0"/>
                </a:lnTo>
                <a:close/>
              </a:path>
            </a:pathLst>
          </a:custGeom>
          <a:blipFill>
            <a:blip r:embed="rId7"/>
            <a:stretch>
              <a:fillRect/>
            </a:stretch>
          </a:blipFill>
        </p:spPr>
        <p:txBody>
          <a:bodyPr/>
          <a:lstStyle/>
          <a:p>
            <a:endParaRPr lang="en-US" dirty="0"/>
          </a:p>
        </p:txBody>
      </p:sp>
      <p:sp>
        <p:nvSpPr>
          <p:cNvPr id="8" name="Freeform 8"/>
          <p:cNvSpPr/>
          <p:nvPr/>
        </p:nvSpPr>
        <p:spPr>
          <a:xfrm rot="-10800000" flipH="1">
            <a:off x="2274455" y="4756521"/>
            <a:ext cx="1340186" cy="773958"/>
          </a:xfrm>
          <a:custGeom>
            <a:avLst/>
            <a:gdLst/>
            <a:ahLst/>
            <a:cxnLst/>
            <a:rect l="l" t="t" r="r" b="b"/>
            <a:pathLst>
              <a:path w="1340186" h="773958">
                <a:moveTo>
                  <a:pt x="1340186" y="0"/>
                </a:moveTo>
                <a:lnTo>
                  <a:pt x="0" y="0"/>
                </a:lnTo>
                <a:lnTo>
                  <a:pt x="0" y="773958"/>
                </a:lnTo>
                <a:lnTo>
                  <a:pt x="1340186" y="773958"/>
                </a:lnTo>
                <a:lnTo>
                  <a:pt x="1340186" y="0"/>
                </a:lnTo>
                <a:close/>
              </a:path>
            </a:pathLst>
          </a:custGeom>
          <a:blipFill>
            <a:blip r:embed="rId7"/>
            <a:stretch>
              <a:fillRect/>
            </a:stretch>
          </a:blipFill>
        </p:spPr>
        <p:txBody>
          <a:bodyPr/>
          <a:lstStyle/>
          <a:p>
            <a:endParaRPr lang="en-US" dirty="0"/>
          </a:p>
        </p:txBody>
      </p:sp>
      <p:grpSp>
        <p:nvGrpSpPr>
          <p:cNvPr id="9" name="Group 9"/>
          <p:cNvGrpSpPr/>
          <p:nvPr/>
        </p:nvGrpSpPr>
        <p:grpSpPr>
          <a:xfrm>
            <a:off x="5766" y="8309219"/>
            <a:ext cx="2045867" cy="1977781"/>
            <a:chOff x="0" y="0"/>
            <a:chExt cx="2727823" cy="2637041"/>
          </a:xfrm>
        </p:grpSpPr>
        <p:sp>
          <p:nvSpPr>
            <p:cNvPr id="10" name="Freeform 10"/>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8"/>
              <a:stretch>
                <a:fillRect t="-1721" b="-1721"/>
              </a:stretch>
            </a:blipFill>
          </p:spPr>
          <p:txBody>
            <a:bodyPr/>
            <a:lstStyle/>
            <a:p>
              <a:endParaRPr lang="en-US" dirty="0"/>
            </a:p>
          </p:txBody>
        </p:sp>
        <p:sp>
          <p:nvSpPr>
            <p:cNvPr id="11" name="TextBox 11"/>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35</a:t>
              </a:r>
            </a:p>
          </p:txBody>
        </p:sp>
      </p:grpSp>
      <p:pic>
        <p:nvPicPr>
          <p:cNvPr id="42" name="Audio 41">
            <a:extLst>
              <a:ext uri="{FF2B5EF4-FFF2-40B4-BE49-F238E27FC236}">
                <a16:creationId xmlns:a16="http://schemas.microsoft.com/office/drawing/2014/main" id="{1A7B4848-1F65-BE06-F348-7EA120780A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22800" y="9321800"/>
            <a:ext cx="812800" cy="812800"/>
          </a:xfrm>
          <a:prstGeom prst="rect">
            <a:avLst/>
          </a:prstGeom>
        </p:spPr>
      </p:pic>
    </p:spTree>
  </p:cSld>
  <p:clrMapOvr>
    <a:masterClrMapping/>
  </p:clrMapOvr>
  <p:transition advClick="0" advTm="129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TextBox 2"/>
          <p:cNvSpPr txBox="1"/>
          <p:nvPr/>
        </p:nvSpPr>
        <p:spPr>
          <a:xfrm>
            <a:off x="2594720" y="187293"/>
            <a:ext cx="108428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RESIDENTIAL POOL &amp; SPA</a:t>
            </a:r>
          </a:p>
        </p:txBody>
      </p:sp>
      <p:sp>
        <p:nvSpPr>
          <p:cNvPr id="3" name="Freeform 3"/>
          <p:cNvSpPr/>
          <p:nvPr/>
        </p:nvSpPr>
        <p:spPr>
          <a:xfrm rot="-5400000">
            <a:off x="-9255104" y="-1218358"/>
            <a:ext cx="21288901" cy="6785837"/>
          </a:xfrm>
          <a:custGeom>
            <a:avLst/>
            <a:gdLst/>
            <a:ahLst/>
            <a:cxnLst/>
            <a:rect l="l" t="t" r="r" b="b"/>
            <a:pathLst>
              <a:path w="21288901" h="6785837">
                <a:moveTo>
                  <a:pt x="0" y="0"/>
                </a:moveTo>
                <a:lnTo>
                  <a:pt x="21288901" y="0"/>
                </a:lnTo>
                <a:lnTo>
                  <a:pt x="21288901" y="6785838"/>
                </a:lnTo>
                <a:lnTo>
                  <a:pt x="0" y="6785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4" name="Group 4"/>
          <p:cNvGrpSpPr/>
          <p:nvPr/>
        </p:nvGrpSpPr>
        <p:grpSpPr>
          <a:xfrm>
            <a:off x="2594720" y="3381000"/>
            <a:ext cx="9111917" cy="3764345"/>
            <a:chOff x="0" y="0"/>
            <a:chExt cx="12149223" cy="5019127"/>
          </a:xfrm>
        </p:grpSpPr>
        <p:sp>
          <p:nvSpPr>
            <p:cNvPr id="5" name="Freeform 5"/>
            <p:cNvSpPr/>
            <p:nvPr/>
          </p:nvSpPr>
          <p:spPr>
            <a:xfrm>
              <a:off x="0" y="0"/>
              <a:ext cx="904362" cy="660184"/>
            </a:xfrm>
            <a:custGeom>
              <a:avLst/>
              <a:gdLst/>
              <a:ahLst/>
              <a:cxnLst/>
              <a:rect l="l" t="t" r="r" b="b"/>
              <a:pathLst>
                <a:path w="904362" h="660184">
                  <a:moveTo>
                    <a:pt x="0" y="0"/>
                  </a:moveTo>
                  <a:lnTo>
                    <a:pt x="904362" y="0"/>
                  </a:lnTo>
                  <a:lnTo>
                    <a:pt x="904362" y="660184"/>
                  </a:lnTo>
                  <a:lnTo>
                    <a:pt x="0" y="6601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6" name="TextBox 6"/>
            <p:cNvSpPr txBox="1"/>
            <p:nvPr/>
          </p:nvSpPr>
          <p:spPr>
            <a:xfrm>
              <a:off x="1209223" y="2012401"/>
              <a:ext cx="10940000" cy="3006726"/>
            </a:xfrm>
            <a:prstGeom prst="rect">
              <a:avLst/>
            </a:prstGeom>
          </p:spPr>
          <p:txBody>
            <a:bodyPr lIns="0" tIns="0" rIns="0" bIns="0" rtlCol="0" anchor="t">
              <a:spAutoFit/>
            </a:bodyPr>
            <a:lstStyle/>
            <a:p>
              <a:pPr algn="l">
                <a:lnSpc>
                  <a:spcPts val="3359"/>
                </a:lnSpc>
              </a:pPr>
              <a:r>
                <a:rPr lang="en-US" sz="2399" b="1" dirty="0">
                  <a:solidFill>
                    <a:srgbClr val="C5882D"/>
                  </a:solidFill>
                  <a:latin typeface="Inter Bold"/>
                  <a:ea typeface="Inter Bold"/>
                  <a:cs typeface="Inter Bold"/>
                  <a:sym typeface="Inter Bold"/>
                </a:rPr>
                <a:t>Bond Requirements </a:t>
              </a:r>
            </a:p>
            <a:p>
              <a:pPr algn="l">
                <a:lnSpc>
                  <a:spcPts val="2939"/>
                </a:lnSpc>
              </a:pPr>
              <a:endParaRPr lang="en-US" sz="2399" b="1" dirty="0">
                <a:solidFill>
                  <a:srgbClr val="C5882D"/>
                </a:solidFill>
                <a:latin typeface="Inter Bold"/>
                <a:ea typeface="Inter Bold"/>
                <a:cs typeface="Inter Bold"/>
                <a:sym typeface="Inter Bold"/>
              </a:endParaRPr>
            </a:p>
            <a:p>
              <a:pPr algn="l">
                <a:lnSpc>
                  <a:spcPts val="2939"/>
                </a:lnSpc>
                <a:spcBef>
                  <a:spcPct val="0"/>
                </a:spcBef>
              </a:pPr>
              <a:r>
                <a:rPr lang="en-US" sz="2099" dirty="0">
                  <a:solidFill>
                    <a:srgbClr val="0E243C"/>
                  </a:solidFill>
                  <a:latin typeface="Inter"/>
                  <a:ea typeface="Inter"/>
                  <a:cs typeface="Inter"/>
                  <a:sym typeface="Inter"/>
                </a:rPr>
                <a:t>Residential Pool &amp; Spa contractors </a:t>
              </a:r>
              <a:r>
                <a:rPr lang="en-US" sz="2099" i="1" dirty="0">
                  <a:solidFill>
                    <a:srgbClr val="0E243C"/>
                  </a:solidFill>
                  <a:latin typeface="Inter Italics"/>
                  <a:ea typeface="Inter Italics"/>
                  <a:cs typeface="Inter Italics"/>
                  <a:sym typeface="Inter Italics"/>
                </a:rPr>
                <a:t>may </a:t>
              </a:r>
              <a:r>
                <a:rPr lang="en-US" sz="2099" dirty="0">
                  <a:solidFill>
                    <a:srgbClr val="0E243C"/>
                  </a:solidFill>
                  <a:latin typeface="Inter"/>
                  <a:ea typeface="Inter"/>
                  <a:cs typeface="Inter"/>
                  <a:sym typeface="Inter"/>
                </a:rPr>
                <a:t>also be required to obtain a Consumer Protection Bond as a condition of licensure.</a:t>
              </a:r>
            </a:p>
            <a:p>
              <a:pPr algn="l">
                <a:lnSpc>
                  <a:spcPts val="2939"/>
                </a:lnSpc>
                <a:spcBef>
                  <a:spcPct val="0"/>
                </a:spcBef>
              </a:pPr>
              <a:r>
                <a:rPr lang="en-US" sz="2099" dirty="0">
                  <a:solidFill>
                    <a:srgbClr val="0E243C"/>
                  </a:solidFill>
                  <a:latin typeface="Inter"/>
                  <a:ea typeface="Inter"/>
                  <a:cs typeface="Inter"/>
                  <a:sym typeface="Inter"/>
                </a:rPr>
                <a:t> </a:t>
              </a:r>
            </a:p>
            <a:p>
              <a:pPr algn="l">
                <a:lnSpc>
                  <a:spcPts val="2939"/>
                </a:lnSpc>
                <a:spcBef>
                  <a:spcPct val="0"/>
                </a:spcBef>
              </a:pPr>
              <a:endParaRPr lang="en-US" sz="2099" dirty="0">
                <a:solidFill>
                  <a:srgbClr val="0E243C"/>
                </a:solidFill>
                <a:latin typeface="Inter"/>
                <a:ea typeface="Inter"/>
                <a:cs typeface="Inter"/>
                <a:sym typeface="Inter"/>
              </a:endParaRPr>
            </a:p>
          </p:txBody>
        </p:sp>
        <p:sp>
          <p:nvSpPr>
            <p:cNvPr id="7" name="TextBox 7"/>
            <p:cNvSpPr txBox="1"/>
            <p:nvPr/>
          </p:nvSpPr>
          <p:spPr>
            <a:xfrm>
              <a:off x="1209223" y="9525"/>
              <a:ext cx="10940000" cy="1192911"/>
            </a:xfrm>
            <a:prstGeom prst="rect">
              <a:avLst/>
            </a:prstGeom>
          </p:spPr>
          <p:txBody>
            <a:bodyPr lIns="0" tIns="0" rIns="0" bIns="0" rtlCol="0" anchor="t">
              <a:spAutoFit/>
            </a:bodyPr>
            <a:lstStyle/>
            <a:p>
              <a:pPr algn="l">
                <a:lnSpc>
                  <a:spcPts val="2394"/>
                </a:lnSpc>
              </a:pPr>
              <a:r>
                <a:rPr lang="en-US" sz="2100" dirty="0">
                  <a:solidFill>
                    <a:srgbClr val="0E243C"/>
                  </a:solidFill>
                  <a:latin typeface="Inter"/>
                  <a:ea typeface="Inter"/>
                  <a:cs typeface="Inter"/>
                  <a:sym typeface="Inter"/>
                </a:rPr>
                <a:t>Become familiar with the enhanced statutory/regulatory requirements for consumer protection under </a:t>
              </a:r>
              <a:r>
                <a:rPr lang="en-US" sz="2100" b="1" dirty="0">
                  <a:solidFill>
                    <a:srgbClr val="0E243C"/>
                  </a:solidFill>
                  <a:latin typeface="Inter Bold"/>
                  <a:ea typeface="Inter Bold"/>
                  <a:cs typeface="Inter Bold"/>
                  <a:sym typeface="Inter Bold"/>
                </a:rPr>
                <a:t>NRS 624.900-965 </a:t>
              </a:r>
              <a:r>
                <a:rPr lang="en-US" sz="2100" dirty="0">
                  <a:solidFill>
                    <a:srgbClr val="0E243C"/>
                  </a:solidFill>
                  <a:latin typeface="Inter"/>
                  <a:ea typeface="Inter"/>
                  <a:cs typeface="Inter"/>
                  <a:sym typeface="Inter"/>
                </a:rPr>
                <a:t>and </a:t>
              </a:r>
              <a:r>
                <a:rPr lang="en-US" sz="2100" b="1" dirty="0">
                  <a:solidFill>
                    <a:srgbClr val="0E243C"/>
                  </a:solidFill>
                  <a:latin typeface="Inter Bold"/>
                  <a:ea typeface="Inter Bold"/>
                  <a:cs typeface="Inter Bold"/>
                  <a:sym typeface="Inter Bold"/>
                </a:rPr>
                <a:t>NAC 624.695-697</a:t>
              </a:r>
              <a:r>
                <a:rPr lang="en-US" sz="2100" dirty="0">
                  <a:solidFill>
                    <a:srgbClr val="0E243C"/>
                  </a:solidFill>
                  <a:latin typeface="Inter"/>
                  <a:ea typeface="Inter"/>
                  <a:cs typeface="Inter"/>
                  <a:sym typeface="Inter"/>
                </a:rPr>
                <a:t>.</a:t>
              </a:r>
            </a:p>
          </p:txBody>
        </p:sp>
      </p:grpSp>
      <p:grpSp>
        <p:nvGrpSpPr>
          <p:cNvPr id="8" name="Group 8"/>
          <p:cNvGrpSpPr/>
          <p:nvPr/>
        </p:nvGrpSpPr>
        <p:grpSpPr>
          <a:xfrm>
            <a:off x="0" y="8269410"/>
            <a:ext cx="2045867" cy="1976880"/>
            <a:chOff x="0" y="0"/>
            <a:chExt cx="2727823" cy="2635840"/>
          </a:xfrm>
        </p:grpSpPr>
        <p:sp>
          <p:nvSpPr>
            <p:cNvPr id="9" name="Freeform 9"/>
            <p:cNvSpPr/>
            <p:nvPr/>
          </p:nvSpPr>
          <p:spPr>
            <a:xfrm>
              <a:off x="0" y="0"/>
              <a:ext cx="2727823" cy="2635840"/>
            </a:xfrm>
            <a:custGeom>
              <a:avLst/>
              <a:gdLst/>
              <a:ahLst/>
              <a:cxnLst/>
              <a:rect l="l" t="t" r="r" b="b"/>
              <a:pathLst>
                <a:path w="2727823" h="2635840">
                  <a:moveTo>
                    <a:pt x="0" y="0"/>
                  </a:moveTo>
                  <a:lnTo>
                    <a:pt x="2727823" y="0"/>
                  </a:lnTo>
                  <a:lnTo>
                    <a:pt x="2727823" y="2635840"/>
                  </a:lnTo>
                  <a:lnTo>
                    <a:pt x="0" y="2635840"/>
                  </a:lnTo>
                  <a:lnTo>
                    <a:pt x="0" y="0"/>
                  </a:lnTo>
                  <a:close/>
                </a:path>
              </a:pathLst>
            </a:custGeom>
            <a:blipFill>
              <a:blip r:embed="rId9"/>
              <a:stretch>
                <a:fillRect t="-1744" b="-1744"/>
              </a:stretch>
            </a:blipFill>
          </p:spPr>
          <p:txBody>
            <a:bodyPr/>
            <a:lstStyle/>
            <a:p>
              <a:endParaRPr lang="en-US" dirty="0"/>
            </a:p>
          </p:txBody>
        </p:sp>
        <p:sp>
          <p:nvSpPr>
            <p:cNvPr id="10" name="TextBox 10"/>
            <p:cNvSpPr txBox="1"/>
            <p:nvPr/>
          </p:nvSpPr>
          <p:spPr>
            <a:xfrm>
              <a:off x="1363911" y="972211"/>
              <a:ext cx="705040" cy="299718"/>
            </a:xfrm>
            <a:prstGeom prst="rect">
              <a:avLst/>
            </a:prstGeom>
          </p:spPr>
          <p:txBody>
            <a:bodyPr lIns="0" tIns="0" rIns="0" bIns="0" rtlCol="0" anchor="t">
              <a:spAutoFit/>
            </a:bodyPr>
            <a:lstStyle/>
            <a:p>
              <a:pPr algn="l">
                <a:lnSpc>
                  <a:spcPts val="1916"/>
                </a:lnSpc>
              </a:pPr>
              <a:r>
                <a:rPr lang="en-US" sz="1368" b="1" dirty="0">
                  <a:solidFill>
                    <a:srgbClr val="FFFAEC"/>
                  </a:solidFill>
                  <a:latin typeface="Inter Bold"/>
                  <a:ea typeface="Inter Bold"/>
                  <a:cs typeface="Inter Bold"/>
                  <a:sym typeface="Inter Bold"/>
                </a:rPr>
                <a:t>36</a:t>
              </a:r>
            </a:p>
          </p:txBody>
        </p:sp>
      </p:grpSp>
      <p:sp>
        <p:nvSpPr>
          <p:cNvPr id="11" name="Freeform 11"/>
          <p:cNvSpPr/>
          <p:nvPr/>
        </p:nvSpPr>
        <p:spPr>
          <a:xfrm>
            <a:off x="11928392" y="1628455"/>
            <a:ext cx="6466713" cy="8425685"/>
          </a:xfrm>
          <a:custGeom>
            <a:avLst/>
            <a:gdLst/>
            <a:ahLst/>
            <a:cxnLst/>
            <a:rect l="l" t="t" r="r" b="b"/>
            <a:pathLst>
              <a:path w="6466713" h="8425685">
                <a:moveTo>
                  <a:pt x="0" y="0"/>
                </a:moveTo>
                <a:lnTo>
                  <a:pt x="6466713" y="0"/>
                </a:lnTo>
                <a:lnTo>
                  <a:pt x="6466713" y="8425685"/>
                </a:lnTo>
                <a:lnTo>
                  <a:pt x="0" y="8425685"/>
                </a:lnTo>
                <a:lnTo>
                  <a:pt x="0" y="0"/>
                </a:lnTo>
                <a:close/>
              </a:path>
            </a:pathLst>
          </a:custGeom>
          <a:blipFill>
            <a:blip r:embed="rId10"/>
            <a:stretch>
              <a:fillRect/>
            </a:stretch>
          </a:blipFill>
        </p:spPr>
        <p:txBody>
          <a:bodyPr/>
          <a:lstStyle/>
          <a:p>
            <a:endParaRPr lang="en-US" dirty="0"/>
          </a:p>
        </p:txBody>
      </p:sp>
      <p:sp>
        <p:nvSpPr>
          <p:cNvPr id="12" name="TextBox 12"/>
          <p:cNvSpPr txBox="1"/>
          <p:nvPr/>
        </p:nvSpPr>
        <p:spPr>
          <a:xfrm>
            <a:off x="2594720" y="1804165"/>
            <a:ext cx="8866079" cy="1028701"/>
          </a:xfrm>
          <a:prstGeom prst="rect">
            <a:avLst/>
          </a:prstGeom>
        </p:spPr>
        <p:txBody>
          <a:bodyPr lIns="0" tIns="0" rIns="0" bIns="0" rtlCol="0" anchor="t">
            <a:spAutoFit/>
          </a:bodyPr>
          <a:lstStyle/>
          <a:p>
            <a:pPr algn="l">
              <a:lnSpc>
                <a:spcPts val="4199"/>
              </a:lnSpc>
              <a:spcBef>
                <a:spcPct val="0"/>
              </a:spcBef>
            </a:pPr>
            <a:r>
              <a:rPr lang="en-US" sz="2999" b="1" dirty="0">
                <a:solidFill>
                  <a:srgbClr val="C5882D"/>
                </a:solidFill>
                <a:latin typeface="Inter Bold"/>
                <a:ea typeface="Inter Bold"/>
                <a:cs typeface="Inter Bold"/>
                <a:sym typeface="Inter Bold"/>
              </a:rPr>
              <a:t>Will you be performing work on residential pools and spas?</a:t>
            </a:r>
          </a:p>
        </p:txBody>
      </p:sp>
      <p:sp>
        <p:nvSpPr>
          <p:cNvPr id="13" name="Freeform 13"/>
          <p:cNvSpPr/>
          <p:nvPr/>
        </p:nvSpPr>
        <p:spPr>
          <a:xfrm>
            <a:off x="2859987" y="4952906"/>
            <a:ext cx="522176" cy="381189"/>
          </a:xfrm>
          <a:custGeom>
            <a:avLst/>
            <a:gdLst/>
            <a:ahLst/>
            <a:cxnLst/>
            <a:rect l="l" t="t" r="r" b="b"/>
            <a:pathLst>
              <a:path w="522176" h="381189">
                <a:moveTo>
                  <a:pt x="0" y="0"/>
                </a:moveTo>
                <a:lnTo>
                  <a:pt x="522176" y="0"/>
                </a:lnTo>
                <a:lnTo>
                  <a:pt x="522176" y="381188"/>
                </a:lnTo>
                <a:lnTo>
                  <a:pt x="0" y="381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pic>
        <p:nvPicPr>
          <p:cNvPr id="82" name="Audio 81">
            <a:extLst>
              <a:ext uri="{FF2B5EF4-FFF2-40B4-BE49-F238E27FC236}">
                <a16:creationId xmlns:a16="http://schemas.microsoft.com/office/drawing/2014/main" id="{1F0C584D-6B10-8A31-5566-A6068015B97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00" y="9321800"/>
            <a:ext cx="812800" cy="812800"/>
          </a:xfrm>
          <a:prstGeom prst="rect">
            <a:avLst/>
          </a:prstGeom>
        </p:spPr>
      </p:pic>
    </p:spTree>
  </p:cSld>
  <p:clrMapOvr>
    <a:masterClrMapping/>
  </p:clrMapOvr>
  <p:transition advClick="0" advTm="122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TextBox 2"/>
          <p:cNvSpPr txBox="1"/>
          <p:nvPr/>
        </p:nvSpPr>
        <p:spPr>
          <a:xfrm>
            <a:off x="2594720" y="187293"/>
            <a:ext cx="108428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BOND REQUIREMENTS</a:t>
            </a:r>
          </a:p>
        </p:txBody>
      </p:sp>
      <p:sp>
        <p:nvSpPr>
          <p:cNvPr id="3" name="Freeform 3"/>
          <p:cNvSpPr/>
          <p:nvPr/>
        </p:nvSpPr>
        <p:spPr>
          <a:xfrm rot="-5400000">
            <a:off x="-9255104" y="-1218358"/>
            <a:ext cx="21288901" cy="6785837"/>
          </a:xfrm>
          <a:custGeom>
            <a:avLst/>
            <a:gdLst/>
            <a:ahLst/>
            <a:cxnLst/>
            <a:rect l="l" t="t" r="r" b="b"/>
            <a:pathLst>
              <a:path w="21288901" h="6785837">
                <a:moveTo>
                  <a:pt x="0" y="0"/>
                </a:moveTo>
                <a:lnTo>
                  <a:pt x="21288901" y="0"/>
                </a:lnTo>
                <a:lnTo>
                  <a:pt x="21288901" y="6785838"/>
                </a:lnTo>
                <a:lnTo>
                  <a:pt x="0" y="6785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4" name="Group 4"/>
          <p:cNvGrpSpPr/>
          <p:nvPr/>
        </p:nvGrpSpPr>
        <p:grpSpPr>
          <a:xfrm>
            <a:off x="3206034" y="1492218"/>
            <a:ext cx="11875933" cy="8853742"/>
            <a:chOff x="0" y="0"/>
            <a:chExt cx="15834577" cy="11804990"/>
          </a:xfrm>
        </p:grpSpPr>
        <p:sp>
          <p:nvSpPr>
            <p:cNvPr id="5" name="Freeform 5"/>
            <p:cNvSpPr/>
            <p:nvPr/>
          </p:nvSpPr>
          <p:spPr>
            <a:xfrm>
              <a:off x="0" y="0"/>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6" name="Freeform 6"/>
            <p:cNvSpPr/>
            <p:nvPr/>
          </p:nvSpPr>
          <p:spPr>
            <a:xfrm>
              <a:off x="0" y="4541233"/>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7" name="TextBox 7"/>
            <p:cNvSpPr txBox="1"/>
            <p:nvPr/>
          </p:nvSpPr>
          <p:spPr>
            <a:xfrm>
              <a:off x="1583808" y="251164"/>
              <a:ext cx="14250769" cy="11553826"/>
            </a:xfrm>
            <a:prstGeom prst="rect">
              <a:avLst/>
            </a:prstGeom>
          </p:spPr>
          <p:txBody>
            <a:bodyPr lIns="0" tIns="0" rIns="0" bIns="0" rtlCol="0" anchor="t">
              <a:spAutoFit/>
            </a:bodyPr>
            <a:lstStyle/>
            <a:p>
              <a:pPr algn="l">
                <a:lnSpc>
                  <a:spcPts val="3359"/>
                </a:lnSpc>
              </a:pPr>
              <a:r>
                <a:rPr lang="en-US" sz="2399" b="1" dirty="0">
                  <a:solidFill>
                    <a:srgbClr val="C5882D"/>
                  </a:solidFill>
                  <a:latin typeface="Inter Bold"/>
                  <a:ea typeface="Inter Bold"/>
                  <a:cs typeface="Inter Bold"/>
                  <a:sym typeface="Inter Bold"/>
                </a:rPr>
                <a:t>Bond Requirements </a:t>
              </a:r>
            </a:p>
            <a:p>
              <a:pPr algn="l">
                <a:lnSpc>
                  <a:spcPts val="2939"/>
                </a:lnSpc>
              </a:pPr>
              <a:endParaRPr lang="en-US" sz="2399" b="1" dirty="0">
                <a:solidFill>
                  <a:srgbClr val="C5882D"/>
                </a:solidFill>
                <a:latin typeface="Inter Bold"/>
                <a:ea typeface="Inter Bold"/>
                <a:cs typeface="Inter Bold"/>
                <a:sym typeface="Inter Bold"/>
              </a:endParaRPr>
            </a:p>
            <a:p>
              <a:pPr algn="l">
                <a:lnSpc>
                  <a:spcPts val="2939"/>
                </a:lnSpc>
              </a:pPr>
              <a:r>
                <a:rPr lang="en-US" sz="2099" dirty="0">
                  <a:solidFill>
                    <a:srgbClr val="0E243C"/>
                  </a:solidFill>
                  <a:latin typeface="Inter"/>
                  <a:ea typeface="Inter"/>
                  <a:cs typeface="Inter"/>
                  <a:sym typeface="Inter"/>
                </a:rPr>
                <a:t>Bond requirements are established by the Board based on:</a:t>
              </a:r>
            </a:p>
            <a:p>
              <a:pPr algn="l">
                <a:lnSpc>
                  <a:spcPts val="2939"/>
                </a:lnSpc>
              </a:pPr>
              <a:endParaRPr lang="en-US" sz="2099" dirty="0">
                <a:solidFill>
                  <a:srgbClr val="0E243C"/>
                </a:solidFill>
                <a:latin typeface="Inter"/>
                <a:ea typeface="Inter"/>
                <a:cs typeface="Inter"/>
                <a:sym typeface="Inter"/>
              </a:endParaRPr>
            </a:p>
            <a:p>
              <a:pPr marL="453387" lvl="1" indent="-226693" algn="l">
                <a:lnSpc>
                  <a:spcPts val="2939"/>
                </a:lnSpc>
                <a:buFont typeface="Arial"/>
                <a:buChar char="•"/>
              </a:pPr>
              <a:r>
                <a:rPr lang="en-US" sz="2099" dirty="0">
                  <a:solidFill>
                    <a:srgbClr val="0E243C"/>
                  </a:solidFill>
                  <a:latin typeface="Inter"/>
                  <a:ea typeface="Inter"/>
                  <a:cs typeface="Inter"/>
                  <a:sym typeface="Inter"/>
                </a:rPr>
                <a:t>Type of License </a:t>
              </a:r>
            </a:p>
            <a:p>
              <a:pPr marL="453387" lvl="1" indent="-226693" algn="l">
                <a:lnSpc>
                  <a:spcPts val="2939"/>
                </a:lnSpc>
                <a:buFont typeface="Arial"/>
                <a:buChar char="•"/>
              </a:pPr>
              <a:r>
                <a:rPr lang="en-US" sz="2099" dirty="0">
                  <a:solidFill>
                    <a:srgbClr val="0E243C"/>
                  </a:solidFill>
                  <a:latin typeface="Inter"/>
                  <a:ea typeface="Inter"/>
                  <a:cs typeface="Inter"/>
                  <a:sym typeface="Inter"/>
                </a:rPr>
                <a:t>Monetary Limit</a:t>
              </a:r>
            </a:p>
            <a:p>
              <a:pPr marL="453387" lvl="1" indent="-226693" algn="l">
                <a:lnSpc>
                  <a:spcPts val="2939"/>
                </a:lnSpc>
                <a:buFont typeface="Arial"/>
                <a:buChar char="•"/>
              </a:pPr>
              <a:r>
                <a:rPr lang="en-US" sz="2099" dirty="0">
                  <a:solidFill>
                    <a:srgbClr val="0E243C"/>
                  </a:solidFill>
                  <a:latin typeface="Inter"/>
                  <a:ea typeface="Inter"/>
                  <a:cs typeface="Inter"/>
                  <a:sym typeface="Inter"/>
                </a:rPr>
                <a:t>Financial Responsibility</a:t>
              </a:r>
            </a:p>
            <a:p>
              <a:pPr marL="453387" lvl="1" indent="-226693" algn="l">
                <a:lnSpc>
                  <a:spcPts val="2939"/>
                </a:lnSpc>
                <a:buFont typeface="Arial"/>
                <a:buChar char="•"/>
              </a:pPr>
              <a:r>
                <a:rPr lang="en-US" sz="2099" dirty="0">
                  <a:solidFill>
                    <a:srgbClr val="0E243C"/>
                  </a:solidFill>
                  <a:latin typeface="Inter"/>
                  <a:ea typeface="Inter"/>
                  <a:cs typeface="Inter"/>
                  <a:sym typeface="Inter"/>
                </a:rPr>
                <a:t>Experience</a:t>
              </a:r>
            </a:p>
            <a:p>
              <a:pPr algn="l">
                <a:lnSpc>
                  <a:spcPts val="2939"/>
                </a:lnSpc>
              </a:pPr>
              <a:endParaRPr lang="en-US" sz="2099" dirty="0">
                <a:solidFill>
                  <a:srgbClr val="0E243C"/>
                </a:solidFill>
                <a:latin typeface="Inter"/>
                <a:ea typeface="Inter"/>
                <a:cs typeface="Inter"/>
                <a:sym typeface="Inter"/>
              </a:endParaRPr>
            </a:p>
            <a:p>
              <a:pPr algn="l">
                <a:lnSpc>
                  <a:spcPts val="3359"/>
                </a:lnSpc>
              </a:pPr>
              <a:r>
                <a:rPr lang="en-US" sz="2399" b="1" dirty="0">
                  <a:solidFill>
                    <a:srgbClr val="C5882D"/>
                  </a:solidFill>
                  <a:latin typeface="Inter Bold"/>
                  <a:ea typeface="Inter Bold"/>
                  <a:cs typeface="Inter Bold"/>
                  <a:sym typeface="Inter Bold"/>
                </a:rPr>
                <a:t>Types of Bonds</a:t>
              </a:r>
            </a:p>
            <a:p>
              <a:pPr algn="l">
                <a:lnSpc>
                  <a:spcPts val="2939"/>
                </a:lnSpc>
              </a:pPr>
              <a:endParaRPr lang="en-US" sz="2399" b="1" dirty="0">
                <a:solidFill>
                  <a:srgbClr val="C5882D"/>
                </a:solidFill>
                <a:latin typeface="Inter Bold"/>
                <a:ea typeface="Inter Bold"/>
                <a:cs typeface="Inter Bold"/>
                <a:sym typeface="Inter Bold"/>
              </a:endParaRPr>
            </a:p>
            <a:p>
              <a:pPr marL="453387" lvl="1" indent="-226693" algn="l">
                <a:lnSpc>
                  <a:spcPts val="2939"/>
                </a:lnSpc>
                <a:buFont typeface="Arial"/>
                <a:buChar char="•"/>
              </a:pPr>
              <a:r>
                <a:rPr lang="en-US" sz="2099" dirty="0">
                  <a:solidFill>
                    <a:srgbClr val="0E243C"/>
                  </a:solidFill>
                  <a:latin typeface="Inter"/>
                  <a:ea typeface="Inter"/>
                  <a:cs typeface="Inter"/>
                  <a:sym typeface="Inter"/>
                </a:rPr>
                <a:t>Surety Bond</a:t>
              </a:r>
            </a:p>
            <a:p>
              <a:pPr marL="453387" lvl="1" indent="-226693" algn="l">
                <a:lnSpc>
                  <a:spcPts val="2939"/>
                </a:lnSpc>
                <a:buFont typeface="Arial"/>
                <a:buChar char="•"/>
              </a:pPr>
              <a:r>
                <a:rPr lang="en-US" sz="2099" dirty="0">
                  <a:solidFill>
                    <a:srgbClr val="0E243C"/>
                  </a:solidFill>
                  <a:latin typeface="Inter"/>
                  <a:ea typeface="Inter"/>
                  <a:cs typeface="Inter"/>
                  <a:sym typeface="Inter"/>
                </a:rPr>
                <a:t>Cash Bond Deposit (*biennial service fee of $200 upon license renewal)</a:t>
              </a:r>
            </a:p>
            <a:p>
              <a:pPr marL="453387" lvl="1" indent="-226693" algn="l">
                <a:lnSpc>
                  <a:spcPts val="2939"/>
                </a:lnSpc>
                <a:buFont typeface="Arial"/>
                <a:buChar char="•"/>
              </a:pPr>
              <a:r>
                <a:rPr lang="en-US" sz="2099" dirty="0">
                  <a:solidFill>
                    <a:srgbClr val="0E243C"/>
                  </a:solidFill>
                  <a:latin typeface="Inter"/>
                  <a:ea typeface="Inter"/>
                  <a:cs typeface="Inter"/>
                  <a:sym typeface="Inter"/>
                </a:rPr>
                <a:t>Residential Improvement Bond (*per Assembly Bill 39, effective October 1, 2023)(more info next slide)</a:t>
              </a:r>
            </a:p>
            <a:p>
              <a:pPr algn="l">
                <a:lnSpc>
                  <a:spcPts val="2939"/>
                </a:lnSpc>
              </a:pPr>
              <a:endParaRPr lang="en-US" sz="2099" dirty="0">
                <a:solidFill>
                  <a:srgbClr val="0E243C"/>
                </a:solidFill>
                <a:latin typeface="Inter"/>
                <a:ea typeface="Inter"/>
                <a:cs typeface="Inter"/>
                <a:sym typeface="Inter"/>
              </a:endParaRPr>
            </a:p>
            <a:p>
              <a:pPr algn="l">
                <a:lnSpc>
                  <a:spcPts val="3359"/>
                </a:lnSpc>
                <a:spcBef>
                  <a:spcPct val="0"/>
                </a:spcBef>
              </a:pPr>
              <a:r>
                <a:rPr lang="en-US" sz="2399" b="1" dirty="0">
                  <a:solidFill>
                    <a:srgbClr val="C5882D"/>
                  </a:solidFill>
                  <a:latin typeface="Inter Bold"/>
                  <a:ea typeface="Inter Bold"/>
                  <a:cs typeface="Inter Bold"/>
                  <a:sym typeface="Inter Bold"/>
                </a:rPr>
                <a:t>Bond Amounts</a:t>
              </a:r>
            </a:p>
            <a:p>
              <a:pPr algn="l">
                <a:lnSpc>
                  <a:spcPts val="2939"/>
                </a:lnSpc>
                <a:spcBef>
                  <a:spcPct val="0"/>
                </a:spcBef>
              </a:pPr>
              <a:endParaRPr lang="en-US" sz="2399" b="1" dirty="0">
                <a:solidFill>
                  <a:srgbClr val="C5882D"/>
                </a:solidFill>
                <a:latin typeface="Inter Bold"/>
                <a:ea typeface="Inter Bold"/>
                <a:cs typeface="Inter Bold"/>
                <a:sym typeface="Inter Bold"/>
              </a:endParaRPr>
            </a:p>
            <a:p>
              <a:pPr marL="453387" lvl="1" indent="-226693" algn="l">
                <a:lnSpc>
                  <a:spcPts val="2939"/>
                </a:lnSpc>
                <a:buFont typeface="Arial"/>
                <a:buChar char="•"/>
              </a:pPr>
              <a:r>
                <a:rPr lang="en-US" sz="2099" dirty="0">
                  <a:solidFill>
                    <a:srgbClr val="0E243C"/>
                  </a:solidFill>
                  <a:latin typeface="Inter"/>
                  <a:ea typeface="Inter"/>
                  <a:cs typeface="Inter"/>
                  <a:sym typeface="Inter"/>
                </a:rPr>
                <a:t>Bonds may range in value from $1,000 to a maximum of $500,000</a:t>
              </a:r>
            </a:p>
            <a:p>
              <a:pPr marL="453387" lvl="1" indent="-226693" algn="l">
                <a:lnSpc>
                  <a:spcPts val="2939"/>
                </a:lnSpc>
                <a:buFont typeface="Arial"/>
                <a:buChar char="•"/>
              </a:pPr>
              <a:r>
                <a:rPr lang="en-US" sz="2099" dirty="0">
                  <a:solidFill>
                    <a:srgbClr val="0E243C"/>
                  </a:solidFill>
                  <a:latin typeface="Inter"/>
                  <a:ea typeface="Inter"/>
                  <a:cs typeface="Inter"/>
                  <a:sym typeface="Inter"/>
                </a:rPr>
                <a:t>The bond amount may require adjustment after a raise in limit</a:t>
              </a:r>
            </a:p>
            <a:p>
              <a:pPr algn="l">
                <a:lnSpc>
                  <a:spcPts val="2939"/>
                </a:lnSpc>
                <a:spcBef>
                  <a:spcPct val="0"/>
                </a:spcBef>
              </a:pPr>
              <a:endParaRPr lang="en-US" sz="2099" dirty="0">
                <a:solidFill>
                  <a:srgbClr val="0E243C"/>
                </a:solidFill>
                <a:latin typeface="Inter"/>
                <a:ea typeface="Inter"/>
                <a:cs typeface="Inter"/>
                <a:sym typeface="Inter"/>
              </a:endParaRPr>
            </a:p>
            <a:p>
              <a:pPr algn="l">
                <a:lnSpc>
                  <a:spcPts val="2939"/>
                </a:lnSpc>
                <a:spcBef>
                  <a:spcPct val="0"/>
                </a:spcBef>
              </a:pPr>
              <a:r>
                <a:rPr lang="en-US" sz="2099" dirty="0">
                  <a:solidFill>
                    <a:srgbClr val="0E243C"/>
                  </a:solidFill>
                  <a:latin typeface="Inter"/>
                  <a:ea typeface="Inter"/>
                  <a:cs typeface="Inter"/>
                  <a:sym typeface="Inter"/>
                </a:rPr>
                <a:t> </a:t>
              </a:r>
            </a:p>
            <a:p>
              <a:pPr algn="l">
                <a:lnSpc>
                  <a:spcPts val="2939"/>
                </a:lnSpc>
                <a:spcBef>
                  <a:spcPct val="0"/>
                </a:spcBef>
              </a:pPr>
              <a:endParaRPr lang="en-US" sz="2099" dirty="0">
                <a:solidFill>
                  <a:srgbClr val="0E243C"/>
                </a:solidFill>
                <a:latin typeface="Inter"/>
                <a:ea typeface="Inter"/>
                <a:cs typeface="Inter"/>
                <a:sym typeface="Inter"/>
              </a:endParaRPr>
            </a:p>
          </p:txBody>
        </p:sp>
        <p:sp>
          <p:nvSpPr>
            <p:cNvPr id="8" name="Freeform 8"/>
            <p:cNvSpPr/>
            <p:nvPr/>
          </p:nvSpPr>
          <p:spPr>
            <a:xfrm>
              <a:off x="0" y="8080055"/>
              <a:ext cx="1454412" cy="1061720"/>
            </a:xfrm>
            <a:custGeom>
              <a:avLst/>
              <a:gdLst/>
              <a:ahLst/>
              <a:cxnLst/>
              <a:rect l="l" t="t" r="r" b="b"/>
              <a:pathLst>
                <a:path w="1454412" h="1061720">
                  <a:moveTo>
                    <a:pt x="0" y="0"/>
                  </a:moveTo>
                  <a:lnTo>
                    <a:pt x="1454412" y="0"/>
                  </a:lnTo>
                  <a:lnTo>
                    <a:pt x="1454412" y="1061721"/>
                  </a:lnTo>
                  <a:lnTo>
                    <a:pt x="0" y="10617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grpSp>
        <p:nvGrpSpPr>
          <p:cNvPr id="9" name="Group 9"/>
          <p:cNvGrpSpPr/>
          <p:nvPr/>
        </p:nvGrpSpPr>
        <p:grpSpPr>
          <a:xfrm>
            <a:off x="16242133" y="8309219"/>
            <a:ext cx="2045867" cy="1977781"/>
            <a:chOff x="0" y="0"/>
            <a:chExt cx="2727823" cy="2637041"/>
          </a:xfrm>
        </p:grpSpPr>
        <p:sp>
          <p:nvSpPr>
            <p:cNvPr id="10" name="Freeform 10"/>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txBody>
            <a:bodyPr/>
            <a:lstStyle/>
            <a:p>
              <a:endParaRPr lang="en-US" dirty="0"/>
            </a:p>
          </p:txBody>
        </p:sp>
        <p:sp>
          <p:nvSpPr>
            <p:cNvPr id="11" name="TextBox 11"/>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37</a:t>
              </a:r>
            </a:p>
          </p:txBody>
        </p:sp>
      </p:grpSp>
      <p:grpSp>
        <p:nvGrpSpPr>
          <p:cNvPr id="12" name="Group 12"/>
          <p:cNvGrpSpPr/>
          <p:nvPr/>
        </p:nvGrpSpPr>
        <p:grpSpPr>
          <a:xfrm>
            <a:off x="3206034" y="9689419"/>
            <a:ext cx="12202693" cy="266700"/>
            <a:chOff x="0" y="0"/>
            <a:chExt cx="16270258" cy="355600"/>
          </a:xfrm>
        </p:grpSpPr>
        <p:sp>
          <p:nvSpPr>
            <p:cNvPr id="13" name="TextBox 13"/>
            <p:cNvSpPr txBox="1"/>
            <p:nvPr/>
          </p:nvSpPr>
          <p:spPr>
            <a:xfrm>
              <a:off x="2292692" y="0"/>
              <a:ext cx="13977566" cy="355600"/>
            </a:xfrm>
            <a:prstGeom prst="rect">
              <a:avLst/>
            </a:prstGeom>
          </p:spPr>
          <p:txBody>
            <a:bodyPr lIns="0" tIns="0" rIns="0" bIns="0" rtlCol="0" anchor="t">
              <a:spAutoFit/>
            </a:bodyPr>
            <a:lstStyle/>
            <a:p>
              <a:pPr algn="just">
                <a:lnSpc>
                  <a:spcPts val="2160"/>
                </a:lnSpc>
                <a:spcBef>
                  <a:spcPct val="0"/>
                </a:spcBef>
              </a:pPr>
              <a:r>
                <a:rPr lang="en-US" sz="1800" dirty="0">
                  <a:solidFill>
                    <a:srgbClr val="0E243C"/>
                  </a:solidFill>
                  <a:latin typeface="Inter"/>
                  <a:ea typeface="Inter"/>
                  <a:cs typeface="Inter"/>
                  <a:sym typeface="Inter"/>
                </a:rPr>
                <a:t>Failure to maintain the bond after the license is issued </a:t>
              </a:r>
              <a:r>
                <a:rPr lang="en-US" sz="1800" b="1" dirty="0">
                  <a:solidFill>
                    <a:srgbClr val="0E243C"/>
                  </a:solidFill>
                  <a:latin typeface="Inter Bold"/>
                  <a:ea typeface="Inter Bold"/>
                  <a:cs typeface="Inter Bold"/>
                  <a:sym typeface="Inter Bold"/>
                </a:rPr>
                <a:t>WILL </a:t>
              </a:r>
              <a:r>
                <a:rPr lang="en-US" sz="1800" dirty="0">
                  <a:solidFill>
                    <a:srgbClr val="0E243C"/>
                  </a:solidFill>
                  <a:latin typeface="Inter"/>
                  <a:ea typeface="Inter"/>
                  <a:cs typeface="Inter"/>
                  <a:sym typeface="Inter"/>
                </a:rPr>
                <a:t>result in suspension of that license.</a:t>
              </a:r>
            </a:p>
          </p:txBody>
        </p:sp>
        <p:sp>
          <p:nvSpPr>
            <p:cNvPr id="14" name="TextBox 14"/>
            <p:cNvSpPr txBox="1"/>
            <p:nvPr/>
          </p:nvSpPr>
          <p:spPr>
            <a:xfrm>
              <a:off x="0" y="0"/>
              <a:ext cx="2292692" cy="355600"/>
            </a:xfrm>
            <a:prstGeom prst="rect">
              <a:avLst/>
            </a:prstGeom>
          </p:spPr>
          <p:txBody>
            <a:bodyPr lIns="0" tIns="0" rIns="0" bIns="0" rtlCol="0" anchor="t">
              <a:spAutoFit/>
            </a:bodyPr>
            <a:lstStyle/>
            <a:p>
              <a:pPr algn="just">
                <a:lnSpc>
                  <a:spcPts val="2160"/>
                </a:lnSpc>
                <a:spcBef>
                  <a:spcPct val="0"/>
                </a:spcBef>
              </a:pPr>
              <a:r>
                <a:rPr lang="en-US" sz="1800" b="1" dirty="0">
                  <a:solidFill>
                    <a:srgbClr val="CC0000"/>
                  </a:solidFill>
                  <a:latin typeface="Inter Bold"/>
                  <a:ea typeface="Inter Bold"/>
                  <a:cs typeface="Inter Bold"/>
                  <a:sym typeface="Inter Bold"/>
                </a:rPr>
                <a:t>PLEASE NOTE:  </a:t>
              </a:r>
            </a:p>
          </p:txBody>
        </p:sp>
      </p:grpSp>
      <p:pic>
        <p:nvPicPr>
          <p:cNvPr id="56" name="Audio 55">
            <a:extLst>
              <a:ext uri="{FF2B5EF4-FFF2-40B4-BE49-F238E27FC236}">
                <a16:creationId xmlns:a16="http://schemas.microsoft.com/office/drawing/2014/main" id="{532D98AF-7F41-B69F-D150-52150533FA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322800" y="9321800"/>
            <a:ext cx="812800" cy="812800"/>
          </a:xfrm>
          <a:prstGeom prst="rect">
            <a:avLst/>
          </a:prstGeom>
        </p:spPr>
      </p:pic>
    </p:spTree>
  </p:cSld>
  <p:clrMapOvr>
    <a:masterClrMapping/>
  </p:clrMapOvr>
  <p:transition advClick="0" advTm="179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TextBox 2"/>
          <p:cNvSpPr txBox="1"/>
          <p:nvPr/>
        </p:nvSpPr>
        <p:spPr>
          <a:xfrm>
            <a:off x="2111004" y="155045"/>
            <a:ext cx="10842810" cy="2609850"/>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RESIDENTIAL IMPROVEMENT BOND</a:t>
            </a:r>
          </a:p>
        </p:txBody>
      </p:sp>
      <p:sp>
        <p:nvSpPr>
          <p:cNvPr id="3" name="Freeform 3"/>
          <p:cNvSpPr/>
          <p:nvPr/>
        </p:nvSpPr>
        <p:spPr>
          <a:xfrm rot="-5400000">
            <a:off x="-9787191" y="-1218358"/>
            <a:ext cx="21288901" cy="6785837"/>
          </a:xfrm>
          <a:custGeom>
            <a:avLst/>
            <a:gdLst/>
            <a:ahLst/>
            <a:cxnLst/>
            <a:rect l="l" t="t" r="r" b="b"/>
            <a:pathLst>
              <a:path w="21288901" h="6785837">
                <a:moveTo>
                  <a:pt x="0" y="0"/>
                </a:moveTo>
                <a:lnTo>
                  <a:pt x="21288901" y="0"/>
                </a:lnTo>
                <a:lnTo>
                  <a:pt x="21288901" y="6785838"/>
                </a:lnTo>
                <a:lnTo>
                  <a:pt x="0" y="6785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4" name="Group 4"/>
          <p:cNvGrpSpPr/>
          <p:nvPr/>
        </p:nvGrpSpPr>
        <p:grpSpPr>
          <a:xfrm>
            <a:off x="2111004" y="3288254"/>
            <a:ext cx="8764025" cy="6265007"/>
            <a:chOff x="0" y="0"/>
            <a:chExt cx="11685367" cy="8353343"/>
          </a:xfrm>
        </p:grpSpPr>
        <p:sp>
          <p:nvSpPr>
            <p:cNvPr id="5" name="Freeform 5"/>
            <p:cNvSpPr/>
            <p:nvPr/>
          </p:nvSpPr>
          <p:spPr>
            <a:xfrm>
              <a:off x="0" y="0"/>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6" name="TextBox 6"/>
            <p:cNvSpPr txBox="1"/>
            <p:nvPr/>
          </p:nvSpPr>
          <p:spPr>
            <a:xfrm>
              <a:off x="1583808" y="203117"/>
              <a:ext cx="10101559" cy="8150226"/>
            </a:xfrm>
            <a:prstGeom prst="rect">
              <a:avLst/>
            </a:prstGeom>
          </p:spPr>
          <p:txBody>
            <a:bodyPr lIns="0" tIns="0" rIns="0" bIns="0" rtlCol="0" anchor="t">
              <a:spAutoFit/>
            </a:bodyPr>
            <a:lstStyle/>
            <a:p>
              <a:pPr algn="l">
                <a:lnSpc>
                  <a:spcPts val="3359"/>
                </a:lnSpc>
              </a:pPr>
              <a:r>
                <a:rPr lang="en-US" sz="2399" b="1" dirty="0">
                  <a:solidFill>
                    <a:srgbClr val="C5882D"/>
                  </a:solidFill>
                  <a:latin typeface="Inter Bold"/>
                  <a:ea typeface="Inter Bold"/>
                  <a:cs typeface="Inter Bold"/>
                  <a:sym typeface="Inter Bold"/>
                </a:rPr>
                <a:t>What is a </a:t>
              </a:r>
              <a:r>
                <a:rPr lang="en-US" sz="2399" b="1" i="1" dirty="0">
                  <a:solidFill>
                    <a:srgbClr val="C5882D"/>
                  </a:solidFill>
                  <a:latin typeface="Inter Bold Italics"/>
                  <a:ea typeface="Inter Bold Italics"/>
                  <a:cs typeface="Inter Bold Italics"/>
                  <a:sym typeface="Inter Bold Italics"/>
                </a:rPr>
                <a:t>Residential Improvement Bond</a:t>
              </a:r>
              <a:r>
                <a:rPr lang="en-US" sz="2399" b="1" dirty="0">
                  <a:solidFill>
                    <a:srgbClr val="C5882D"/>
                  </a:solidFill>
                  <a:latin typeface="Inter Bold"/>
                  <a:ea typeface="Inter Bold"/>
                  <a:cs typeface="Inter Bold"/>
                  <a:sym typeface="Inter Bold"/>
                </a:rPr>
                <a:t>?</a:t>
              </a:r>
            </a:p>
            <a:p>
              <a:pPr algn="l">
                <a:lnSpc>
                  <a:spcPts val="3359"/>
                </a:lnSpc>
              </a:pPr>
              <a:endParaRPr lang="en-US" sz="2399" b="1" dirty="0">
                <a:solidFill>
                  <a:srgbClr val="C5882D"/>
                </a:solidFill>
                <a:latin typeface="Inter Bold"/>
                <a:ea typeface="Inter Bold"/>
                <a:cs typeface="Inter Bold"/>
                <a:sym typeface="Inter Bold"/>
              </a:endParaRPr>
            </a:p>
            <a:p>
              <a:pPr marL="453387" lvl="1" indent="-226693" algn="l">
                <a:lnSpc>
                  <a:spcPts val="2939"/>
                </a:lnSpc>
                <a:buFont typeface="Arial"/>
                <a:buChar char="•"/>
              </a:pPr>
              <a:r>
                <a:rPr lang="en-US" sz="2099" dirty="0">
                  <a:solidFill>
                    <a:srgbClr val="0E243C"/>
                  </a:solidFill>
                  <a:latin typeface="Inter"/>
                  <a:ea typeface="Inter"/>
                  <a:cs typeface="Inter"/>
                  <a:sym typeface="Inter"/>
                </a:rPr>
                <a:t>A bond </a:t>
              </a:r>
              <a:r>
                <a:rPr lang="en-US" sz="2099" b="1" dirty="0">
                  <a:solidFill>
                    <a:srgbClr val="0E243C"/>
                  </a:solidFill>
                  <a:latin typeface="Inter Bold"/>
                  <a:ea typeface="Inter Bold"/>
                  <a:cs typeface="Inter Bold"/>
                  <a:sym typeface="Inter Bold"/>
                </a:rPr>
                <a:t>SOLELY </a:t>
              </a:r>
              <a:r>
                <a:rPr lang="en-US" sz="2099" dirty="0">
                  <a:solidFill>
                    <a:srgbClr val="0E243C"/>
                  </a:solidFill>
                  <a:latin typeface="Inter"/>
                  <a:ea typeface="Inter"/>
                  <a:cs typeface="Inter"/>
                  <a:sym typeface="Inter"/>
                </a:rPr>
                <a:t>for the protection of consumers in the amount of $100,000.</a:t>
              </a:r>
            </a:p>
            <a:p>
              <a:pPr marL="453387" lvl="1" indent="-226693" algn="l">
                <a:lnSpc>
                  <a:spcPts val="2939"/>
                </a:lnSpc>
                <a:buFont typeface="Arial"/>
                <a:buChar char="•"/>
              </a:pPr>
              <a:r>
                <a:rPr lang="en-US" sz="2099" dirty="0">
                  <a:solidFill>
                    <a:srgbClr val="0E243C"/>
                  </a:solidFill>
                  <a:latin typeface="Inter"/>
                  <a:ea typeface="Inter"/>
                  <a:cs typeface="Inter"/>
                  <a:sym typeface="Inter"/>
                </a:rPr>
                <a:t>Can be posted making the provisions of AB 39, Section 1, Subsection 2(g) inapplicable.</a:t>
              </a:r>
            </a:p>
            <a:p>
              <a:pPr algn="l">
                <a:lnSpc>
                  <a:spcPts val="2939"/>
                </a:lnSpc>
              </a:pPr>
              <a:endParaRPr lang="en-US" sz="2099" dirty="0">
                <a:solidFill>
                  <a:srgbClr val="0E243C"/>
                </a:solidFill>
                <a:latin typeface="Inter"/>
                <a:ea typeface="Inter"/>
                <a:cs typeface="Inter"/>
                <a:sym typeface="Inter"/>
              </a:endParaRPr>
            </a:p>
            <a:p>
              <a:pPr algn="l">
                <a:lnSpc>
                  <a:spcPts val="3359"/>
                </a:lnSpc>
              </a:pPr>
              <a:r>
                <a:rPr lang="en-US" sz="2399" b="1" dirty="0">
                  <a:solidFill>
                    <a:srgbClr val="C5882D"/>
                  </a:solidFill>
                  <a:latin typeface="Inter Bold"/>
                  <a:ea typeface="Inter Bold"/>
                  <a:cs typeface="Inter Bold"/>
                  <a:sym typeface="Inter Bold"/>
                </a:rPr>
                <a:t>Is a </a:t>
              </a:r>
              <a:r>
                <a:rPr lang="en-US" sz="2399" b="1" i="1" dirty="0">
                  <a:solidFill>
                    <a:srgbClr val="C5882D"/>
                  </a:solidFill>
                  <a:latin typeface="Inter Bold Italics"/>
                  <a:ea typeface="Inter Bold Italics"/>
                  <a:cs typeface="Inter Bold Italics"/>
                  <a:sym typeface="Inter Bold Italics"/>
                </a:rPr>
                <a:t>Residential Improvement Bond</a:t>
              </a:r>
              <a:r>
                <a:rPr lang="en-US" sz="2399" b="1" dirty="0">
                  <a:solidFill>
                    <a:srgbClr val="C5882D"/>
                  </a:solidFill>
                  <a:latin typeface="Inter Bold"/>
                  <a:ea typeface="Inter Bold"/>
                  <a:cs typeface="Inter Bold"/>
                  <a:sym typeface="Inter Bold"/>
                </a:rPr>
                <a:t> mandatory?</a:t>
              </a:r>
            </a:p>
            <a:p>
              <a:pPr algn="l">
                <a:lnSpc>
                  <a:spcPts val="3359"/>
                </a:lnSpc>
                <a:spcBef>
                  <a:spcPct val="0"/>
                </a:spcBef>
              </a:pPr>
              <a:endParaRPr lang="en-US" sz="2399" b="1" dirty="0">
                <a:solidFill>
                  <a:srgbClr val="C5882D"/>
                </a:solidFill>
                <a:latin typeface="Inter Bold"/>
                <a:ea typeface="Inter Bold"/>
                <a:cs typeface="Inter Bold"/>
                <a:sym typeface="Inter Bold"/>
              </a:endParaRPr>
            </a:p>
            <a:p>
              <a:pPr marL="453387" lvl="1" indent="-226693" algn="l">
                <a:lnSpc>
                  <a:spcPts val="2939"/>
                </a:lnSpc>
                <a:spcBef>
                  <a:spcPct val="0"/>
                </a:spcBef>
                <a:buFont typeface="Arial"/>
                <a:buChar char="•"/>
              </a:pPr>
              <a:r>
                <a:rPr lang="en-US" sz="2099" dirty="0">
                  <a:solidFill>
                    <a:srgbClr val="0E243C"/>
                  </a:solidFill>
                  <a:latin typeface="Inter"/>
                  <a:ea typeface="Inter"/>
                  <a:cs typeface="Inter"/>
                  <a:sym typeface="Inter"/>
                </a:rPr>
                <a:t>No.  However, if engaging in residential improvements, contractors </a:t>
              </a:r>
              <a:r>
                <a:rPr lang="en-US" sz="2099" b="1" dirty="0">
                  <a:solidFill>
                    <a:srgbClr val="CC0000"/>
                  </a:solidFill>
                  <a:latin typeface="Inter Bold"/>
                  <a:ea typeface="Inter Bold"/>
                  <a:cs typeface="Inter Bold"/>
                  <a:sym typeface="Inter Bold"/>
                </a:rPr>
                <a:t>MUST </a:t>
              </a:r>
              <a:r>
                <a:rPr lang="en-US" sz="2099" dirty="0">
                  <a:solidFill>
                    <a:srgbClr val="0E243C"/>
                  </a:solidFill>
                  <a:latin typeface="Inter"/>
                  <a:ea typeface="Inter"/>
                  <a:cs typeface="Inter"/>
                  <a:sym typeface="Inter"/>
                </a:rPr>
                <a:t>abide by the provisions of AB 39, Section 1, Subsection 2(g).</a:t>
              </a:r>
            </a:p>
            <a:p>
              <a:pPr marL="453387" lvl="1" indent="-226693" algn="l">
                <a:lnSpc>
                  <a:spcPts val="2939"/>
                </a:lnSpc>
                <a:spcBef>
                  <a:spcPct val="0"/>
                </a:spcBef>
                <a:buFont typeface="Arial"/>
                <a:buChar char="•"/>
              </a:pPr>
              <a:r>
                <a:rPr lang="en-US" sz="2099" dirty="0">
                  <a:solidFill>
                    <a:srgbClr val="0E243C"/>
                  </a:solidFill>
                  <a:latin typeface="Inter"/>
                  <a:ea typeface="Inter"/>
                  <a:cs typeface="Inter"/>
                  <a:sym typeface="Inter"/>
                </a:rPr>
                <a:t>Noncompliance with regulations is always subject to disciplinary action.</a:t>
              </a:r>
            </a:p>
            <a:p>
              <a:pPr algn="l">
                <a:lnSpc>
                  <a:spcPts val="2939"/>
                </a:lnSpc>
                <a:spcBef>
                  <a:spcPct val="0"/>
                </a:spcBef>
              </a:pPr>
              <a:r>
                <a:rPr lang="en-US" sz="2099" dirty="0">
                  <a:solidFill>
                    <a:srgbClr val="0E243C"/>
                  </a:solidFill>
                  <a:latin typeface="Inter"/>
                  <a:ea typeface="Inter"/>
                  <a:cs typeface="Inter"/>
                  <a:sym typeface="Inter"/>
                </a:rPr>
                <a:t> </a:t>
              </a:r>
            </a:p>
            <a:p>
              <a:pPr algn="l">
                <a:lnSpc>
                  <a:spcPts val="2939"/>
                </a:lnSpc>
                <a:spcBef>
                  <a:spcPct val="0"/>
                </a:spcBef>
              </a:pPr>
              <a:endParaRPr lang="en-US" sz="2099" dirty="0">
                <a:solidFill>
                  <a:srgbClr val="0E243C"/>
                </a:solidFill>
                <a:latin typeface="Inter"/>
                <a:ea typeface="Inter"/>
                <a:cs typeface="Inter"/>
                <a:sym typeface="Inter"/>
              </a:endParaRPr>
            </a:p>
          </p:txBody>
        </p:sp>
        <p:sp>
          <p:nvSpPr>
            <p:cNvPr id="7" name="Freeform 7"/>
            <p:cNvSpPr/>
            <p:nvPr/>
          </p:nvSpPr>
          <p:spPr>
            <a:xfrm>
              <a:off x="0" y="3538823"/>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grpSp>
        <p:nvGrpSpPr>
          <p:cNvPr id="8" name="Group 8"/>
          <p:cNvGrpSpPr/>
          <p:nvPr/>
        </p:nvGrpSpPr>
        <p:grpSpPr>
          <a:xfrm>
            <a:off x="16236366" y="8309219"/>
            <a:ext cx="2045867" cy="1977781"/>
            <a:chOff x="0" y="0"/>
            <a:chExt cx="2727823" cy="2637041"/>
          </a:xfrm>
        </p:grpSpPr>
        <p:sp>
          <p:nvSpPr>
            <p:cNvPr id="9" name="Freeform 9"/>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txBody>
            <a:bodyPr/>
            <a:lstStyle/>
            <a:p>
              <a:endParaRPr lang="en-US" dirty="0"/>
            </a:p>
          </p:txBody>
        </p:sp>
        <p:sp>
          <p:nvSpPr>
            <p:cNvPr id="10" name="TextBox 10"/>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38</a:t>
              </a:r>
            </a:p>
          </p:txBody>
        </p:sp>
      </p:grpSp>
      <p:sp>
        <p:nvSpPr>
          <p:cNvPr id="11" name="Freeform 11"/>
          <p:cNvSpPr/>
          <p:nvPr/>
        </p:nvSpPr>
        <p:spPr>
          <a:xfrm>
            <a:off x="11197506" y="417129"/>
            <a:ext cx="6384271" cy="8331838"/>
          </a:xfrm>
          <a:custGeom>
            <a:avLst/>
            <a:gdLst/>
            <a:ahLst/>
            <a:cxnLst/>
            <a:rect l="l" t="t" r="r" b="b"/>
            <a:pathLst>
              <a:path w="6384271" h="8331838">
                <a:moveTo>
                  <a:pt x="0" y="0"/>
                </a:moveTo>
                <a:lnTo>
                  <a:pt x="6384271" y="0"/>
                </a:lnTo>
                <a:lnTo>
                  <a:pt x="6384271" y="8331838"/>
                </a:lnTo>
                <a:lnTo>
                  <a:pt x="0" y="8331838"/>
                </a:lnTo>
                <a:lnTo>
                  <a:pt x="0" y="0"/>
                </a:lnTo>
                <a:close/>
              </a:path>
            </a:pathLst>
          </a:custGeom>
          <a:blipFill>
            <a:blip r:embed="rId10"/>
            <a:stretch>
              <a:fillRect/>
            </a:stretch>
          </a:blipFill>
        </p:spPr>
        <p:txBody>
          <a:bodyPr/>
          <a:lstStyle/>
          <a:p>
            <a:endParaRPr lang="en-US" dirty="0"/>
          </a:p>
        </p:txBody>
      </p:sp>
      <p:pic>
        <p:nvPicPr>
          <p:cNvPr id="45" name="Audio 44">
            <a:extLst>
              <a:ext uri="{FF2B5EF4-FFF2-40B4-BE49-F238E27FC236}">
                <a16:creationId xmlns:a16="http://schemas.microsoft.com/office/drawing/2014/main" id="{5F2ADA58-6C2E-BE66-55BB-B7C615F4B79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00" y="9321800"/>
            <a:ext cx="812800" cy="812800"/>
          </a:xfrm>
          <a:prstGeom prst="rect">
            <a:avLst/>
          </a:prstGeom>
        </p:spPr>
      </p:pic>
    </p:spTree>
  </p:cSld>
  <p:clrMapOvr>
    <a:masterClrMapping/>
  </p:clrMapOvr>
  <p:transition advClick="0" advTm="223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0" y="-2697183"/>
            <a:ext cx="21759381" cy="6935803"/>
          </a:xfrm>
          <a:custGeom>
            <a:avLst/>
            <a:gdLst/>
            <a:ahLst/>
            <a:cxnLst/>
            <a:rect l="l" t="t" r="r" b="b"/>
            <a:pathLst>
              <a:path w="21759381" h="6935803">
                <a:moveTo>
                  <a:pt x="0" y="0"/>
                </a:moveTo>
                <a:lnTo>
                  <a:pt x="21759381" y="0"/>
                </a:lnTo>
                <a:lnTo>
                  <a:pt x="21759381" y="6935802"/>
                </a:lnTo>
                <a:lnTo>
                  <a:pt x="0" y="69358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3" name="Group 3"/>
          <p:cNvGrpSpPr/>
          <p:nvPr/>
        </p:nvGrpSpPr>
        <p:grpSpPr>
          <a:xfrm>
            <a:off x="1625894" y="2453654"/>
            <a:ext cx="15036212" cy="6650189"/>
            <a:chOff x="0" y="0"/>
            <a:chExt cx="20048283" cy="8866919"/>
          </a:xfrm>
        </p:grpSpPr>
        <p:sp>
          <p:nvSpPr>
            <p:cNvPr id="4" name="Freeform 4"/>
            <p:cNvSpPr/>
            <p:nvPr/>
          </p:nvSpPr>
          <p:spPr>
            <a:xfrm>
              <a:off x="0" y="0"/>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5" name="TextBox 5"/>
            <p:cNvSpPr txBox="1"/>
            <p:nvPr/>
          </p:nvSpPr>
          <p:spPr>
            <a:xfrm>
              <a:off x="1583808" y="232419"/>
              <a:ext cx="18464475" cy="8634500"/>
            </a:xfrm>
            <a:prstGeom prst="rect">
              <a:avLst/>
            </a:prstGeom>
          </p:spPr>
          <p:txBody>
            <a:bodyPr lIns="0" tIns="0" rIns="0" bIns="0" rtlCol="0" anchor="t">
              <a:spAutoFit/>
            </a:bodyPr>
            <a:lstStyle/>
            <a:p>
              <a:pPr algn="just">
                <a:lnSpc>
                  <a:spcPts val="3359"/>
                </a:lnSpc>
              </a:pPr>
              <a:r>
                <a:rPr lang="en-US" sz="2399" b="1" dirty="0">
                  <a:solidFill>
                    <a:srgbClr val="C5882D"/>
                  </a:solidFill>
                  <a:latin typeface="Inter Bold"/>
                  <a:ea typeface="Inter Bold"/>
                  <a:cs typeface="Inter Bold"/>
                  <a:sym typeface="Inter Bold"/>
                </a:rPr>
                <a:t>What is AB 39?</a:t>
              </a:r>
            </a:p>
            <a:p>
              <a:pPr algn="just">
                <a:lnSpc>
                  <a:spcPts val="3359"/>
                </a:lnSpc>
              </a:pPr>
              <a:endParaRPr lang="en-US" sz="2399" b="1" dirty="0">
                <a:solidFill>
                  <a:srgbClr val="C5882D"/>
                </a:solidFill>
                <a:latin typeface="Inter Bold"/>
                <a:ea typeface="Inter Bold"/>
                <a:cs typeface="Inter Bold"/>
                <a:sym typeface="Inter Bold"/>
              </a:endParaRPr>
            </a:p>
            <a:p>
              <a:pPr marL="388618" lvl="1" indent="-194309" algn="just">
                <a:lnSpc>
                  <a:spcPts val="2519"/>
                </a:lnSpc>
                <a:buFont typeface="Arial"/>
                <a:buChar char="•"/>
              </a:pPr>
              <a:r>
                <a:rPr lang="en-US" sz="1799" dirty="0">
                  <a:solidFill>
                    <a:srgbClr val="0E243C"/>
                  </a:solidFill>
                  <a:latin typeface="Inter"/>
                  <a:ea typeface="Inter"/>
                  <a:cs typeface="Inter"/>
                  <a:sym typeface="Inter"/>
                </a:rPr>
                <a:t>AB 39 authorizes the NSCB to adopt regulations establishing mandatory elements be included in contracts for work concerning certain residential improvements.</a:t>
              </a:r>
            </a:p>
            <a:p>
              <a:pPr algn="just">
                <a:lnSpc>
                  <a:spcPts val="2519"/>
                </a:lnSpc>
              </a:pPr>
              <a:endParaRPr lang="en-US" sz="1799" dirty="0">
                <a:solidFill>
                  <a:srgbClr val="0E243C"/>
                </a:solidFill>
                <a:latin typeface="Inter"/>
                <a:ea typeface="Inter"/>
                <a:cs typeface="Inter"/>
                <a:sym typeface="Inter"/>
              </a:endParaRPr>
            </a:p>
            <a:p>
              <a:pPr marL="388618" lvl="1" indent="-194309" algn="just">
                <a:lnSpc>
                  <a:spcPts val="2519"/>
                </a:lnSpc>
                <a:buFont typeface="Arial"/>
                <a:buChar char="•"/>
              </a:pPr>
              <a:r>
                <a:rPr lang="en-US" sz="1799" dirty="0">
                  <a:solidFill>
                    <a:srgbClr val="0E243C"/>
                  </a:solidFill>
                  <a:latin typeface="Inter"/>
                  <a:ea typeface="Inter"/>
                  <a:cs typeface="Inter"/>
                  <a:sym typeface="Inter"/>
                </a:rPr>
                <a:t>AB 39's purpose is to establish a mandatory minimum set of requirements for all such contracts.</a:t>
              </a:r>
            </a:p>
            <a:p>
              <a:pPr algn="just">
                <a:lnSpc>
                  <a:spcPts val="2939"/>
                </a:lnSpc>
              </a:pPr>
              <a:endParaRPr lang="en-US" sz="1799" dirty="0">
                <a:solidFill>
                  <a:srgbClr val="0E243C"/>
                </a:solidFill>
                <a:latin typeface="Inter"/>
                <a:ea typeface="Inter"/>
                <a:cs typeface="Inter"/>
                <a:sym typeface="Inter"/>
              </a:endParaRPr>
            </a:p>
            <a:p>
              <a:pPr algn="just">
                <a:lnSpc>
                  <a:spcPts val="3359"/>
                </a:lnSpc>
              </a:pPr>
              <a:r>
                <a:rPr lang="en-US" sz="2399" b="1" dirty="0">
                  <a:solidFill>
                    <a:srgbClr val="C5882D"/>
                  </a:solidFill>
                  <a:latin typeface="Inter Bold"/>
                  <a:ea typeface="Inter Bold"/>
                  <a:cs typeface="Inter Bold"/>
                  <a:sym typeface="Inter Bold"/>
                </a:rPr>
                <a:t>What does it entail?</a:t>
              </a:r>
            </a:p>
            <a:p>
              <a:pPr algn="just">
                <a:lnSpc>
                  <a:spcPts val="3359"/>
                </a:lnSpc>
                <a:spcBef>
                  <a:spcPct val="0"/>
                </a:spcBef>
              </a:pPr>
              <a:endParaRPr lang="en-US" sz="2399" b="1" dirty="0">
                <a:solidFill>
                  <a:srgbClr val="C5882D"/>
                </a:solidFill>
                <a:latin typeface="Inter Bold"/>
                <a:ea typeface="Inter Bold"/>
                <a:cs typeface="Inter Bold"/>
                <a:sym typeface="Inter Bold"/>
              </a:endParaRPr>
            </a:p>
            <a:p>
              <a:pPr marL="388618" lvl="1" indent="-194309" algn="just">
                <a:lnSpc>
                  <a:spcPts val="2519"/>
                </a:lnSpc>
                <a:spcBef>
                  <a:spcPct val="0"/>
                </a:spcBef>
                <a:buFont typeface="Arial"/>
                <a:buChar char="•"/>
              </a:pPr>
              <a:r>
                <a:rPr lang="en-US" sz="1799" dirty="0">
                  <a:solidFill>
                    <a:srgbClr val="0E243C"/>
                  </a:solidFill>
                  <a:latin typeface="Inter"/>
                  <a:ea typeface="Inter"/>
                  <a:cs typeface="Inter"/>
                  <a:sym typeface="Inter"/>
                </a:rPr>
                <a:t>Certain details must be included in contracts concerning residential improvements (see next slide, and AB 39, Section 1).</a:t>
              </a:r>
            </a:p>
            <a:p>
              <a:pPr algn="just">
                <a:lnSpc>
                  <a:spcPts val="2519"/>
                </a:lnSpc>
                <a:spcBef>
                  <a:spcPct val="0"/>
                </a:spcBef>
              </a:pPr>
              <a:endParaRPr lang="en-US" sz="1799" dirty="0">
                <a:solidFill>
                  <a:srgbClr val="0E243C"/>
                </a:solidFill>
                <a:latin typeface="Inter"/>
                <a:ea typeface="Inter"/>
                <a:cs typeface="Inter"/>
                <a:sym typeface="Inter"/>
              </a:endParaRPr>
            </a:p>
            <a:p>
              <a:pPr marL="388618" lvl="1" indent="-194309" algn="just">
                <a:lnSpc>
                  <a:spcPts val="2519"/>
                </a:lnSpc>
                <a:spcBef>
                  <a:spcPct val="0"/>
                </a:spcBef>
                <a:buFont typeface="Arial"/>
                <a:buChar char="•"/>
              </a:pPr>
              <a:r>
                <a:rPr lang="en-US" sz="1799" dirty="0">
                  <a:solidFill>
                    <a:srgbClr val="0E243C"/>
                  </a:solidFill>
                  <a:latin typeface="Inter"/>
                  <a:ea typeface="Inter"/>
                  <a:cs typeface="Inter"/>
                  <a:sym typeface="Inter"/>
                </a:rPr>
                <a:t>Contractors may not request more than $1,000 or 10% of the aggregate contract price, </a:t>
              </a:r>
              <a:r>
                <a:rPr lang="en-US" sz="1799" b="1" dirty="0">
                  <a:solidFill>
                    <a:srgbClr val="0E243C"/>
                  </a:solidFill>
                  <a:latin typeface="Inter Bold"/>
                  <a:ea typeface="Inter Bold"/>
                  <a:cs typeface="Inter Bold"/>
                  <a:sym typeface="Inter Bold"/>
                </a:rPr>
                <a:t>whichever is less</a:t>
              </a:r>
              <a:r>
                <a:rPr lang="en-US" sz="1799" dirty="0">
                  <a:solidFill>
                    <a:srgbClr val="0E243C"/>
                  </a:solidFill>
                  <a:latin typeface="Inter"/>
                  <a:ea typeface="Inter"/>
                  <a:cs typeface="Inter"/>
                  <a:sym typeface="Inter"/>
                </a:rPr>
                <a:t>, for any initial down payment or deposit for work concerning residential improvements before the start of work (see AB 39, Section 1, Subsection 2(g).</a:t>
              </a:r>
            </a:p>
            <a:p>
              <a:pPr algn="just">
                <a:lnSpc>
                  <a:spcPts val="2939"/>
                </a:lnSpc>
                <a:spcBef>
                  <a:spcPct val="0"/>
                </a:spcBef>
              </a:pPr>
              <a:endParaRPr lang="en-US" sz="1799" dirty="0">
                <a:solidFill>
                  <a:srgbClr val="0E243C"/>
                </a:solidFill>
                <a:latin typeface="Inter"/>
                <a:ea typeface="Inter"/>
                <a:cs typeface="Inter"/>
                <a:sym typeface="Inter"/>
              </a:endParaRPr>
            </a:p>
            <a:p>
              <a:pPr algn="just">
                <a:lnSpc>
                  <a:spcPts val="3359"/>
                </a:lnSpc>
              </a:pPr>
              <a:r>
                <a:rPr lang="en-US" sz="2399" b="1" dirty="0">
                  <a:solidFill>
                    <a:srgbClr val="C5882D"/>
                  </a:solidFill>
                  <a:latin typeface="Inter Bold"/>
                  <a:ea typeface="Inter Bold"/>
                  <a:cs typeface="Inter Bold"/>
                  <a:sym typeface="Inter Bold"/>
                </a:rPr>
                <a:t>To whom does it apply?</a:t>
              </a:r>
            </a:p>
            <a:p>
              <a:pPr algn="just">
                <a:lnSpc>
                  <a:spcPts val="2939"/>
                </a:lnSpc>
              </a:pPr>
              <a:endParaRPr lang="en-US" sz="2399" b="1" dirty="0">
                <a:solidFill>
                  <a:srgbClr val="C5882D"/>
                </a:solidFill>
                <a:latin typeface="Inter Bold"/>
                <a:ea typeface="Inter Bold"/>
                <a:cs typeface="Inter Bold"/>
                <a:sym typeface="Inter Bold"/>
              </a:endParaRPr>
            </a:p>
            <a:p>
              <a:pPr marL="388618" lvl="1" indent="-194309" algn="just">
                <a:lnSpc>
                  <a:spcPts val="2519"/>
                </a:lnSpc>
                <a:buFont typeface="Arial"/>
                <a:buChar char="•"/>
              </a:pPr>
              <a:r>
                <a:rPr lang="en-US" sz="1799" dirty="0">
                  <a:solidFill>
                    <a:srgbClr val="0E243C"/>
                  </a:solidFill>
                  <a:latin typeface="Inter"/>
                  <a:ea typeface="Inter"/>
                  <a:cs typeface="Inter"/>
                  <a:sym typeface="Inter"/>
                </a:rPr>
                <a:t>Contractors engaging in residential improvements.</a:t>
              </a:r>
            </a:p>
          </p:txBody>
        </p:sp>
        <p:sp>
          <p:nvSpPr>
            <p:cNvPr id="6" name="Freeform 6"/>
            <p:cNvSpPr/>
            <p:nvPr/>
          </p:nvSpPr>
          <p:spPr>
            <a:xfrm>
              <a:off x="0" y="3208601"/>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7" name="Freeform 7"/>
            <p:cNvSpPr/>
            <p:nvPr/>
          </p:nvSpPr>
          <p:spPr>
            <a:xfrm>
              <a:off x="0" y="6991507"/>
              <a:ext cx="1454412" cy="1061720"/>
            </a:xfrm>
            <a:custGeom>
              <a:avLst/>
              <a:gdLst/>
              <a:ahLst/>
              <a:cxnLst/>
              <a:rect l="l" t="t" r="r" b="b"/>
              <a:pathLst>
                <a:path w="1454412" h="1061720">
                  <a:moveTo>
                    <a:pt x="0" y="0"/>
                  </a:moveTo>
                  <a:lnTo>
                    <a:pt x="1454412" y="0"/>
                  </a:lnTo>
                  <a:lnTo>
                    <a:pt x="1454412" y="1061721"/>
                  </a:lnTo>
                  <a:lnTo>
                    <a:pt x="0" y="10617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sp>
        <p:nvSpPr>
          <p:cNvPr id="8" name="TextBox 8"/>
          <p:cNvSpPr txBox="1"/>
          <p:nvPr/>
        </p:nvSpPr>
        <p:spPr>
          <a:xfrm>
            <a:off x="344764" y="376238"/>
            <a:ext cx="16183970" cy="1304925"/>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ASSEMBLY BILL 39</a:t>
            </a:r>
          </a:p>
        </p:txBody>
      </p:sp>
      <p:sp>
        <p:nvSpPr>
          <p:cNvPr id="9" name="TextBox 9"/>
          <p:cNvSpPr txBox="1"/>
          <p:nvPr/>
        </p:nvSpPr>
        <p:spPr>
          <a:xfrm>
            <a:off x="4163119" y="9210675"/>
            <a:ext cx="9961762" cy="701675"/>
          </a:xfrm>
          <a:prstGeom prst="rect">
            <a:avLst/>
          </a:prstGeom>
        </p:spPr>
        <p:txBody>
          <a:bodyPr lIns="0" tIns="0" rIns="0" bIns="0" rtlCol="0" anchor="t">
            <a:spAutoFit/>
          </a:bodyPr>
          <a:lstStyle/>
          <a:p>
            <a:pPr algn="ctr">
              <a:lnSpc>
                <a:spcPts val="2800"/>
              </a:lnSpc>
            </a:pPr>
            <a:r>
              <a:rPr lang="en-US" sz="2000" dirty="0">
                <a:solidFill>
                  <a:srgbClr val="0E243C"/>
                </a:solidFill>
                <a:latin typeface="Inter"/>
                <a:ea typeface="Inter"/>
                <a:cs typeface="Inter"/>
                <a:sym typeface="Inter"/>
              </a:rPr>
              <a:t>Read the full text of AB 39 on our website:  </a:t>
            </a:r>
          </a:p>
          <a:p>
            <a:pPr algn="ctr">
              <a:lnSpc>
                <a:spcPts val="2800"/>
              </a:lnSpc>
              <a:spcBef>
                <a:spcPct val="0"/>
              </a:spcBef>
            </a:pPr>
            <a:r>
              <a:rPr lang="en-US" sz="2000" u="sng" dirty="0">
                <a:solidFill>
                  <a:srgbClr val="004AAD"/>
                </a:solidFill>
                <a:latin typeface="Inter"/>
                <a:ea typeface="Inter"/>
                <a:cs typeface="Inter"/>
                <a:sym typeface="Inter"/>
                <a:hlinkClick r:id="rId9"/>
              </a:rPr>
              <a:t>www.nvcontractorsboard.com/wp-content/uploads/2023/10/AB39-Text.pdf</a:t>
            </a:r>
            <a:endParaRPr lang="en-US" sz="2000" u="sng" dirty="0">
              <a:solidFill>
                <a:srgbClr val="004AAD"/>
              </a:solidFill>
              <a:latin typeface="Inter"/>
              <a:ea typeface="Inter"/>
              <a:cs typeface="Inter"/>
              <a:sym typeface="Inter"/>
            </a:endParaRPr>
          </a:p>
        </p:txBody>
      </p:sp>
      <p:grpSp>
        <p:nvGrpSpPr>
          <p:cNvPr id="10" name="Group 10"/>
          <p:cNvGrpSpPr/>
          <p:nvPr/>
        </p:nvGrpSpPr>
        <p:grpSpPr>
          <a:xfrm>
            <a:off x="16236366" y="8309219"/>
            <a:ext cx="2045867" cy="1977781"/>
            <a:chOff x="0" y="0"/>
            <a:chExt cx="2727823" cy="2637041"/>
          </a:xfrm>
        </p:grpSpPr>
        <p:sp>
          <p:nvSpPr>
            <p:cNvPr id="11" name="Freeform 11"/>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0"/>
              <a:stretch>
                <a:fillRect t="-1721" b="-1721"/>
              </a:stretch>
            </a:blipFill>
          </p:spPr>
          <p:txBody>
            <a:bodyPr/>
            <a:lstStyle/>
            <a:p>
              <a:endParaRPr lang="en-US" dirty="0"/>
            </a:p>
          </p:txBody>
        </p:sp>
        <p:sp>
          <p:nvSpPr>
            <p:cNvPr id="12" name="TextBox 12"/>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39</a:t>
              </a:r>
            </a:p>
          </p:txBody>
        </p:sp>
      </p:grpSp>
      <p:sp>
        <p:nvSpPr>
          <p:cNvPr id="13" name="TextBox 13"/>
          <p:cNvSpPr txBox="1"/>
          <p:nvPr/>
        </p:nvSpPr>
        <p:spPr>
          <a:xfrm>
            <a:off x="344764" y="1557337"/>
            <a:ext cx="2630835" cy="314325"/>
          </a:xfrm>
          <a:prstGeom prst="rect">
            <a:avLst/>
          </a:prstGeom>
        </p:spPr>
        <p:txBody>
          <a:bodyPr lIns="0" tIns="0" rIns="0" bIns="0" rtlCol="0" anchor="t">
            <a:spAutoFit/>
          </a:bodyPr>
          <a:lstStyle/>
          <a:p>
            <a:pPr algn="ctr">
              <a:lnSpc>
                <a:spcPts val="2400"/>
              </a:lnSpc>
              <a:spcBef>
                <a:spcPct val="0"/>
              </a:spcBef>
            </a:pPr>
            <a:r>
              <a:rPr lang="en-US" sz="2000" dirty="0">
                <a:solidFill>
                  <a:srgbClr val="FFFAEC"/>
                </a:solidFill>
                <a:latin typeface="Oswald"/>
                <a:ea typeface="Oswald"/>
                <a:cs typeface="Oswald"/>
                <a:sym typeface="Oswald"/>
              </a:rPr>
              <a:t>EFFECTIVE OCTOBER 1, 2023</a:t>
            </a:r>
          </a:p>
        </p:txBody>
      </p:sp>
      <p:pic>
        <p:nvPicPr>
          <p:cNvPr id="81" name="Audio 80">
            <a:extLst>
              <a:ext uri="{FF2B5EF4-FFF2-40B4-BE49-F238E27FC236}">
                <a16:creationId xmlns:a16="http://schemas.microsoft.com/office/drawing/2014/main" id="{63390BEB-C6F9-C757-A99E-C74A2FD909A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00" y="9321800"/>
            <a:ext cx="812800" cy="812800"/>
          </a:xfrm>
          <a:prstGeom prst="rect">
            <a:avLst/>
          </a:prstGeom>
        </p:spPr>
      </p:pic>
    </p:spTree>
  </p:cSld>
  <p:clrMapOvr>
    <a:masterClrMapping/>
  </p:clrMapOvr>
  <p:transition advClick="0" advTm="584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7106295" y="2790747"/>
            <a:ext cx="9894326" cy="6467553"/>
          </a:xfrm>
          <a:custGeom>
            <a:avLst/>
            <a:gdLst/>
            <a:ahLst/>
            <a:cxnLst/>
            <a:rect l="l" t="t" r="r" b="b"/>
            <a:pathLst>
              <a:path w="9894326" h="6467553">
                <a:moveTo>
                  <a:pt x="0" y="0"/>
                </a:moveTo>
                <a:lnTo>
                  <a:pt x="9894327" y="0"/>
                </a:lnTo>
                <a:lnTo>
                  <a:pt x="9894327" y="6467553"/>
                </a:lnTo>
                <a:lnTo>
                  <a:pt x="0" y="6467553"/>
                </a:lnTo>
                <a:lnTo>
                  <a:pt x="0" y="0"/>
                </a:lnTo>
                <a:close/>
              </a:path>
            </a:pathLst>
          </a:custGeom>
          <a:blipFill>
            <a:blip r:embed="rId5"/>
            <a:stretch>
              <a:fillRect r="-29759"/>
            </a:stretch>
          </a:blipFill>
          <a:ln cap="sq">
            <a:noFill/>
            <a:prstDash val="solid"/>
            <a:miter/>
          </a:ln>
        </p:spPr>
        <p:txBody>
          <a:bodyPr/>
          <a:lstStyle/>
          <a:p>
            <a:endParaRPr lang="en-US" dirty="0"/>
          </a:p>
        </p:txBody>
      </p:sp>
      <p:sp>
        <p:nvSpPr>
          <p:cNvPr id="3" name="TextBox 3"/>
          <p:cNvSpPr txBox="1"/>
          <p:nvPr/>
        </p:nvSpPr>
        <p:spPr>
          <a:xfrm>
            <a:off x="154260" y="114381"/>
            <a:ext cx="15708478" cy="2609850"/>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CHECKING FOR NAME SIMILARITIES WITH OTHER LICENSED CONTRACTORS</a:t>
            </a:r>
          </a:p>
        </p:txBody>
      </p:sp>
      <p:sp>
        <p:nvSpPr>
          <p:cNvPr id="4" name="Freeform 4"/>
          <p:cNvSpPr/>
          <p:nvPr/>
        </p:nvSpPr>
        <p:spPr>
          <a:xfrm rot="-5400000" flipV="1">
            <a:off x="10725168" y="3859404"/>
            <a:ext cx="12550907" cy="4832099"/>
          </a:xfrm>
          <a:custGeom>
            <a:avLst/>
            <a:gdLst/>
            <a:ahLst/>
            <a:cxnLst/>
            <a:rect l="l" t="t" r="r" b="b"/>
            <a:pathLst>
              <a:path w="12550907" h="4832099">
                <a:moveTo>
                  <a:pt x="0" y="4832099"/>
                </a:moveTo>
                <a:lnTo>
                  <a:pt x="12550907" y="4832099"/>
                </a:lnTo>
                <a:lnTo>
                  <a:pt x="12550907" y="0"/>
                </a:lnTo>
                <a:lnTo>
                  <a:pt x="0" y="0"/>
                </a:lnTo>
                <a:lnTo>
                  <a:pt x="0" y="483209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grpSp>
        <p:nvGrpSpPr>
          <p:cNvPr id="5" name="Group 5"/>
          <p:cNvGrpSpPr/>
          <p:nvPr/>
        </p:nvGrpSpPr>
        <p:grpSpPr>
          <a:xfrm>
            <a:off x="154260" y="3275061"/>
            <a:ext cx="7063183" cy="5195908"/>
            <a:chOff x="0" y="0"/>
            <a:chExt cx="9417578" cy="6927878"/>
          </a:xfrm>
        </p:grpSpPr>
        <p:sp>
          <p:nvSpPr>
            <p:cNvPr id="6" name="Freeform 6"/>
            <p:cNvSpPr/>
            <p:nvPr/>
          </p:nvSpPr>
          <p:spPr>
            <a:xfrm>
              <a:off x="0" y="41930"/>
              <a:ext cx="966813" cy="966813"/>
            </a:xfrm>
            <a:custGeom>
              <a:avLst/>
              <a:gdLst/>
              <a:ahLst/>
              <a:cxnLst/>
              <a:rect l="l" t="t" r="r" b="b"/>
              <a:pathLst>
                <a:path w="966813" h="966813">
                  <a:moveTo>
                    <a:pt x="0" y="0"/>
                  </a:moveTo>
                  <a:lnTo>
                    <a:pt x="966813" y="0"/>
                  </a:lnTo>
                  <a:lnTo>
                    <a:pt x="966813" y="966813"/>
                  </a:lnTo>
                  <a:lnTo>
                    <a:pt x="0" y="9668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7" name="Freeform 7"/>
            <p:cNvSpPr/>
            <p:nvPr/>
          </p:nvSpPr>
          <p:spPr>
            <a:xfrm>
              <a:off x="0" y="2054234"/>
              <a:ext cx="966813" cy="966813"/>
            </a:xfrm>
            <a:custGeom>
              <a:avLst/>
              <a:gdLst/>
              <a:ahLst/>
              <a:cxnLst/>
              <a:rect l="l" t="t" r="r" b="b"/>
              <a:pathLst>
                <a:path w="966813" h="966813">
                  <a:moveTo>
                    <a:pt x="0" y="0"/>
                  </a:moveTo>
                  <a:lnTo>
                    <a:pt x="966813" y="0"/>
                  </a:lnTo>
                  <a:lnTo>
                    <a:pt x="966813" y="966813"/>
                  </a:lnTo>
                  <a:lnTo>
                    <a:pt x="0" y="9668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8" name="Freeform 8"/>
            <p:cNvSpPr/>
            <p:nvPr/>
          </p:nvSpPr>
          <p:spPr>
            <a:xfrm>
              <a:off x="0" y="4066539"/>
              <a:ext cx="966813" cy="966813"/>
            </a:xfrm>
            <a:custGeom>
              <a:avLst/>
              <a:gdLst/>
              <a:ahLst/>
              <a:cxnLst/>
              <a:rect l="l" t="t" r="r" b="b"/>
              <a:pathLst>
                <a:path w="966813" h="966813">
                  <a:moveTo>
                    <a:pt x="0" y="0"/>
                  </a:moveTo>
                  <a:lnTo>
                    <a:pt x="966813" y="0"/>
                  </a:lnTo>
                  <a:lnTo>
                    <a:pt x="966813" y="966813"/>
                  </a:lnTo>
                  <a:lnTo>
                    <a:pt x="0" y="9668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9" name="TextBox 9"/>
            <p:cNvSpPr txBox="1"/>
            <p:nvPr/>
          </p:nvSpPr>
          <p:spPr>
            <a:xfrm>
              <a:off x="1473753" y="0"/>
              <a:ext cx="6008960" cy="525336"/>
            </a:xfrm>
            <a:prstGeom prst="rect">
              <a:avLst/>
            </a:prstGeom>
          </p:spPr>
          <p:txBody>
            <a:bodyPr lIns="0" tIns="0" rIns="0" bIns="0" rtlCol="0" anchor="t">
              <a:spAutoFit/>
            </a:bodyPr>
            <a:lstStyle/>
            <a:p>
              <a:pPr algn="l">
                <a:lnSpc>
                  <a:spcPts val="3135"/>
                </a:lnSpc>
              </a:pPr>
              <a:r>
                <a:rPr lang="en-US" sz="2612" b="1" dirty="0">
                  <a:solidFill>
                    <a:srgbClr val="0E243C"/>
                  </a:solidFill>
                  <a:latin typeface="Inter Bold"/>
                  <a:ea typeface="Inter Bold"/>
                  <a:cs typeface="Inter Bold"/>
                  <a:sym typeface="Inter Bold"/>
                </a:rPr>
                <a:t>Business Name Similarities</a:t>
              </a:r>
            </a:p>
          </p:txBody>
        </p:sp>
        <p:sp>
          <p:nvSpPr>
            <p:cNvPr id="10" name="TextBox 10"/>
            <p:cNvSpPr txBox="1"/>
            <p:nvPr/>
          </p:nvSpPr>
          <p:spPr>
            <a:xfrm>
              <a:off x="1473753" y="717089"/>
              <a:ext cx="7621347" cy="396615"/>
            </a:xfrm>
            <a:prstGeom prst="rect">
              <a:avLst/>
            </a:prstGeom>
          </p:spPr>
          <p:txBody>
            <a:bodyPr lIns="0" tIns="0" rIns="0" bIns="0" rtlCol="0" anchor="t">
              <a:spAutoFit/>
            </a:bodyPr>
            <a:lstStyle/>
            <a:p>
              <a:pPr algn="l">
                <a:lnSpc>
                  <a:spcPts val="2351"/>
                </a:lnSpc>
              </a:pPr>
              <a:r>
                <a:rPr lang="en-US" sz="1959" dirty="0">
                  <a:solidFill>
                    <a:srgbClr val="0E243C"/>
                  </a:solidFill>
                  <a:latin typeface="Inter"/>
                  <a:ea typeface="Inter"/>
                  <a:cs typeface="Inter"/>
                  <a:sym typeface="Inter"/>
                </a:rPr>
                <a:t>Perform a license search on the NSCB website.</a:t>
              </a:r>
            </a:p>
          </p:txBody>
        </p:sp>
        <p:sp>
          <p:nvSpPr>
            <p:cNvPr id="11" name="TextBox 11"/>
            <p:cNvSpPr txBox="1"/>
            <p:nvPr/>
          </p:nvSpPr>
          <p:spPr>
            <a:xfrm>
              <a:off x="1473753" y="2012305"/>
              <a:ext cx="6008960" cy="525336"/>
            </a:xfrm>
            <a:prstGeom prst="rect">
              <a:avLst/>
            </a:prstGeom>
          </p:spPr>
          <p:txBody>
            <a:bodyPr lIns="0" tIns="0" rIns="0" bIns="0" rtlCol="0" anchor="t">
              <a:spAutoFit/>
            </a:bodyPr>
            <a:lstStyle/>
            <a:p>
              <a:pPr algn="l">
                <a:lnSpc>
                  <a:spcPts val="3135"/>
                </a:lnSpc>
              </a:pPr>
              <a:r>
                <a:rPr lang="en-US" sz="2612" b="1" dirty="0">
                  <a:solidFill>
                    <a:srgbClr val="0E243C"/>
                  </a:solidFill>
                  <a:latin typeface="Inter Bold"/>
                  <a:ea typeface="Inter Bold"/>
                  <a:cs typeface="Inter Bold"/>
                  <a:sym typeface="Inter Bold"/>
                </a:rPr>
                <a:t>Company Name Search</a:t>
              </a:r>
            </a:p>
          </p:txBody>
        </p:sp>
        <p:sp>
          <p:nvSpPr>
            <p:cNvPr id="12" name="TextBox 12"/>
            <p:cNvSpPr txBox="1"/>
            <p:nvPr/>
          </p:nvSpPr>
          <p:spPr>
            <a:xfrm>
              <a:off x="1473753" y="2729393"/>
              <a:ext cx="5899005" cy="396615"/>
            </a:xfrm>
            <a:prstGeom prst="rect">
              <a:avLst/>
            </a:prstGeom>
          </p:spPr>
          <p:txBody>
            <a:bodyPr lIns="0" tIns="0" rIns="0" bIns="0" rtlCol="0" anchor="t">
              <a:spAutoFit/>
            </a:bodyPr>
            <a:lstStyle/>
            <a:p>
              <a:pPr algn="l">
                <a:lnSpc>
                  <a:spcPts val="2351"/>
                </a:lnSpc>
              </a:pPr>
              <a:r>
                <a:rPr lang="en-US" sz="1959" dirty="0">
                  <a:solidFill>
                    <a:srgbClr val="0E243C"/>
                  </a:solidFill>
                  <a:latin typeface="Inter"/>
                  <a:ea typeface="Inter"/>
                  <a:cs typeface="Inter"/>
                  <a:sym typeface="Inter"/>
                </a:rPr>
                <a:t>Type in a business name for results.</a:t>
              </a:r>
            </a:p>
          </p:txBody>
        </p:sp>
        <p:sp>
          <p:nvSpPr>
            <p:cNvPr id="13" name="TextBox 13"/>
            <p:cNvSpPr txBox="1"/>
            <p:nvPr/>
          </p:nvSpPr>
          <p:spPr>
            <a:xfrm>
              <a:off x="1473753" y="4024609"/>
              <a:ext cx="6008960" cy="525336"/>
            </a:xfrm>
            <a:prstGeom prst="rect">
              <a:avLst/>
            </a:prstGeom>
          </p:spPr>
          <p:txBody>
            <a:bodyPr lIns="0" tIns="0" rIns="0" bIns="0" rtlCol="0" anchor="t">
              <a:spAutoFit/>
            </a:bodyPr>
            <a:lstStyle/>
            <a:p>
              <a:pPr algn="l">
                <a:lnSpc>
                  <a:spcPts val="3135"/>
                </a:lnSpc>
              </a:pPr>
              <a:r>
                <a:rPr lang="en-US" sz="2612" b="1" dirty="0">
                  <a:solidFill>
                    <a:srgbClr val="0E243C"/>
                  </a:solidFill>
                  <a:latin typeface="Inter Bold"/>
                  <a:ea typeface="Inter Bold"/>
                  <a:cs typeface="Inter Bold"/>
                  <a:sym typeface="Inter Bold"/>
                </a:rPr>
                <a:t>Spelling Variations</a:t>
              </a:r>
            </a:p>
          </p:txBody>
        </p:sp>
        <p:sp>
          <p:nvSpPr>
            <p:cNvPr id="14" name="TextBox 14"/>
            <p:cNvSpPr txBox="1"/>
            <p:nvPr/>
          </p:nvSpPr>
          <p:spPr>
            <a:xfrm>
              <a:off x="1473753" y="4741698"/>
              <a:ext cx="7621347" cy="783705"/>
            </a:xfrm>
            <a:prstGeom prst="rect">
              <a:avLst/>
            </a:prstGeom>
          </p:spPr>
          <p:txBody>
            <a:bodyPr lIns="0" tIns="0" rIns="0" bIns="0" rtlCol="0" anchor="t">
              <a:spAutoFit/>
            </a:bodyPr>
            <a:lstStyle/>
            <a:p>
              <a:pPr algn="l">
                <a:lnSpc>
                  <a:spcPts val="2351"/>
                </a:lnSpc>
              </a:pPr>
              <a:r>
                <a:rPr lang="en-US" sz="1959" dirty="0">
                  <a:solidFill>
                    <a:srgbClr val="0E243C"/>
                  </a:solidFill>
                  <a:latin typeface="Inter"/>
                  <a:ea typeface="Inter"/>
                  <a:cs typeface="Inter"/>
                  <a:sym typeface="Inter"/>
                </a:rPr>
                <a:t>Be sure to include variations in spelling, use of numbers or symbols:</a:t>
              </a:r>
            </a:p>
          </p:txBody>
        </p:sp>
        <p:sp>
          <p:nvSpPr>
            <p:cNvPr id="15" name="TextBox 15"/>
            <p:cNvSpPr txBox="1"/>
            <p:nvPr/>
          </p:nvSpPr>
          <p:spPr>
            <a:xfrm>
              <a:off x="3282090" y="5737253"/>
              <a:ext cx="6135488" cy="1190625"/>
            </a:xfrm>
            <a:prstGeom prst="rect">
              <a:avLst/>
            </a:prstGeom>
          </p:spPr>
          <p:txBody>
            <a:bodyPr lIns="0" tIns="0" rIns="0" bIns="0" rtlCol="0" anchor="t">
              <a:spAutoFit/>
            </a:bodyPr>
            <a:lstStyle/>
            <a:p>
              <a:pPr marL="423034" lvl="1" indent="-211517" algn="l">
                <a:lnSpc>
                  <a:spcPts val="2351"/>
                </a:lnSpc>
                <a:buFont typeface="Arial"/>
                <a:buChar char="•"/>
              </a:pPr>
              <a:r>
                <a:rPr lang="en-US" sz="1959" dirty="0">
                  <a:solidFill>
                    <a:srgbClr val="0E243C"/>
                  </a:solidFill>
                  <a:latin typeface="Inter"/>
                  <a:ea typeface="Inter"/>
                  <a:cs typeface="Inter"/>
                  <a:sym typeface="Inter"/>
                </a:rPr>
                <a:t>“I C U” vs. “I See You”</a:t>
              </a:r>
            </a:p>
            <a:p>
              <a:pPr marL="423034" lvl="1" indent="-211517" algn="l">
                <a:lnSpc>
                  <a:spcPts val="2351"/>
                </a:lnSpc>
                <a:buFont typeface="Arial"/>
                <a:buChar char="•"/>
              </a:pPr>
              <a:r>
                <a:rPr lang="en-US" sz="1959" dirty="0">
                  <a:solidFill>
                    <a:srgbClr val="0E243C"/>
                  </a:solidFill>
                  <a:latin typeface="Inter"/>
                  <a:ea typeface="Inter"/>
                  <a:cs typeface="Inter"/>
                  <a:sym typeface="Inter"/>
                </a:rPr>
                <a:t>“A to Z” vs. “A 2 Z”</a:t>
              </a:r>
            </a:p>
            <a:p>
              <a:pPr marL="423034" lvl="1" indent="-211517" algn="l">
                <a:lnSpc>
                  <a:spcPts val="2351"/>
                </a:lnSpc>
                <a:buFont typeface="Arial"/>
                <a:buChar char="•"/>
              </a:pPr>
              <a:r>
                <a:rPr lang="en-US" sz="1959" dirty="0">
                  <a:solidFill>
                    <a:srgbClr val="0E243C"/>
                  </a:solidFill>
                  <a:latin typeface="Inter"/>
                  <a:ea typeface="Inter"/>
                  <a:cs typeface="Inter"/>
                  <a:sym typeface="Inter"/>
                </a:rPr>
                <a:t>“Left and Right” vs. “Left &amp; Right”</a:t>
              </a:r>
            </a:p>
          </p:txBody>
        </p:sp>
      </p:grpSp>
      <p:grpSp>
        <p:nvGrpSpPr>
          <p:cNvPr id="16" name="Group 16"/>
          <p:cNvGrpSpPr/>
          <p:nvPr/>
        </p:nvGrpSpPr>
        <p:grpSpPr>
          <a:xfrm>
            <a:off x="5766" y="8309219"/>
            <a:ext cx="2045867" cy="1977781"/>
            <a:chOff x="0" y="0"/>
            <a:chExt cx="2727823" cy="2637041"/>
          </a:xfrm>
        </p:grpSpPr>
        <p:sp>
          <p:nvSpPr>
            <p:cNvPr id="17" name="Freeform 17"/>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0"/>
              <a:stretch>
                <a:fillRect t="-1721" b="-1721"/>
              </a:stretch>
            </a:blipFill>
          </p:spPr>
          <p:txBody>
            <a:bodyPr/>
            <a:lstStyle/>
            <a:p>
              <a:endParaRPr lang="en-US" dirty="0"/>
            </a:p>
          </p:txBody>
        </p:sp>
        <p:sp>
          <p:nvSpPr>
            <p:cNvPr id="18" name="TextBox 18"/>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4</a:t>
              </a:r>
            </a:p>
          </p:txBody>
        </p:sp>
      </p:grpSp>
      <p:pic>
        <p:nvPicPr>
          <p:cNvPr id="186" name="Audio 185">
            <a:extLst>
              <a:ext uri="{FF2B5EF4-FFF2-40B4-BE49-F238E27FC236}">
                <a16:creationId xmlns:a16="http://schemas.microsoft.com/office/drawing/2014/main" id="{288D9D26-E111-C12B-44B3-DD00A9ACBD5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00" y="9321800"/>
            <a:ext cx="812800" cy="812800"/>
          </a:xfrm>
          <a:prstGeom prst="rect">
            <a:avLst/>
          </a:prstGeom>
        </p:spPr>
      </p:pic>
    </p:spTree>
  </p:cSld>
  <p:clrMapOvr>
    <a:masterClrMapping/>
  </p:clrMapOvr>
  <p:transition advClick="0" advTm="99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1967113" y="0"/>
            <a:ext cx="14320433" cy="4564638"/>
          </a:xfrm>
          <a:custGeom>
            <a:avLst/>
            <a:gdLst/>
            <a:ahLst/>
            <a:cxnLst/>
            <a:rect l="l" t="t" r="r" b="b"/>
            <a:pathLst>
              <a:path w="14320433" h="4564638">
                <a:moveTo>
                  <a:pt x="0" y="0"/>
                </a:moveTo>
                <a:lnTo>
                  <a:pt x="14320433" y="0"/>
                </a:lnTo>
                <a:lnTo>
                  <a:pt x="14320433" y="4564638"/>
                </a:lnTo>
                <a:lnTo>
                  <a:pt x="0" y="45646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3" name="Group 3"/>
          <p:cNvGrpSpPr/>
          <p:nvPr/>
        </p:nvGrpSpPr>
        <p:grpSpPr>
          <a:xfrm>
            <a:off x="293998" y="3676292"/>
            <a:ext cx="9894956" cy="3125023"/>
            <a:chOff x="0" y="-44451"/>
            <a:chExt cx="13193274" cy="4166697"/>
          </a:xfrm>
        </p:grpSpPr>
        <p:sp>
          <p:nvSpPr>
            <p:cNvPr id="4" name="Freeform 4"/>
            <p:cNvSpPr/>
            <p:nvPr/>
          </p:nvSpPr>
          <p:spPr>
            <a:xfrm>
              <a:off x="0" y="0"/>
              <a:ext cx="816006" cy="595684"/>
            </a:xfrm>
            <a:custGeom>
              <a:avLst/>
              <a:gdLst/>
              <a:ahLst/>
              <a:cxnLst/>
              <a:rect l="l" t="t" r="r" b="b"/>
              <a:pathLst>
                <a:path w="816006" h="595684">
                  <a:moveTo>
                    <a:pt x="0" y="0"/>
                  </a:moveTo>
                  <a:lnTo>
                    <a:pt x="816006" y="0"/>
                  </a:lnTo>
                  <a:lnTo>
                    <a:pt x="816006" y="595684"/>
                  </a:lnTo>
                  <a:lnTo>
                    <a:pt x="0" y="595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5" name="TextBox 5"/>
            <p:cNvSpPr txBox="1"/>
            <p:nvPr/>
          </p:nvSpPr>
          <p:spPr>
            <a:xfrm>
              <a:off x="816007" y="-44451"/>
              <a:ext cx="12377267" cy="4166697"/>
            </a:xfrm>
            <a:prstGeom prst="rect">
              <a:avLst/>
            </a:prstGeom>
          </p:spPr>
          <p:txBody>
            <a:bodyPr wrap="square" lIns="0" tIns="0" rIns="0" bIns="0" rtlCol="0" anchor="t">
              <a:spAutoFit/>
            </a:bodyPr>
            <a:lstStyle/>
            <a:p>
              <a:pPr algn="l">
                <a:lnSpc>
                  <a:spcPts val="3639"/>
                </a:lnSpc>
              </a:pPr>
              <a:r>
                <a:rPr lang="en-US" sz="2599" b="1" dirty="0">
                  <a:solidFill>
                    <a:srgbClr val="C5882D"/>
                  </a:solidFill>
                  <a:latin typeface="Inter Bold"/>
                  <a:ea typeface="Inter Bold"/>
                  <a:cs typeface="Inter Bold"/>
                  <a:sym typeface="Inter Bold"/>
                </a:rPr>
                <a:t>Contract Checklist</a:t>
              </a:r>
            </a:p>
            <a:p>
              <a:pPr algn="l">
                <a:lnSpc>
                  <a:spcPts val="3639"/>
                </a:lnSpc>
              </a:pPr>
              <a:endParaRPr lang="en-US" sz="2599" b="1" dirty="0">
                <a:solidFill>
                  <a:srgbClr val="C5882D"/>
                </a:solidFill>
                <a:latin typeface="Inter Bold"/>
                <a:ea typeface="Inter Bold"/>
                <a:cs typeface="Inter Bold"/>
                <a:sym typeface="Inter Bold"/>
              </a:endParaRPr>
            </a:p>
            <a:p>
              <a:pPr marL="453387" lvl="1" indent="-226693" algn="l">
                <a:lnSpc>
                  <a:spcPts val="2939"/>
                </a:lnSpc>
                <a:buFont typeface="Arial"/>
                <a:buChar char="•"/>
              </a:pPr>
              <a:r>
                <a:rPr lang="en-US" sz="2099" dirty="0">
                  <a:solidFill>
                    <a:srgbClr val="0E243C"/>
                  </a:solidFill>
                  <a:latin typeface="Inter"/>
                  <a:ea typeface="Inter"/>
                  <a:cs typeface="Inter"/>
                  <a:sym typeface="Inter"/>
                </a:rPr>
                <a:t>Outlines the mandatory minimum requirements established by AB 39.</a:t>
              </a:r>
            </a:p>
            <a:p>
              <a:pPr algn="l">
                <a:lnSpc>
                  <a:spcPts val="2939"/>
                </a:lnSpc>
              </a:pPr>
              <a:endParaRPr lang="en-US" sz="2099" dirty="0">
                <a:solidFill>
                  <a:srgbClr val="0E243C"/>
                </a:solidFill>
                <a:latin typeface="Inter"/>
                <a:ea typeface="Inter"/>
                <a:cs typeface="Inter"/>
                <a:sym typeface="Inter"/>
              </a:endParaRPr>
            </a:p>
            <a:p>
              <a:pPr marL="453387" lvl="1" indent="-226693" algn="l">
                <a:lnSpc>
                  <a:spcPts val="2939"/>
                </a:lnSpc>
                <a:buFont typeface="Arial"/>
                <a:buChar char="•"/>
              </a:pPr>
              <a:r>
                <a:rPr lang="en-US" sz="2099" dirty="0">
                  <a:solidFill>
                    <a:srgbClr val="0E243C"/>
                  </a:solidFill>
                  <a:latin typeface="Inter"/>
                  <a:ea typeface="Inter"/>
                  <a:cs typeface="Inter"/>
                  <a:sym typeface="Inter"/>
                </a:rPr>
                <a:t>A sample contract and contract outline (downloadable) are available on our website: </a:t>
              </a:r>
            </a:p>
            <a:p>
              <a:pPr algn="l">
                <a:lnSpc>
                  <a:spcPts val="2939"/>
                </a:lnSpc>
              </a:pPr>
              <a:endParaRPr lang="en-US" sz="2099" dirty="0">
                <a:solidFill>
                  <a:srgbClr val="0E243C"/>
                </a:solidFill>
                <a:latin typeface="Inter"/>
                <a:ea typeface="Inter"/>
                <a:cs typeface="Inter"/>
                <a:sym typeface="Inter"/>
              </a:endParaRPr>
            </a:p>
            <a:p>
              <a:pPr algn="ctr">
                <a:lnSpc>
                  <a:spcPts val="2939"/>
                </a:lnSpc>
              </a:pPr>
              <a:r>
                <a:rPr lang="en-US" sz="2099" u="sng" dirty="0">
                  <a:solidFill>
                    <a:srgbClr val="004AAD"/>
                  </a:solidFill>
                  <a:latin typeface="Inter"/>
                  <a:ea typeface="Inter"/>
                  <a:cs typeface="Inter"/>
                  <a:sym typeface="Inter"/>
                  <a:hlinkClick r:id="rId9"/>
                </a:rPr>
                <a:t>www.nvcontractorsboard.com/resources</a:t>
              </a:r>
              <a:endParaRPr lang="en-US" sz="2099" u="sng" dirty="0">
                <a:solidFill>
                  <a:srgbClr val="004AAD"/>
                </a:solidFill>
                <a:latin typeface="Inter"/>
                <a:ea typeface="Inter"/>
                <a:cs typeface="Inter"/>
                <a:sym typeface="Inter"/>
              </a:endParaRPr>
            </a:p>
          </p:txBody>
        </p:sp>
      </p:grpSp>
      <p:sp>
        <p:nvSpPr>
          <p:cNvPr id="6" name="Freeform 6"/>
          <p:cNvSpPr/>
          <p:nvPr/>
        </p:nvSpPr>
        <p:spPr>
          <a:xfrm>
            <a:off x="10325169" y="-108540"/>
            <a:ext cx="8114401" cy="10504079"/>
          </a:xfrm>
          <a:custGeom>
            <a:avLst/>
            <a:gdLst/>
            <a:ahLst/>
            <a:cxnLst/>
            <a:rect l="l" t="t" r="r" b="b"/>
            <a:pathLst>
              <a:path w="8114401" h="10504079">
                <a:moveTo>
                  <a:pt x="0" y="0"/>
                </a:moveTo>
                <a:lnTo>
                  <a:pt x="8114401" y="0"/>
                </a:lnTo>
                <a:lnTo>
                  <a:pt x="8114401" y="10504080"/>
                </a:lnTo>
                <a:lnTo>
                  <a:pt x="0" y="10504080"/>
                </a:lnTo>
                <a:lnTo>
                  <a:pt x="0" y="0"/>
                </a:lnTo>
                <a:close/>
              </a:path>
            </a:pathLst>
          </a:custGeom>
          <a:blipFill>
            <a:blip r:embed="rId10"/>
            <a:stretch>
              <a:fillRect/>
            </a:stretch>
          </a:blipFill>
        </p:spPr>
        <p:txBody>
          <a:bodyPr/>
          <a:lstStyle/>
          <a:p>
            <a:endParaRPr lang="en-US" dirty="0"/>
          </a:p>
        </p:txBody>
      </p:sp>
      <p:sp>
        <p:nvSpPr>
          <p:cNvPr id="7" name="TextBox 7"/>
          <p:cNvSpPr txBox="1"/>
          <p:nvPr/>
        </p:nvSpPr>
        <p:spPr>
          <a:xfrm>
            <a:off x="344764" y="376238"/>
            <a:ext cx="16183970" cy="1304925"/>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ASSEMBLY BILL 39</a:t>
            </a:r>
          </a:p>
        </p:txBody>
      </p:sp>
      <p:grpSp>
        <p:nvGrpSpPr>
          <p:cNvPr id="8" name="Group 8"/>
          <p:cNvGrpSpPr/>
          <p:nvPr/>
        </p:nvGrpSpPr>
        <p:grpSpPr>
          <a:xfrm>
            <a:off x="5766" y="8309219"/>
            <a:ext cx="2045867" cy="1977781"/>
            <a:chOff x="0" y="0"/>
            <a:chExt cx="2727823" cy="2637041"/>
          </a:xfrm>
        </p:grpSpPr>
        <p:sp>
          <p:nvSpPr>
            <p:cNvPr id="9" name="Freeform 9"/>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txBody>
            <a:bodyPr/>
            <a:lstStyle/>
            <a:p>
              <a:endParaRPr lang="en-US" dirty="0"/>
            </a:p>
          </p:txBody>
        </p:sp>
        <p:sp>
          <p:nvSpPr>
            <p:cNvPr id="10" name="TextBox 10"/>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40</a:t>
              </a:r>
            </a:p>
          </p:txBody>
        </p:sp>
      </p:grpSp>
      <p:sp>
        <p:nvSpPr>
          <p:cNvPr id="11" name="TextBox 11"/>
          <p:cNvSpPr txBox="1"/>
          <p:nvPr/>
        </p:nvSpPr>
        <p:spPr>
          <a:xfrm>
            <a:off x="344764" y="1557337"/>
            <a:ext cx="2630835" cy="314325"/>
          </a:xfrm>
          <a:prstGeom prst="rect">
            <a:avLst/>
          </a:prstGeom>
        </p:spPr>
        <p:txBody>
          <a:bodyPr lIns="0" tIns="0" rIns="0" bIns="0" rtlCol="0" anchor="t">
            <a:spAutoFit/>
          </a:bodyPr>
          <a:lstStyle/>
          <a:p>
            <a:pPr algn="ctr">
              <a:lnSpc>
                <a:spcPts val="2400"/>
              </a:lnSpc>
              <a:spcBef>
                <a:spcPct val="0"/>
              </a:spcBef>
            </a:pPr>
            <a:r>
              <a:rPr lang="en-US" sz="2000" dirty="0">
                <a:solidFill>
                  <a:srgbClr val="FFFAEC"/>
                </a:solidFill>
                <a:latin typeface="Oswald"/>
                <a:ea typeface="Oswald"/>
                <a:cs typeface="Oswald"/>
                <a:sym typeface="Oswald"/>
              </a:rPr>
              <a:t>EFFECTIVE OCTOBER 1, 2023</a:t>
            </a:r>
          </a:p>
        </p:txBody>
      </p:sp>
      <p:pic>
        <p:nvPicPr>
          <p:cNvPr id="31" name="Audio 30">
            <a:extLst>
              <a:ext uri="{FF2B5EF4-FFF2-40B4-BE49-F238E27FC236}">
                <a16:creationId xmlns:a16="http://schemas.microsoft.com/office/drawing/2014/main" id="{6676AAD3-6BD8-070A-69EA-137B0DFD3BA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322800" y="9321800"/>
            <a:ext cx="812800" cy="812800"/>
          </a:xfrm>
          <a:prstGeom prst="rect">
            <a:avLst/>
          </a:prstGeom>
        </p:spPr>
      </p:pic>
    </p:spTree>
  </p:cSld>
  <p:clrMapOvr>
    <a:masterClrMapping/>
  </p:clrMapOvr>
  <p:transition advClick="0" advTm="101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7603854" y="5417177"/>
            <a:ext cx="18374040" cy="4226029"/>
          </a:xfrm>
          <a:custGeom>
            <a:avLst/>
            <a:gdLst/>
            <a:ahLst/>
            <a:cxnLst/>
            <a:rect l="l" t="t" r="r" b="b"/>
            <a:pathLst>
              <a:path w="18374040" h="4226029">
                <a:moveTo>
                  <a:pt x="0" y="4226029"/>
                </a:moveTo>
                <a:lnTo>
                  <a:pt x="18374039" y="4226029"/>
                </a:lnTo>
                <a:lnTo>
                  <a:pt x="18374039" y="0"/>
                </a:lnTo>
                <a:lnTo>
                  <a:pt x="0" y="0"/>
                </a:lnTo>
                <a:lnTo>
                  <a:pt x="0" y="422602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3" name="Group 3"/>
          <p:cNvGrpSpPr/>
          <p:nvPr/>
        </p:nvGrpSpPr>
        <p:grpSpPr>
          <a:xfrm>
            <a:off x="5766" y="8309219"/>
            <a:ext cx="2045867" cy="1977781"/>
            <a:chOff x="0" y="0"/>
            <a:chExt cx="2727823" cy="2637041"/>
          </a:xfrm>
        </p:grpSpPr>
        <p:sp>
          <p:nvSpPr>
            <p:cNvPr id="4" name="Freeform 4"/>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7"/>
              <a:stretch>
                <a:fillRect t="-1721" b="-1721"/>
              </a:stretch>
            </a:blipFill>
          </p:spPr>
          <p:txBody>
            <a:bodyPr/>
            <a:lstStyle/>
            <a:p>
              <a:endParaRPr lang="en-US" dirty="0"/>
            </a:p>
          </p:txBody>
        </p:sp>
        <p:sp>
          <p:nvSpPr>
            <p:cNvPr id="5" name="TextBox 5"/>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41</a:t>
              </a:r>
            </a:p>
          </p:txBody>
        </p:sp>
      </p:grpSp>
      <p:sp>
        <p:nvSpPr>
          <p:cNvPr id="6" name="Freeform 6"/>
          <p:cNvSpPr/>
          <p:nvPr/>
        </p:nvSpPr>
        <p:spPr>
          <a:xfrm>
            <a:off x="3670631" y="4769286"/>
            <a:ext cx="8365296" cy="2235553"/>
          </a:xfrm>
          <a:custGeom>
            <a:avLst/>
            <a:gdLst/>
            <a:ahLst/>
            <a:cxnLst/>
            <a:rect l="l" t="t" r="r" b="b"/>
            <a:pathLst>
              <a:path w="8365296" h="2235553">
                <a:moveTo>
                  <a:pt x="0" y="0"/>
                </a:moveTo>
                <a:lnTo>
                  <a:pt x="8365297" y="0"/>
                </a:lnTo>
                <a:lnTo>
                  <a:pt x="8365297" y="2235554"/>
                </a:lnTo>
                <a:lnTo>
                  <a:pt x="0" y="2235554"/>
                </a:lnTo>
                <a:lnTo>
                  <a:pt x="0" y="0"/>
                </a:lnTo>
                <a:close/>
              </a:path>
            </a:pathLst>
          </a:custGeom>
          <a:blipFill>
            <a:blip r:embed="rId8"/>
            <a:stretch>
              <a:fillRect/>
            </a:stretch>
          </a:blipFill>
        </p:spPr>
        <p:txBody>
          <a:bodyPr/>
          <a:lstStyle/>
          <a:p>
            <a:endParaRPr lang="en-US" dirty="0"/>
          </a:p>
        </p:txBody>
      </p:sp>
      <p:sp>
        <p:nvSpPr>
          <p:cNvPr id="7" name="TextBox 7"/>
          <p:cNvSpPr txBox="1"/>
          <p:nvPr/>
        </p:nvSpPr>
        <p:spPr>
          <a:xfrm>
            <a:off x="1028700" y="2117592"/>
            <a:ext cx="13649159" cy="376682"/>
          </a:xfrm>
          <a:prstGeom prst="rect">
            <a:avLst/>
          </a:prstGeom>
        </p:spPr>
        <p:txBody>
          <a:bodyPr lIns="0" tIns="0" rIns="0" bIns="0" rtlCol="0" anchor="t">
            <a:spAutoFit/>
          </a:bodyPr>
          <a:lstStyle/>
          <a:p>
            <a:pPr algn="just">
              <a:lnSpc>
                <a:spcPts val="3123"/>
              </a:lnSpc>
            </a:pPr>
            <a:r>
              <a:rPr lang="en-US" sz="2199" dirty="0">
                <a:solidFill>
                  <a:srgbClr val="0E243C"/>
                </a:solidFill>
                <a:latin typeface="Inter"/>
                <a:ea typeface="Inter"/>
                <a:cs typeface="Inter"/>
                <a:sym typeface="Inter"/>
              </a:rPr>
              <a:t>Prior to receiving a license, applicants </a:t>
            </a:r>
            <a:r>
              <a:rPr lang="en-US" sz="2199" b="1" dirty="0">
                <a:solidFill>
                  <a:srgbClr val="CC0000"/>
                </a:solidFill>
                <a:latin typeface="Inter Bold"/>
                <a:ea typeface="Inter Bold"/>
                <a:cs typeface="Inter Bold"/>
                <a:sym typeface="Inter Bold"/>
              </a:rPr>
              <a:t>MUST</a:t>
            </a:r>
            <a:r>
              <a:rPr lang="en-US" sz="2199" dirty="0">
                <a:solidFill>
                  <a:srgbClr val="0E243C"/>
                </a:solidFill>
                <a:latin typeface="Inter"/>
                <a:ea typeface="Inter"/>
                <a:cs typeface="Inter"/>
                <a:sym typeface="Inter"/>
              </a:rPr>
              <a:t>:</a:t>
            </a:r>
          </a:p>
        </p:txBody>
      </p:sp>
      <p:sp>
        <p:nvSpPr>
          <p:cNvPr id="8" name="TextBox 8"/>
          <p:cNvSpPr txBox="1"/>
          <p:nvPr/>
        </p:nvSpPr>
        <p:spPr>
          <a:xfrm>
            <a:off x="819090" y="2836442"/>
            <a:ext cx="14310238" cy="1603003"/>
          </a:xfrm>
          <a:prstGeom prst="rect">
            <a:avLst/>
          </a:prstGeom>
        </p:spPr>
        <p:txBody>
          <a:bodyPr lIns="0" tIns="0" rIns="0" bIns="0" rtlCol="0" anchor="t">
            <a:spAutoFit/>
          </a:bodyPr>
          <a:lstStyle/>
          <a:p>
            <a:pPr marL="453390" lvl="1" indent="-226695" algn="l">
              <a:lnSpc>
                <a:spcPts val="2520"/>
              </a:lnSpc>
              <a:buFont typeface="Arial"/>
              <a:buChar char="•"/>
            </a:pPr>
            <a:r>
              <a:rPr lang="en-US" sz="2100" dirty="0">
                <a:solidFill>
                  <a:srgbClr val="0E243C"/>
                </a:solidFill>
                <a:latin typeface="Inter"/>
                <a:ea typeface="Inter"/>
                <a:cs typeface="Inter"/>
                <a:sym typeface="Inter"/>
              </a:rPr>
              <a:t>provide proof of coverage for Workers’ Compensation Insurance; </a:t>
            </a:r>
            <a:r>
              <a:rPr lang="en-US" sz="2100" b="1" dirty="0">
                <a:solidFill>
                  <a:srgbClr val="0E243C"/>
                </a:solidFill>
                <a:latin typeface="Inter"/>
                <a:ea typeface="Inter"/>
                <a:cs typeface="Inter"/>
                <a:sym typeface="Inter"/>
              </a:rPr>
              <a:t>or</a:t>
            </a:r>
          </a:p>
          <a:p>
            <a:pPr algn="l">
              <a:lnSpc>
                <a:spcPts val="2520"/>
              </a:lnSpc>
            </a:pPr>
            <a:endParaRPr lang="en-US" sz="2100" dirty="0">
              <a:solidFill>
                <a:srgbClr val="0E243C"/>
              </a:solidFill>
              <a:latin typeface="Inter"/>
              <a:ea typeface="Inter"/>
              <a:cs typeface="Inter"/>
              <a:sym typeface="Inter"/>
            </a:endParaRPr>
          </a:p>
          <a:p>
            <a:pPr marL="453390" lvl="1" indent="-226695" algn="l">
              <a:lnSpc>
                <a:spcPts val="2520"/>
              </a:lnSpc>
              <a:buFont typeface="Arial"/>
              <a:buChar char="•"/>
            </a:pPr>
            <a:r>
              <a:rPr lang="en-US" sz="2100" dirty="0">
                <a:solidFill>
                  <a:srgbClr val="0E243C"/>
                </a:solidFill>
                <a:latin typeface="Inter"/>
                <a:ea typeface="Inter"/>
                <a:cs typeface="Inter"/>
                <a:sym typeface="Inter"/>
              </a:rPr>
              <a:t>submit an </a:t>
            </a:r>
            <a:r>
              <a:rPr lang="en-US" sz="2100" u="sng" dirty="0">
                <a:solidFill>
                  <a:srgbClr val="004AAD"/>
                </a:solidFill>
                <a:latin typeface="Inter"/>
                <a:ea typeface="Inter"/>
                <a:cs typeface="Inter"/>
                <a:sym typeface="Inter"/>
                <a:hlinkClick r:id="rId9"/>
              </a:rPr>
              <a:t>Affidavit of Exemption</a:t>
            </a:r>
            <a:r>
              <a:rPr lang="en-US" sz="2100" dirty="0">
                <a:solidFill>
                  <a:srgbClr val="0E243C"/>
                </a:solidFill>
                <a:latin typeface="Inter"/>
                <a:ea typeface="Inter"/>
                <a:cs typeface="Inter"/>
                <a:sym typeface="Inter"/>
              </a:rPr>
              <a:t> form.</a:t>
            </a:r>
          </a:p>
          <a:p>
            <a:pPr marL="226695" lvl="1" algn="l">
              <a:lnSpc>
                <a:spcPts val="2520"/>
              </a:lnSpc>
            </a:pPr>
            <a:endParaRPr lang="en-US" sz="2100" dirty="0">
              <a:solidFill>
                <a:srgbClr val="0E243C"/>
              </a:solidFill>
              <a:latin typeface="Inter"/>
              <a:ea typeface="Inter"/>
              <a:cs typeface="Inter"/>
              <a:sym typeface="Inter"/>
            </a:endParaRPr>
          </a:p>
          <a:p>
            <a:pPr marL="226695" lvl="1" algn="l">
              <a:lnSpc>
                <a:spcPts val="2520"/>
              </a:lnSpc>
            </a:pPr>
            <a:r>
              <a:rPr lang="en-US" sz="2100" dirty="0">
                <a:solidFill>
                  <a:srgbClr val="0E243C"/>
                </a:solidFill>
                <a:latin typeface="Inter"/>
                <a:ea typeface="Inter"/>
                <a:cs typeface="Inter"/>
                <a:sym typeface="Inter"/>
              </a:rPr>
              <a:t>Once the license is issued, you will be required to provide proof of coverage at the time of each renewal.</a:t>
            </a:r>
          </a:p>
        </p:txBody>
      </p:sp>
      <p:sp>
        <p:nvSpPr>
          <p:cNvPr id="9" name="TextBox 9"/>
          <p:cNvSpPr txBox="1"/>
          <p:nvPr/>
        </p:nvSpPr>
        <p:spPr>
          <a:xfrm>
            <a:off x="1028700" y="374517"/>
            <a:ext cx="1449889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INDUSTRIAL INSURANCE</a:t>
            </a:r>
          </a:p>
        </p:txBody>
      </p:sp>
      <p:sp>
        <p:nvSpPr>
          <p:cNvPr id="10" name="TextBox 10"/>
          <p:cNvSpPr txBox="1"/>
          <p:nvPr/>
        </p:nvSpPr>
        <p:spPr>
          <a:xfrm>
            <a:off x="3084494" y="6927513"/>
            <a:ext cx="10440508" cy="1157732"/>
          </a:xfrm>
          <a:prstGeom prst="rect">
            <a:avLst/>
          </a:prstGeom>
        </p:spPr>
        <p:txBody>
          <a:bodyPr lIns="0" tIns="0" rIns="0" bIns="0" rtlCol="0" anchor="t">
            <a:spAutoFit/>
          </a:bodyPr>
          <a:lstStyle/>
          <a:p>
            <a:pPr algn="ctr">
              <a:lnSpc>
                <a:spcPts val="3123"/>
              </a:lnSpc>
            </a:pPr>
            <a:r>
              <a:rPr lang="en-US" sz="2199" u="sng" dirty="0">
                <a:solidFill>
                  <a:srgbClr val="004AAD"/>
                </a:solidFill>
                <a:latin typeface="Inter"/>
                <a:ea typeface="Inter"/>
                <a:cs typeface="Inter"/>
                <a:sym typeface="Inter"/>
                <a:hlinkClick r:id="rId10"/>
              </a:rPr>
              <a:t>www.dir.nv.gov</a:t>
            </a:r>
            <a:endParaRPr lang="en-US" sz="2199" u="sng" dirty="0">
              <a:solidFill>
                <a:srgbClr val="004AAD"/>
              </a:solidFill>
              <a:latin typeface="Inter"/>
              <a:ea typeface="Inter"/>
              <a:cs typeface="Inter"/>
              <a:sym typeface="Inter"/>
            </a:endParaRPr>
          </a:p>
          <a:p>
            <a:pPr algn="ctr">
              <a:lnSpc>
                <a:spcPts val="3123"/>
              </a:lnSpc>
            </a:pPr>
            <a:endParaRPr lang="en-US" sz="2199" u="sng" dirty="0">
              <a:solidFill>
                <a:srgbClr val="004AAD"/>
              </a:solidFill>
              <a:latin typeface="Inter"/>
              <a:ea typeface="Inter"/>
              <a:cs typeface="Inter"/>
              <a:sym typeface="Inter"/>
            </a:endParaRPr>
          </a:p>
          <a:p>
            <a:pPr algn="ctr">
              <a:lnSpc>
                <a:spcPts val="3123"/>
              </a:lnSpc>
            </a:pPr>
            <a:r>
              <a:rPr lang="en-US" sz="2199" dirty="0">
                <a:solidFill>
                  <a:srgbClr val="0E243C"/>
                </a:solidFill>
                <a:latin typeface="Inter"/>
                <a:ea typeface="Inter"/>
                <a:cs typeface="Inter"/>
                <a:sym typeface="Inter"/>
              </a:rPr>
              <a:t>Northern Nevada: (775) 684-7270     |     Southern Nevada:  (702) 486-9000</a:t>
            </a:r>
          </a:p>
        </p:txBody>
      </p:sp>
      <p:pic>
        <p:nvPicPr>
          <p:cNvPr id="24" name="Audio 23">
            <a:extLst>
              <a:ext uri="{FF2B5EF4-FFF2-40B4-BE49-F238E27FC236}">
                <a16:creationId xmlns:a16="http://schemas.microsoft.com/office/drawing/2014/main" id="{60322AB1-AF25-0009-EC34-03F2DAD85B8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00" y="9321800"/>
            <a:ext cx="812800" cy="812800"/>
          </a:xfrm>
          <a:prstGeom prst="rect">
            <a:avLst/>
          </a:prstGeom>
        </p:spPr>
      </p:pic>
    </p:spTree>
  </p:cSld>
  <p:clrMapOvr>
    <a:masterClrMapping/>
  </p:clrMapOvr>
  <p:transition advClick="0" advTm="163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6185537" y="1075872"/>
            <a:ext cx="14977444" cy="3444812"/>
          </a:xfrm>
          <a:custGeom>
            <a:avLst/>
            <a:gdLst/>
            <a:ahLst/>
            <a:cxnLst/>
            <a:rect l="l" t="t" r="r" b="b"/>
            <a:pathLst>
              <a:path w="14977444" h="3444812">
                <a:moveTo>
                  <a:pt x="0" y="3444812"/>
                </a:moveTo>
                <a:lnTo>
                  <a:pt x="14977445" y="3444812"/>
                </a:lnTo>
                <a:lnTo>
                  <a:pt x="14977445"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TextBox 3"/>
          <p:cNvSpPr txBox="1"/>
          <p:nvPr/>
        </p:nvSpPr>
        <p:spPr>
          <a:xfrm>
            <a:off x="3221547" y="376238"/>
            <a:ext cx="9861049"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REVIEW OF COSTS</a:t>
            </a:r>
          </a:p>
        </p:txBody>
      </p:sp>
      <p:grpSp>
        <p:nvGrpSpPr>
          <p:cNvPr id="5" name="Group 5"/>
          <p:cNvGrpSpPr/>
          <p:nvPr/>
        </p:nvGrpSpPr>
        <p:grpSpPr>
          <a:xfrm>
            <a:off x="16242133" y="8309219"/>
            <a:ext cx="2045867" cy="1977781"/>
            <a:chOff x="0" y="0"/>
            <a:chExt cx="2727823" cy="2637041"/>
          </a:xfrm>
        </p:grpSpPr>
        <p:sp>
          <p:nvSpPr>
            <p:cNvPr id="6" name="Freeform 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7"/>
              <a:stretch>
                <a:fillRect t="-1721" b="-1721"/>
              </a:stretch>
            </a:blipFill>
          </p:spPr>
          <p:txBody>
            <a:bodyPr/>
            <a:lstStyle/>
            <a:p>
              <a:endParaRPr lang="en-US" dirty="0"/>
            </a:p>
          </p:txBody>
        </p:sp>
        <p:sp>
          <p:nvSpPr>
            <p:cNvPr id="7" name="TextBox 7"/>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42</a:t>
              </a:r>
            </a:p>
          </p:txBody>
        </p:sp>
      </p:grpSp>
      <p:grpSp>
        <p:nvGrpSpPr>
          <p:cNvPr id="10" name="Group 7">
            <a:extLst>
              <a:ext uri="{FF2B5EF4-FFF2-40B4-BE49-F238E27FC236}">
                <a16:creationId xmlns:a16="http://schemas.microsoft.com/office/drawing/2014/main" id="{90AC30E6-5794-4EF6-A166-BC1D481C7379}"/>
              </a:ext>
            </a:extLst>
          </p:cNvPr>
          <p:cNvGrpSpPr/>
          <p:nvPr/>
        </p:nvGrpSpPr>
        <p:grpSpPr>
          <a:xfrm>
            <a:off x="3221547" y="2046429"/>
            <a:ext cx="14530058" cy="7806968"/>
            <a:chOff x="0" y="0"/>
            <a:chExt cx="19373410" cy="10409290"/>
          </a:xfrm>
        </p:grpSpPr>
        <p:sp>
          <p:nvSpPr>
            <p:cNvPr id="11" name="TextBox 8">
              <a:extLst>
                <a:ext uri="{FF2B5EF4-FFF2-40B4-BE49-F238E27FC236}">
                  <a16:creationId xmlns:a16="http://schemas.microsoft.com/office/drawing/2014/main" id="{EA49F9AB-90B5-4B78-BB93-A0FE3F383DBF}"/>
                </a:ext>
              </a:extLst>
            </p:cNvPr>
            <p:cNvSpPr txBox="1"/>
            <p:nvPr/>
          </p:nvSpPr>
          <p:spPr>
            <a:xfrm>
              <a:off x="0" y="0"/>
              <a:ext cx="19373410" cy="3693083"/>
            </a:xfrm>
            <a:prstGeom prst="rect">
              <a:avLst/>
            </a:prstGeom>
          </p:spPr>
          <p:txBody>
            <a:bodyPr lIns="0" tIns="0" rIns="0" bIns="0" rtlCol="0" anchor="t">
              <a:spAutoFit/>
            </a:bodyPr>
            <a:lstStyle/>
            <a:p>
              <a:pPr marL="519796" lvl="1" indent="-259898" algn="l">
                <a:lnSpc>
                  <a:spcPts val="2889"/>
                </a:lnSpc>
                <a:buFont typeface="Arial"/>
                <a:buChar char="•"/>
              </a:pPr>
              <a:r>
                <a:rPr lang="en-US" sz="2407" dirty="0">
                  <a:solidFill>
                    <a:srgbClr val="0E243C"/>
                  </a:solidFill>
                  <a:latin typeface="Inter"/>
                  <a:ea typeface="Inter"/>
                  <a:cs typeface="Inter"/>
                  <a:sym typeface="Inter"/>
                </a:rPr>
                <a:t>Application Fee:  $300 (non-refundable)</a:t>
              </a:r>
            </a:p>
            <a:p>
              <a:pPr algn="l">
                <a:lnSpc>
                  <a:spcPts val="2889"/>
                </a:lnSpc>
              </a:pPr>
              <a:endParaRPr lang="en-US" sz="2407" dirty="0">
                <a:solidFill>
                  <a:srgbClr val="0E243C"/>
                </a:solidFill>
                <a:latin typeface="Inter"/>
                <a:ea typeface="Inter"/>
                <a:cs typeface="Inter"/>
                <a:sym typeface="Inter"/>
              </a:endParaRPr>
            </a:p>
            <a:p>
              <a:pPr marL="519796" lvl="1" indent="-259898" algn="l">
                <a:lnSpc>
                  <a:spcPts val="2889"/>
                </a:lnSpc>
                <a:buFont typeface="Arial"/>
                <a:buChar char="•"/>
              </a:pPr>
              <a:r>
                <a:rPr lang="en-US" sz="2407" dirty="0">
                  <a:solidFill>
                    <a:srgbClr val="0E243C"/>
                  </a:solidFill>
                  <a:latin typeface="Inter"/>
                  <a:ea typeface="Inter"/>
                  <a:cs typeface="Inter"/>
                  <a:sym typeface="Inter"/>
                </a:rPr>
                <a:t>License Fee:  $600 (due at the time of licensure and every two (2) years thereafter to maintain an active license)</a:t>
              </a:r>
            </a:p>
            <a:p>
              <a:pPr algn="l">
                <a:lnSpc>
                  <a:spcPts val="2889"/>
                </a:lnSpc>
              </a:pPr>
              <a:endParaRPr lang="en-US" sz="2407" dirty="0">
                <a:solidFill>
                  <a:srgbClr val="0E243C"/>
                </a:solidFill>
                <a:latin typeface="Inter"/>
                <a:ea typeface="Inter"/>
                <a:cs typeface="Inter"/>
                <a:sym typeface="Inter"/>
              </a:endParaRPr>
            </a:p>
            <a:p>
              <a:pPr marL="519796" lvl="1" indent="-259898" algn="l">
                <a:lnSpc>
                  <a:spcPts val="4068"/>
                </a:lnSpc>
                <a:buFont typeface="Arial"/>
                <a:buChar char="•"/>
              </a:pPr>
              <a:r>
                <a:rPr lang="en-US" sz="2407" dirty="0">
                  <a:solidFill>
                    <a:srgbClr val="0E243C"/>
                  </a:solidFill>
                  <a:latin typeface="Inter"/>
                  <a:ea typeface="Inter"/>
                  <a:cs typeface="Inter"/>
                  <a:sym typeface="Inter"/>
                </a:rPr>
                <a:t>Residential Recovery Fund Assessment (if applicable):  </a:t>
              </a:r>
            </a:p>
            <a:p>
              <a:pPr algn="l">
                <a:lnSpc>
                  <a:spcPts val="4068"/>
                </a:lnSpc>
              </a:pPr>
              <a:r>
                <a:rPr lang="en-US" sz="2407" dirty="0">
                  <a:solidFill>
                    <a:srgbClr val="0E243C"/>
                  </a:solidFill>
                  <a:latin typeface="Inter"/>
                  <a:ea typeface="Inter"/>
                  <a:cs typeface="Inter"/>
                  <a:sym typeface="Inter"/>
                </a:rPr>
                <a:t>           - $80, $200, or $400, depending on the license monetary limit</a:t>
              </a:r>
            </a:p>
          </p:txBody>
        </p:sp>
        <p:sp>
          <p:nvSpPr>
            <p:cNvPr id="12" name="TextBox 9">
              <a:extLst>
                <a:ext uri="{FF2B5EF4-FFF2-40B4-BE49-F238E27FC236}">
                  <a16:creationId xmlns:a16="http://schemas.microsoft.com/office/drawing/2014/main" id="{3F533DA2-D92E-457E-8C18-2FD27A0A1775}"/>
                </a:ext>
              </a:extLst>
            </p:cNvPr>
            <p:cNvSpPr txBox="1"/>
            <p:nvPr/>
          </p:nvSpPr>
          <p:spPr>
            <a:xfrm>
              <a:off x="0" y="5094306"/>
              <a:ext cx="19373410" cy="5314984"/>
            </a:xfrm>
            <a:prstGeom prst="rect">
              <a:avLst/>
            </a:prstGeom>
          </p:spPr>
          <p:txBody>
            <a:bodyPr lIns="0" tIns="0" rIns="0" bIns="0" rtlCol="0" anchor="t">
              <a:spAutoFit/>
            </a:bodyPr>
            <a:lstStyle/>
            <a:p>
              <a:pPr marL="519796" lvl="1" indent="-259898" algn="l">
                <a:lnSpc>
                  <a:spcPts val="2889"/>
                </a:lnSpc>
                <a:buFont typeface="Arial"/>
                <a:buChar char="•"/>
              </a:pPr>
              <a:r>
                <a:rPr lang="en-US" sz="2407" dirty="0">
                  <a:solidFill>
                    <a:srgbClr val="0E243C"/>
                  </a:solidFill>
                  <a:latin typeface="Inter"/>
                  <a:ea typeface="Inter"/>
                  <a:cs typeface="Inter"/>
                  <a:sym typeface="Inter"/>
                </a:rPr>
                <a:t>Registering your business with the Nevada Secretary of State</a:t>
              </a:r>
            </a:p>
            <a:p>
              <a:pPr algn="l">
                <a:lnSpc>
                  <a:spcPts val="2889"/>
                </a:lnSpc>
              </a:pPr>
              <a:endParaRPr lang="en-US" sz="2407" dirty="0">
                <a:solidFill>
                  <a:srgbClr val="0E243C"/>
                </a:solidFill>
                <a:latin typeface="Inter"/>
                <a:ea typeface="Inter"/>
                <a:cs typeface="Inter"/>
                <a:sym typeface="Inter"/>
              </a:endParaRPr>
            </a:p>
            <a:p>
              <a:pPr marL="519796" lvl="1" indent="-259898" algn="l">
                <a:lnSpc>
                  <a:spcPts val="2889"/>
                </a:lnSpc>
                <a:buFont typeface="Arial"/>
                <a:buChar char="•"/>
              </a:pPr>
              <a:r>
                <a:rPr lang="en-US" sz="2407" dirty="0">
                  <a:solidFill>
                    <a:srgbClr val="0E243C"/>
                  </a:solidFill>
                  <a:latin typeface="Inter"/>
                  <a:ea typeface="Inter"/>
                  <a:cs typeface="Inter"/>
                  <a:sym typeface="Inter"/>
                </a:rPr>
                <a:t>Obtaining financial statements</a:t>
              </a:r>
            </a:p>
            <a:p>
              <a:pPr algn="l">
                <a:lnSpc>
                  <a:spcPts val="2889"/>
                </a:lnSpc>
              </a:pPr>
              <a:endParaRPr lang="en-US" sz="2407" dirty="0">
                <a:solidFill>
                  <a:srgbClr val="0E243C"/>
                </a:solidFill>
                <a:latin typeface="Inter"/>
                <a:ea typeface="Inter"/>
                <a:cs typeface="Inter"/>
                <a:sym typeface="Inter"/>
              </a:endParaRPr>
            </a:p>
            <a:p>
              <a:pPr marL="519796" lvl="1" indent="-259898" algn="l">
                <a:lnSpc>
                  <a:spcPts val="2889"/>
                </a:lnSpc>
                <a:buFont typeface="Arial"/>
                <a:buChar char="•"/>
              </a:pPr>
              <a:r>
                <a:rPr lang="en-US" sz="2407" dirty="0">
                  <a:solidFill>
                    <a:srgbClr val="0E243C"/>
                  </a:solidFill>
                  <a:latin typeface="Inter"/>
                  <a:ea typeface="Inter"/>
                  <a:cs typeface="Inter"/>
                  <a:sym typeface="Inter"/>
                </a:rPr>
                <a:t>Taking required exams</a:t>
              </a:r>
            </a:p>
            <a:p>
              <a:pPr algn="l">
                <a:lnSpc>
                  <a:spcPts val="2889"/>
                </a:lnSpc>
              </a:pPr>
              <a:endParaRPr lang="en-US" sz="2407" dirty="0">
                <a:solidFill>
                  <a:srgbClr val="0E243C"/>
                </a:solidFill>
                <a:latin typeface="Inter"/>
                <a:ea typeface="Inter"/>
                <a:cs typeface="Inter"/>
                <a:sym typeface="Inter"/>
              </a:endParaRPr>
            </a:p>
            <a:p>
              <a:pPr marL="519796" lvl="1" indent="-259898" algn="l">
                <a:lnSpc>
                  <a:spcPts val="2889"/>
                </a:lnSpc>
                <a:buFont typeface="Arial"/>
                <a:buChar char="•"/>
              </a:pPr>
              <a:r>
                <a:rPr lang="en-US" sz="2407" dirty="0">
                  <a:solidFill>
                    <a:srgbClr val="0E243C"/>
                  </a:solidFill>
                  <a:latin typeface="Inter"/>
                  <a:ea typeface="Inter"/>
                  <a:cs typeface="Inter"/>
                  <a:sym typeface="Inter"/>
                </a:rPr>
                <a:t>Meeting bond requirements</a:t>
              </a:r>
            </a:p>
            <a:p>
              <a:pPr algn="l">
                <a:lnSpc>
                  <a:spcPts val="2889"/>
                </a:lnSpc>
              </a:pPr>
              <a:endParaRPr lang="en-US" sz="2407" dirty="0">
                <a:solidFill>
                  <a:srgbClr val="0E243C"/>
                </a:solidFill>
                <a:latin typeface="Inter"/>
                <a:ea typeface="Inter"/>
                <a:cs typeface="Inter"/>
                <a:sym typeface="Inter"/>
              </a:endParaRPr>
            </a:p>
            <a:p>
              <a:pPr marL="519796" lvl="1" indent="-259898" algn="l">
                <a:lnSpc>
                  <a:spcPts val="2889"/>
                </a:lnSpc>
                <a:buFont typeface="Arial"/>
                <a:buChar char="•"/>
              </a:pPr>
              <a:r>
                <a:rPr lang="en-US" sz="2407" dirty="0">
                  <a:solidFill>
                    <a:srgbClr val="0E243C"/>
                  </a:solidFill>
                  <a:latin typeface="Inter"/>
                  <a:ea typeface="Inter"/>
                  <a:cs typeface="Inter"/>
                  <a:sym typeface="Inter"/>
                </a:rPr>
                <a:t>Meeting Workers’ Compensation Insurance requirements</a:t>
              </a:r>
            </a:p>
            <a:p>
              <a:pPr algn="l">
                <a:lnSpc>
                  <a:spcPts val="2889"/>
                </a:lnSpc>
              </a:pPr>
              <a:endParaRPr lang="en-US" sz="2407" dirty="0">
                <a:solidFill>
                  <a:srgbClr val="0E243C"/>
                </a:solidFill>
                <a:latin typeface="Inter"/>
                <a:ea typeface="Inter"/>
                <a:cs typeface="Inter"/>
                <a:sym typeface="Inter"/>
              </a:endParaRPr>
            </a:p>
            <a:p>
              <a:pPr algn="l">
                <a:lnSpc>
                  <a:spcPts val="2889"/>
                </a:lnSpc>
              </a:pPr>
              <a:r>
                <a:rPr lang="en-US" sz="2407" dirty="0">
                  <a:solidFill>
                    <a:srgbClr val="0E243C"/>
                  </a:solidFill>
                  <a:latin typeface="Inter"/>
                  <a:ea typeface="Inter"/>
                  <a:cs typeface="Inter"/>
                  <a:sym typeface="Inter"/>
                </a:rPr>
                <a:t>            (not an all-inclusive list)</a:t>
              </a:r>
            </a:p>
          </p:txBody>
        </p:sp>
        <p:sp>
          <p:nvSpPr>
            <p:cNvPr id="13" name="TextBox 10">
              <a:extLst>
                <a:ext uri="{FF2B5EF4-FFF2-40B4-BE49-F238E27FC236}">
                  <a16:creationId xmlns:a16="http://schemas.microsoft.com/office/drawing/2014/main" id="{D2EABEA9-4257-470B-8439-3622C7189A0E}"/>
                </a:ext>
              </a:extLst>
            </p:cNvPr>
            <p:cNvSpPr txBox="1"/>
            <p:nvPr/>
          </p:nvSpPr>
          <p:spPr>
            <a:xfrm>
              <a:off x="0" y="4152105"/>
              <a:ext cx="19373410" cy="483180"/>
            </a:xfrm>
            <a:prstGeom prst="rect">
              <a:avLst/>
            </a:prstGeom>
          </p:spPr>
          <p:txBody>
            <a:bodyPr lIns="0" tIns="0" rIns="0" bIns="0" rtlCol="0" anchor="t">
              <a:spAutoFit/>
            </a:bodyPr>
            <a:lstStyle/>
            <a:p>
              <a:pPr algn="l">
                <a:lnSpc>
                  <a:spcPts val="2889"/>
                </a:lnSpc>
              </a:pPr>
              <a:r>
                <a:rPr lang="en-US" sz="2407" b="1" dirty="0">
                  <a:solidFill>
                    <a:srgbClr val="C5882D"/>
                  </a:solidFill>
                  <a:latin typeface="Inter Bold"/>
                  <a:ea typeface="Inter Bold"/>
                  <a:cs typeface="Inter Bold"/>
                  <a:sym typeface="Inter Bold"/>
                </a:rPr>
                <a:t>Additional Considerations &amp; Costs</a:t>
              </a:r>
            </a:p>
          </p:txBody>
        </p:sp>
      </p:grpSp>
      <p:pic>
        <p:nvPicPr>
          <p:cNvPr id="26" name="Audio 25">
            <a:extLst>
              <a:ext uri="{FF2B5EF4-FFF2-40B4-BE49-F238E27FC236}">
                <a16:creationId xmlns:a16="http://schemas.microsoft.com/office/drawing/2014/main" id="{CACFFD80-FEA1-7B93-3EE9-D38B01DE0D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p:transition advClick="0" advTm="65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107022" y="-2640789"/>
            <a:ext cx="21288901" cy="6785837"/>
          </a:xfrm>
          <a:custGeom>
            <a:avLst/>
            <a:gdLst/>
            <a:ahLst/>
            <a:cxnLst/>
            <a:rect l="l" t="t" r="r" b="b"/>
            <a:pathLst>
              <a:path w="21288901" h="6785837">
                <a:moveTo>
                  <a:pt x="0" y="0"/>
                </a:moveTo>
                <a:lnTo>
                  <a:pt x="21288901" y="0"/>
                </a:lnTo>
                <a:lnTo>
                  <a:pt x="21288901" y="6785837"/>
                </a:lnTo>
                <a:lnTo>
                  <a:pt x="0" y="67858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a:off x="385749" y="2526364"/>
            <a:ext cx="2825720" cy="2617136"/>
          </a:xfrm>
          <a:custGeom>
            <a:avLst/>
            <a:gdLst/>
            <a:ahLst/>
            <a:cxnLst/>
            <a:rect l="l" t="t" r="r" b="b"/>
            <a:pathLst>
              <a:path w="2825720" h="2617136">
                <a:moveTo>
                  <a:pt x="0" y="0"/>
                </a:moveTo>
                <a:lnTo>
                  <a:pt x="2825721" y="0"/>
                </a:lnTo>
                <a:lnTo>
                  <a:pt x="2825721" y="2617136"/>
                </a:lnTo>
                <a:lnTo>
                  <a:pt x="0" y="2617136"/>
                </a:lnTo>
                <a:lnTo>
                  <a:pt x="0" y="0"/>
                </a:lnTo>
                <a:close/>
              </a:path>
            </a:pathLst>
          </a:custGeom>
          <a:blipFill>
            <a:blip r:embed="rId7"/>
            <a:stretch>
              <a:fillRect/>
            </a:stretch>
          </a:blipFill>
        </p:spPr>
        <p:txBody>
          <a:bodyPr/>
          <a:lstStyle/>
          <a:p>
            <a:endParaRPr lang="en-US" dirty="0"/>
          </a:p>
        </p:txBody>
      </p:sp>
      <p:sp>
        <p:nvSpPr>
          <p:cNvPr id="5" name="TextBox 5"/>
          <p:cNvSpPr txBox="1"/>
          <p:nvPr/>
        </p:nvSpPr>
        <p:spPr>
          <a:xfrm>
            <a:off x="385749" y="233995"/>
            <a:ext cx="7069824" cy="1304925"/>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LET’S RECAP!</a:t>
            </a:r>
          </a:p>
        </p:txBody>
      </p:sp>
      <p:grpSp>
        <p:nvGrpSpPr>
          <p:cNvPr id="6" name="Group 6"/>
          <p:cNvGrpSpPr/>
          <p:nvPr/>
        </p:nvGrpSpPr>
        <p:grpSpPr>
          <a:xfrm>
            <a:off x="16236366" y="8309219"/>
            <a:ext cx="2045867" cy="1977781"/>
            <a:chOff x="0" y="0"/>
            <a:chExt cx="2727823" cy="2637041"/>
          </a:xfrm>
        </p:grpSpPr>
        <p:sp>
          <p:nvSpPr>
            <p:cNvPr id="7" name="Freeform 7"/>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8"/>
              <a:stretch>
                <a:fillRect t="-1721" b="-1721"/>
              </a:stretch>
            </a:blipFill>
          </p:spPr>
          <p:txBody>
            <a:bodyPr/>
            <a:lstStyle/>
            <a:p>
              <a:endParaRPr lang="en-US" dirty="0"/>
            </a:p>
          </p:txBody>
        </p:sp>
        <p:sp>
          <p:nvSpPr>
            <p:cNvPr id="8" name="TextBox 8"/>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43</a:t>
              </a:r>
            </a:p>
          </p:txBody>
        </p:sp>
      </p:grpSp>
      <p:sp>
        <p:nvSpPr>
          <p:cNvPr id="9" name="TextBox 3">
            <a:extLst>
              <a:ext uri="{FF2B5EF4-FFF2-40B4-BE49-F238E27FC236}">
                <a16:creationId xmlns:a16="http://schemas.microsoft.com/office/drawing/2014/main" id="{FB05C8A7-56DC-440F-8DA7-44294C9FFB35}"/>
              </a:ext>
            </a:extLst>
          </p:cNvPr>
          <p:cNvSpPr txBox="1"/>
          <p:nvPr/>
        </p:nvSpPr>
        <p:spPr>
          <a:xfrm>
            <a:off x="3211470" y="2631226"/>
            <a:ext cx="13835932" cy="7032117"/>
          </a:xfrm>
          <a:prstGeom prst="rect">
            <a:avLst/>
          </a:prstGeom>
        </p:spPr>
        <p:txBody>
          <a:bodyPr lIns="0" tIns="0" rIns="0" bIns="0" rtlCol="0" anchor="t">
            <a:spAutoFit/>
          </a:bodyPr>
          <a:lstStyle/>
          <a:p>
            <a:pPr marL="518160" lvl="1" indent="-259080" algn="just">
              <a:lnSpc>
                <a:spcPts val="3983"/>
              </a:lnSpc>
              <a:buFont typeface="Arial"/>
              <a:buChar char="•"/>
            </a:pPr>
            <a:r>
              <a:rPr lang="en-US" sz="2400" dirty="0">
                <a:solidFill>
                  <a:srgbClr val="000000"/>
                </a:solidFill>
                <a:latin typeface="Inter"/>
                <a:ea typeface="Inter"/>
                <a:cs typeface="Inter"/>
                <a:sym typeface="Inter"/>
              </a:rPr>
              <a:t>Register with the Nevada Secretary of State.</a:t>
            </a:r>
          </a:p>
          <a:p>
            <a:pPr marL="518160" lvl="1" indent="-259080" algn="just">
              <a:lnSpc>
                <a:spcPts val="3983"/>
              </a:lnSpc>
              <a:buFont typeface="Arial"/>
              <a:buChar char="•"/>
            </a:pPr>
            <a:r>
              <a:rPr lang="en-US" sz="2400" dirty="0">
                <a:solidFill>
                  <a:srgbClr val="000000"/>
                </a:solidFill>
                <a:latin typeface="Inter"/>
                <a:ea typeface="Inter"/>
                <a:cs typeface="Inter"/>
                <a:sym typeface="Inter"/>
              </a:rPr>
              <a:t>Check for business name similarities with the NSCB and Secretary of State.</a:t>
            </a:r>
          </a:p>
          <a:p>
            <a:pPr marL="518160" lvl="1" indent="-259080" algn="just">
              <a:lnSpc>
                <a:spcPts val="3983"/>
              </a:lnSpc>
              <a:buFont typeface="Arial"/>
              <a:buChar char="•"/>
            </a:pPr>
            <a:r>
              <a:rPr lang="en-US" sz="2400" dirty="0">
                <a:solidFill>
                  <a:srgbClr val="000000"/>
                </a:solidFill>
                <a:latin typeface="Inter"/>
                <a:ea typeface="Inter"/>
                <a:cs typeface="Inter"/>
                <a:sym typeface="Inter"/>
              </a:rPr>
              <a:t>Identify the license classification(s) and monetary limit you need.</a:t>
            </a:r>
          </a:p>
          <a:p>
            <a:pPr marL="518160" lvl="1" indent="-259080" algn="just">
              <a:lnSpc>
                <a:spcPts val="3983"/>
              </a:lnSpc>
              <a:buFont typeface="Arial"/>
              <a:buChar char="•"/>
            </a:pPr>
            <a:r>
              <a:rPr lang="en-US" sz="2400" dirty="0">
                <a:solidFill>
                  <a:srgbClr val="000000"/>
                </a:solidFill>
                <a:latin typeface="Inter"/>
                <a:ea typeface="Inter"/>
                <a:cs typeface="Inter"/>
                <a:sym typeface="Inter"/>
              </a:rPr>
              <a:t>Determine the Trade and Management Qualified Individuals for each license.</a:t>
            </a:r>
          </a:p>
          <a:p>
            <a:pPr marL="518160" lvl="1" indent="-259080" algn="just">
              <a:lnSpc>
                <a:spcPts val="3983"/>
              </a:lnSpc>
              <a:buFont typeface="Arial"/>
              <a:buChar char="•"/>
            </a:pPr>
            <a:r>
              <a:rPr lang="en-US" sz="2400" dirty="0">
                <a:solidFill>
                  <a:srgbClr val="000000"/>
                </a:solidFill>
                <a:latin typeface="Inter"/>
                <a:ea typeface="Inter"/>
                <a:cs typeface="Inter"/>
                <a:sym typeface="Inter"/>
              </a:rPr>
              <a:t>Have each person listed on the license complete:</a:t>
            </a:r>
          </a:p>
          <a:p>
            <a:pPr algn="just">
              <a:lnSpc>
                <a:spcPts val="3983"/>
              </a:lnSpc>
            </a:pPr>
            <a:r>
              <a:rPr lang="en-US" sz="2400" dirty="0">
                <a:solidFill>
                  <a:srgbClr val="000000"/>
                </a:solidFill>
                <a:latin typeface="Inter"/>
                <a:ea typeface="Inter"/>
                <a:cs typeface="Inter"/>
                <a:sym typeface="Inter"/>
              </a:rPr>
              <a:t>                1. Application Background Disclosure form</a:t>
            </a:r>
          </a:p>
          <a:p>
            <a:pPr algn="just">
              <a:lnSpc>
                <a:spcPts val="3983"/>
              </a:lnSpc>
            </a:pPr>
            <a:r>
              <a:rPr lang="en-US" sz="2400" dirty="0">
                <a:solidFill>
                  <a:srgbClr val="000000"/>
                </a:solidFill>
                <a:latin typeface="Inter"/>
                <a:ea typeface="Inter"/>
                <a:cs typeface="Inter"/>
                <a:sym typeface="Inter"/>
              </a:rPr>
              <a:t>                2. Fingerprint Background Waiver</a:t>
            </a:r>
          </a:p>
          <a:p>
            <a:pPr algn="just">
              <a:lnSpc>
                <a:spcPts val="3983"/>
              </a:lnSpc>
            </a:pPr>
            <a:r>
              <a:rPr lang="en-US" sz="2400" dirty="0">
                <a:solidFill>
                  <a:srgbClr val="000000"/>
                </a:solidFill>
                <a:latin typeface="Inter"/>
                <a:ea typeface="Inter"/>
                <a:cs typeface="Inter"/>
                <a:sym typeface="Inter"/>
              </a:rPr>
              <a:t>                3. Include a copy of their ID</a:t>
            </a:r>
          </a:p>
          <a:p>
            <a:pPr marL="518160" lvl="1" indent="-259080" algn="just">
              <a:lnSpc>
                <a:spcPts val="3983"/>
              </a:lnSpc>
              <a:buFont typeface="Arial"/>
              <a:buChar char="•"/>
            </a:pPr>
            <a:r>
              <a:rPr lang="en-US" sz="2400" dirty="0">
                <a:solidFill>
                  <a:srgbClr val="000000"/>
                </a:solidFill>
                <a:latin typeface="Inter"/>
                <a:ea typeface="Inter"/>
                <a:cs typeface="Inter"/>
                <a:sym typeface="Inter"/>
              </a:rPr>
              <a:t>Complete the financial statement requirement.</a:t>
            </a:r>
          </a:p>
          <a:p>
            <a:pPr marL="518160" lvl="1" indent="-259080" algn="just">
              <a:lnSpc>
                <a:spcPts val="3983"/>
              </a:lnSpc>
              <a:buFont typeface="Arial"/>
              <a:buChar char="•"/>
            </a:pPr>
            <a:r>
              <a:rPr lang="en-US" sz="2400" dirty="0">
                <a:solidFill>
                  <a:srgbClr val="000000"/>
                </a:solidFill>
                <a:latin typeface="Inter"/>
                <a:ea typeface="Inter"/>
                <a:cs typeface="Inter"/>
                <a:sym typeface="Inter"/>
              </a:rPr>
              <a:t>Review all information for accuracy and ensure all required areas are signed by the appropriate person.</a:t>
            </a:r>
          </a:p>
          <a:p>
            <a:pPr marL="518160" lvl="1" indent="-259080" algn="just">
              <a:lnSpc>
                <a:spcPts val="3983"/>
              </a:lnSpc>
              <a:buFont typeface="Arial"/>
              <a:buChar char="•"/>
            </a:pPr>
            <a:r>
              <a:rPr lang="en-US" sz="2400" dirty="0">
                <a:solidFill>
                  <a:srgbClr val="000000"/>
                </a:solidFill>
                <a:latin typeface="Inter"/>
                <a:ea typeface="Inter"/>
                <a:cs typeface="Inter"/>
                <a:sym typeface="Inter"/>
              </a:rPr>
              <a:t>Submit your application along with a $300 check payable to </a:t>
            </a:r>
            <a:r>
              <a:rPr lang="en-US" sz="2400" b="1" dirty="0">
                <a:solidFill>
                  <a:srgbClr val="000000"/>
                </a:solidFill>
                <a:latin typeface="Inter Bold"/>
                <a:ea typeface="Inter Bold"/>
                <a:cs typeface="Inter Bold"/>
                <a:sym typeface="Inter Bold"/>
              </a:rPr>
              <a:t>NSCB</a:t>
            </a:r>
            <a:r>
              <a:rPr lang="en-US" sz="2400" dirty="0">
                <a:solidFill>
                  <a:srgbClr val="000000"/>
                </a:solidFill>
                <a:latin typeface="Inter"/>
                <a:ea typeface="Inter"/>
                <a:cs typeface="Inter"/>
                <a:sym typeface="Inter"/>
              </a:rPr>
              <a:t>.</a:t>
            </a:r>
          </a:p>
          <a:p>
            <a:pPr algn="just">
              <a:lnSpc>
                <a:spcPts val="3983"/>
              </a:lnSpc>
            </a:pPr>
            <a:r>
              <a:rPr lang="en-US" sz="2400" dirty="0">
                <a:solidFill>
                  <a:srgbClr val="000000"/>
                </a:solidFill>
                <a:latin typeface="Inter"/>
                <a:ea typeface="Inter"/>
                <a:cs typeface="Inter"/>
                <a:sym typeface="Inter"/>
              </a:rPr>
              <a:t>              * </a:t>
            </a:r>
            <a:r>
              <a:rPr lang="en-US" sz="2400" i="1" dirty="0">
                <a:solidFill>
                  <a:srgbClr val="000000"/>
                </a:solidFill>
                <a:latin typeface="Inter Italics"/>
                <a:ea typeface="Inter Italics"/>
                <a:cs typeface="Inter Italics"/>
                <a:sym typeface="Inter Italics"/>
              </a:rPr>
              <a:t>Online application now available.</a:t>
            </a:r>
          </a:p>
          <a:p>
            <a:pPr marL="518160" lvl="1" indent="-259080" algn="just">
              <a:lnSpc>
                <a:spcPts val="3983"/>
              </a:lnSpc>
              <a:buFont typeface="Arial"/>
              <a:buChar char="•"/>
            </a:pPr>
            <a:r>
              <a:rPr lang="en-US" sz="2400" dirty="0">
                <a:solidFill>
                  <a:srgbClr val="000000"/>
                </a:solidFill>
                <a:latin typeface="Inter"/>
                <a:ea typeface="Inter"/>
                <a:cs typeface="Inter"/>
                <a:sym typeface="Inter"/>
              </a:rPr>
              <a:t>Download study materials from PSI to prepare for the exam, if needed.</a:t>
            </a:r>
          </a:p>
        </p:txBody>
      </p:sp>
      <p:pic>
        <p:nvPicPr>
          <p:cNvPr id="39" name="Audio 38">
            <a:extLst>
              <a:ext uri="{FF2B5EF4-FFF2-40B4-BE49-F238E27FC236}">
                <a16:creationId xmlns:a16="http://schemas.microsoft.com/office/drawing/2014/main" id="{EFCA25DA-8C72-8177-3D79-F3FD5C5823E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22800" y="9321800"/>
            <a:ext cx="812800" cy="812800"/>
          </a:xfrm>
          <a:prstGeom prst="rect">
            <a:avLst/>
          </a:prstGeom>
        </p:spPr>
      </p:pic>
    </p:spTree>
  </p:cSld>
  <p:clrMapOvr>
    <a:masterClrMapping/>
  </p:clrMapOvr>
  <p:transition advClick="0" advTm="331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7217465" y="1172615"/>
            <a:ext cx="14977444" cy="3444812"/>
          </a:xfrm>
          <a:custGeom>
            <a:avLst/>
            <a:gdLst/>
            <a:ahLst/>
            <a:cxnLst/>
            <a:rect l="l" t="t" r="r" b="b"/>
            <a:pathLst>
              <a:path w="14977444" h="3444812">
                <a:moveTo>
                  <a:pt x="0" y="3444812"/>
                </a:moveTo>
                <a:lnTo>
                  <a:pt x="14977445" y="3444812"/>
                </a:lnTo>
                <a:lnTo>
                  <a:pt x="14977445"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TextBox 3"/>
          <p:cNvSpPr txBox="1"/>
          <p:nvPr/>
        </p:nvSpPr>
        <p:spPr>
          <a:xfrm>
            <a:off x="2141247" y="376238"/>
            <a:ext cx="16439589"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READY TO SUBMIT YOUR APPLICATION?</a:t>
            </a:r>
          </a:p>
        </p:txBody>
      </p:sp>
      <p:grpSp>
        <p:nvGrpSpPr>
          <p:cNvPr id="4" name="Group 4"/>
          <p:cNvGrpSpPr/>
          <p:nvPr/>
        </p:nvGrpSpPr>
        <p:grpSpPr>
          <a:xfrm>
            <a:off x="16242133" y="8309219"/>
            <a:ext cx="2045867" cy="1977781"/>
            <a:chOff x="0" y="0"/>
            <a:chExt cx="2727823" cy="2637041"/>
          </a:xfrm>
        </p:grpSpPr>
        <p:sp>
          <p:nvSpPr>
            <p:cNvPr id="5" name="Freeform 5"/>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7"/>
              <a:stretch>
                <a:fillRect t="-1721" b="-1721"/>
              </a:stretch>
            </a:blipFill>
          </p:spPr>
          <p:txBody>
            <a:bodyPr/>
            <a:lstStyle/>
            <a:p>
              <a:endParaRPr lang="en-US" dirty="0"/>
            </a:p>
          </p:txBody>
        </p:sp>
        <p:sp>
          <p:nvSpPr>
            <p:cNvPr id="6" name="TextBox 6"/>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44</a:t>
              </a:r>
            </a:p>
          </p:txBody>
        </p:sp>
      </p:grpSp>
      <p:grpSp>
        <p:nvGrpSpPr>
          <p:cNvPr id="11" name="Group 7">
            <a:extLst>
              <a:ext uri="{FF2B5EF4-FFF2-40B4-BE49-F238E27FC236}">
                <a16:creationId xmlns:a16="http://schemas.microsoft.com/office/drawing/2014/main" id="{0BCDD82C-2299-42AD-B9DA-06CA4E1F0E4C}"/>
              </a:ext>
            </a:extLst>
          </p:cNvPr>
          <p:cNvGrpSpPr/>
          <p:nvPr/>
        </p:nvGrpSpPr>
        <p:grpSpPr>
          <a:xfrm>
            <a:off x="2141247" y="2354887"/>
            <a:ext cx="6443409" cy="7543843"/>
            <a:chOff x="0" y="0"/>
            <a:chExt cx="8591211" cy="10058457"/>
          </a:xfrm>
        </p:grpSpPr>
        <p:sp>
          <p:nvSpPr>
            <p:cNvPr id="12" name="TextBox 8">
              <a:extLst>
                <a:ext uri="{FF2B5EF4-FFF2-40B4-BE49-F238E27FC236}">
                  <a16:creationId xmlns:a16="http://schemas.microsoft.com/office/drawing/2014/main" id="{2B968870-492B-4E5B-B710-354393361043}"/>
                </a:ext>
              </a:extLst>
            </p:cNvPr>
            <p:cNvSpPr txBox="1"/>
            <p:nvPr/>
          </p:nvSpPr>
          <p:spPr>
            <a:xfrm>
              <a:off x="0" y="671252"/>
              <a:ext cx="8591211" cy="9387205"/>
            </a:xfrm>
            <a:prstGeom prst="rect">
              <a:avLst/>
            </a:prstGeom>
          </p:spPr>
          <p:txBody>
            <a:bodyPr lIns="0" tIns="0" rIns="0" bIns="0" rtlCol="0" anchor="t">
              <a:spAutoFit/>
            </a:bodyPr>
            <a:lstStyle/>
            <a:p>
              <a:pPr marL="453390" lvl="1" indent="-226695" algn="just">
                <a:lnSpc>
                  <a:spcPts val="2940"/>
                </a:lnSpc>
                <a:buFont typeface="Arial"/>
                <a:buChar char="•"/>
              </a:pPr>
              <a:r>
                <a:rPr lang="en-US" sz="2100" b="1" dirty="0">
                  <a:solidFill>
                    <a:srgbClr val="0E243C"/>
                  </a:solidFill>
                  <a:latin typeface="Inter Bold"/>
                  <a:ea typeface="Inter Bold"/>
                  <a:cs typeface="Inter Bold"/>
                  <a:sym typeface="Inter Bold"/>
                </a:rPr>
                <a:t>Submission:</a:t>
              </a:r>
              <a:r>
                <a:rPr lang="en-US" sz="2100" dirty="0">
                  <a:solidFill>
                    <a:srgbClr val="0E243C"/>
                  </a:solidFill>
                  <a:latin typeface="Inter"/>
                  <a:ea typeface="Inter"/>
                  <a:cs typeface="Inter"/>
                  <a:sym typeface="Inter"/>
                </a:rPr>
                <a:t> Applications and fees may be submitted online, by mail, or in person.</a:t>
              </a:r>
            </a:p>
            <a:p>
              <a:pPr marL="453390" lvl="1" indent="-226695" algn="just">
                <a:lnSpc>
                  <a:spcPts val="2940"/>
                </a:lnSpc>
                <a:buFont typeface="Arial"/>
                <a:buChar char="•"/>
              </a:pPr>
              <a:r>
                <a:rPr lang="en-US" sz="2100" b="1" dirty="0">
                  <a:solidFill>
                    <a:srgbClr val="0E243C"/>
                  </a:solidFill>
                  <a:latin typeface="Inter Bold"/>
                  <a:ea typeface="Inter Bold"/>
                  <a:cs typeface="Inter Bold"/>
                  <a:sym typeface="Inter Bold"/>
                </a:rPr>
                <a:t>Assignment:</a:t>
              </a:r>
              <a:r>
                <a:rPr lang="en-US" sz="2100" dirty="0">
                  <a:solidFill>
                    <a:srgbClr val="0E243C"/>
                  </a:solidFill>
                  <a:latin typeface="Inter"/>
                  <a:ea typeface="Inter"/>
                  <a:cs typeface="Inter"/>
                  <a:sym typeface="Inter"/>
                </a:rPr>
                <a:t> Once received, your application will be assigned to a license analyst.</a:t>
              </a:r>
            </a:p>
            <a:p>
              <a:pPr marL="453390" lvl="1" indent="-226695" algn="just">
                <a:lnSpc>
                  <a:spcPts val="2940"/>
                </a:lnSpc>
                <a:buFont typeface="Arial"/>
                <a:buChar char="•"/>
              </a:pPr>
              <a:r>
                <a:rPr lang="en-US" sz="2100" b="1" dirty="0">
                  <a:solidFill>
                    <a:srgbClr val="0E243C"/>
                  </a:solidFill>
                  <a:latin typeface="Inter Bold"/>
                  <a:ea typeface="Inter Bold"/>
                  <a:cs typeface="Inter Bold"/>
                  <a:sym typeface="Inter Bold"/>
                </a:rPr>
                <a:t>Processing:</a:t>
              </a:r>
              <a:r>
                <a:rPr lang="en-US" sz="2100" dirty="0">
                  <a:solidFill>
                    <a:srgbClr val="0E243C"/>
                  </a:solidFill>
                  <a:latin typeface="Inter"/>
                  <a:ea typeface="Inter"/>
                  <a:cs typeface="Inter"/>
                  <a:sym typeface="Inter"/>
                </a:rPr>
                <a:t> Analysts review applications in the order received, on a first-come, first-served basis.</a:t>
              </a:r>
            </a:p>
            <a:p>
              <a:pPr marL="453390" lvl="1" indent="-226695" algn="just">
                <a:lnSpc>
                  <a:spcPts val="2940"/>
                </a:lnSpc>
                <a:buFont typeface="Arial"/>
                <a:buChar char="•"/>
              </a:pPr>
              <a:r>
                <a:rPr lang="en-US" sz="2100" b="1" dirty="0">
                  <a:solidFill>
                    <a:srgbClr val="0E243C"/>
                  </a:solidFill>
                  <a:latin typeface="Inter Bold"/>
                  <a:ea typeface="Inter Bold"/>
                  <a:cs typeface="Inter Bold"/>
                  <a:sym typeface="Inter Bold"/>
                </a:rPr>
                <a:t>Notification:</a:t>
              </a:r>
              <a:r>
                <a:rPr lang="en-US" sz="2100" dirty="0">
                  <a:solidFill>
                    <a:srgbClr val="0E243C"/>
                  </a:solidFill>
                  <a:latin typeface="Inter"/>
                  <a:ea typeface="Inter"/>
                  <a:cs typeface="Inter"/>
                  <a:sym typeface="Inter"/>
                </a:rPr>
                <a:t> When your application is opened for review, you may receive written notice by mail, email, or both. This notice will:</a:t>
              </a:r>
            </a:p>
            <a:p>
              <a:pPr algn="just">
                <a:lnSpc>
                  <a:spcPts val="2940"/>
                </a:lnSpc>
              </a:pPr>
              <a:r>
                <a:rPr lang="en-US" sz="2100" dirty="0">
                  <a:solidFill>
                    <a:srgbClr val="0E243C"/>
                  </a:solidFill>
                  <a:latin typeface="Inter"/>
                  <a:ea typeface="Inter"/>
                  <a:cs typeface="Inter"/>
                  <a:sym typeface="Inter"/>
                </a:rPr>
                <a:t>           - Identify any additional information </a:t>
              </a:r>
            </a:p>
            <a:p>
              <a:pPr algn="just">
                <a:lnSpc>
                  <a:spcPts val="2940"/>
                </a:lnSpc>
              </a:pPr>
              <a:r>
                <a:rPr lang="en-US" sz="2100" dirty="0">
                  <a:solidFill>
                    <a:srgbClr val="0E243C"/>
                  </a:solidFill>
                  <a:latin typeface="Inter"/>
                  <a:ea typeface="Inter"/>
                  <a:cs typeface="Inter"/>
                  <a:sym typeface="Inter"/>
                </a:rPr>
                <a:t>              required</a:t>
              </a:r>
            </a:p>
            <a:p>
              <a:pPr algn="just">
                <a:lnSpc>
                  <a:spcPts val="2940"/>
                </a:lnSpc>
              </a:pPr>
              <a:r>
                <a:rPr lang="en-US" sz="2100" dirty="0">
                  <a:solidFill>
                    <a:srgbClr val="0E243C"/>
                  </a:solidFill>
                  <a:latin typeface="Inter"/>
                  <a:ea typeface="Inter"/>
                  <a:cs typeface="Inter"/>
                  <a:sym typeface="Inter"/>
                </a:rPr>
                <a:t>           - Specify further actions needed to  </a:t>
              </a:r>
            </a:p>
            <a:p>
              <a:pPr algn="just">
                <a:lnSpc>
                  <a:spcPts val="2940"/>
                </a:lnSpc>
              </a:pPr>
              <a:r>
                <a:rPr lang="en-US" sz="2100" dirty="0">
                  <a:solidFill>
                    <a:srgbClr val="0E243C"/>
                  </a:solidFill>
                  <a:latin typeface="Inter"/>
                  <a:ea typeface="Inter"/>
                  <a:cs typeface="Inter"/>
                  <a:sym typeface="Inter"/>
                </a:rPr>
                <a:t>              continue processing</a:t>
              </a:r>
            </a:p>
            <a:p>
              <a:pPr algn="just">
                <a:lnSpc>
                  <a:spcPts val="2940"/>
                </a:lnSpc>
              </a:pPr>
              <a:r>
                <a:rPr lang="en-US" sz="2100" dirty="0">
                  <a:solidFill>
                    <a:srgbClr val="0E243C"/>
                  </a:solidFill>
                  <a:latin typeface="Inter"/>
                  <a:ea typeface="Inter"/>
                  <a:cs typeface="Inter"/>
                  <a:sym typeface="Inter"/>
                </a:rPr>
                <a:t>            - Include applicable due dates</a:t>
              </a:r>
            </a:p>
            <a:p>
              <a:pPr marL="453390" lvl="1" indent="-226695" algn="just">
                <a:lnSpc>
                  <a:spcPts val="2940"/>
                </a:lnSpc>
                <a:buFont typeface="Arial"/>
                <a:buChar char="•"/>
              </a:pPr>
              <a:r>
                <a:rPr lang="en-US" sz="2100" b="1" dirty="0">
                  <a:solidFill>
                    <a:srgbClr val="0E243C"/>
                  </a:solidFill>
                  <a:latin typeface="Inter Bold"/>
                  <a:ea typeface="Inter Bold"/>
                  <a:cs typeface="Inter Bold"/>
                  <a:sym typeface="Inter Bold"/>
                </a:rPr>
                <a:t>Point of Contact:</a:t>
              </a:r>
              <a:r>
                <a:rPr lang="en-US" sz="2100" dirty="0">
                  <a:solidFill>
                    <a:srgbClr val="0E243C"/>
                  </a:solidFill>
                  <a:latin typeface="Inter"/>
                  <a:ea typeface="Inter"/>
                  <a:cs typeface="Inter"/>
                  <a:sym typeface="Inter"/>
                </a:rPr>
                <a:t> The analyst reviewing your application will serve as your primary contact throughout the remainder of the application process.</a:t>
              </a:r>
            </a:p>
          </p:txBody>
        </p:sp>
        <p:sp>
          <p:nvSpPr>
            <p:cNvPr id="13" name="TextBox 9">
              <a:extLst>
                <a:ext uri="{FF2B5EF4-FFF2-40B4-BE49-F238E27FC236}">
                  <a16:creationId xmlns:a16="http://schemas.microsoft.com/office/drawing/2014/main" id="{AF606043-29BB-4C0F-BAC3-C3F6C2757FBD}"/>
                </a:ext>
              </a:extLst>
            </p:cNvPr>
            <p:cNvSpPr txBox="1"/>
            <p:nvPr/>
          </p:nvSpPr>
          <p:spPr>
            <a:xfrm>
              <a:off x="318944" y="-47625"/>
              <a:ext cx="3976662" cy="525145"/>
            </a:xfrm>
            <a:prstGeom prst="rect">
              <a:avLst/>
            </a:prstGeom>
          </p:spPr>
          <p:txBody>
            <a:bodyPr lIns="0" tIns="0" rIns="0" bIns="0" rtlCol="0" anchor="t">
              <a:spAutoFit/>
            </a:bodyPr>
            <a:lstStyle/>
            <a:p>
              <a:pPr algn="just">
                <a:lnSpc>
                  <a:spcPts val="3359"/>
                </a:lnSpc>
              </a:pPr>
              <a:r>
                <a:rPr lang="en-US" sz="2400" b="1" dirty="0">
                  <a:solidFill>
                    <a:srgbClr val="C5882D"/>
                  </a:solidFill>
                  <a:latin typeface="Inter Bold"/>
                  <a:ea typeface="Inter Bold"/>
                  <a:cs typeface="Inter Bold"/>
                  <a:sym typeface="Inter Bold"/>
                </a:rPr>
                <a:t>WHAT TO EXPECT</a:t>
              </a:r>
            </a:p>
          </p:txBody>
        </p:sp>
      </p:grpSp>
      <p:grpSp>
        <p:nvGrpSpPr>
          <p:cNvPr id="14" name="Group 10">
            <a:extLst>
              <a:ext uri="{FF2B5EF4-FFF2-40B4-BE49-F238E27FC236}">
                <a16:creationId xmlns:a16="http://schemas.microsoft.com/office/drawing/2014/main" id="{EB052C1C-9691-4CED-BD02-C35510D4582C}"/>
              </a:ext>
            </a:extLst>
          </p:cNvPr>
          <p:cNvGrpSpPr/>
          <p:nvPr/>
        </p:nvGrpSpPr>
        <p:grpSpPr>
          <a:xfrm>
            <a:off x="9467535" y="2354887"/>
            <a:ext cx="8206632" cy="6433228"/>
            <a:chOff x="0" y="0"/>
            <a:chExt cx="10942176" cy="8577637"/>
          </a:xfrm>
        </p:grpSpPr>
        <p:sp>
          <p:nvSpPr>
            <p:cNvPr id="15" name="TextBox 11">
              <a:extLst>
                <a:ext uri="{FF2B5EF4-FFF2-40B4-BE49-F238E27FC236}">
                  <a16:creationId xmlns:a16="http://schemas.microsoft.com/office/drawing/2014/main" id="{1938FF0F-F0C3-4681-A134-F1962CCCD52F}"/>
                </a:ext>
              </a:extLst>
            </p:cNvPr>
            <p:cNvSpPr txBox="1"/>
            <p:nvPr/>
          </p:nvSpPr>
          <p:spPr>
            <a:xfrm>
              <a:off x="0" y="676332"/>
              <a:ext cx="10942176" cy="7901305"/>
            </a:xfrm>
            <a:prstGeom prst="rect">
              <a:avLst/>
            </a:prstGeom>
          </p:spPr>
          <p:txBody>
            <a:bodyPr lIns="0" tIns="0" rIns="0" bIns="0" rtlCol="0" anchor="t">
              <a:spAutoFit/>
            </a:bodyPr>
            <a:lstStyle/>
            <a:p>
              <a:pPr marL="453390" lvl="1" indent="-226695" algn="just">
                <a:lnSpc>
                  <a:spcPts val="2940"/>
                </a:lnSpc>
                <a:buFont typeface="Arial"/>
                <a:buChar char="•"/>
              </a:pPr>
              <a:r>
                <a:rPr lang="en-US" sz="2100" b="1" dirty="0">
                  <a:solidFill>
                    <a:srgbClr val="0E243C"/>
                  </a:solidFill>
                  <a:latin typeface="Inter Bold"/>
                  <a:ea typeface="Inter Bold"/>
                  <a:cs typeface="Inter Bold"/>
                  <a:sym typeface="Inter Bold"/>
                </a:rPr>
                <a:t>Complete Your Application:</a:t>
              </a:r>
              <a:r>
                <a:rPr lang="en-US" sz="2100" dirty="0">
                  <a:solidFill>
                    <a:srgbClr val="0E243C"/>
                  </a:solidFill>
                  <a:latin typeface="Inter"/>
                  <a:ea typeface="Inter"/>
                  <a:cs typeface="Inter"/>
                  <a:sym typeface="Inter"/>
                </a:rPr>
                <a:t> Ensure all sections are filled out accurately. Do not leave any fields blank, unchecked, or omitted.</a:t>
              </a:r>
            </a:p>
            <a:p>
              <a:pPr marL="453390" lvl="1" indent="-226695" algn="just">
                <a:lnSpc>
                  <a:spcPts val="2940"/>
                </a:lnSpc>
                <a:buFont typeface="Arial"/>
                <a:buChar char="•"/>
              </a:pPr>
              <a:r>
                <a:rPr lang="en-US" sz="2100" b="1" dirty="0">
                  <a:solidFill>
                    <a:srgbClr val="0E243C"/>
                  </a:solidFill>
                  <a:latin typeface="Inter Bold"/>
                  <a:ea typeface="Inter Bold"/>
                  <a:cs typeface="Inter Bold"/>
                  <a:sym typeface="Inter Bold"/>
                </a:rPr>
                <a:t>Respond Promptly:</a:t>
              </a:r>
              <a:r>
                <a:rPr lang="en-US" sz="2100" dirty="0">
                  <a:solidFill>
                    <a:srgbClr val="0E243C"/>
                  </a:solidFill>
                  <a:latin typeface="Inter"/>
                  <a:ea typeface="Inter"/>
                  <a:cs typeface="Inter"/>
                  <a:sym typeface="Inter"/>
                </a:rPr>
                <a:t> If you receive notice that additional information or action is required, provide the requested materials as soon as possible. Allow sufficient time to gather everything and meet the stated due dates.</a:t>
              </a:r>
            </a:p>
            <a:p>
              <a:pPr marL="453390" lvl="1" indent="-226695" algn="just">
                <a:lnSpc>
                  <a:spcPts val="2940"/>
                </a:lnSpc>
                <a:buFont typeface="Arial"/>
                <a:buChar char="•"/>
              </a:pPr>
              <a:r>
                <a:rPr lang="en-US" sz="2100" b="1" dirty="0">
                  <a:solidFill>
                    <a:srgbClr val="0E243C"/>
                  </a:solidFill>
                  <a:latin typeface="Inter Bold"/>
                  <a:ea typeface="Inter Bold"/>
                  <a:cs typeface="Inter Bold"/>
                  <a:sym typeface="Inter Bold"/>
                </a:rPr>
                <a:t>Mandatory Requirements:</a:t>
              </a:r>
              <a:r>
                <a:rPr lang="en-US" sz="2100" dirty="0">
                  <a:solidFill>
                    <a:srgbClr val="0E243C"/>
                  </a:solidFill>
                  <a:latin typeface="Inter"/>
                  <a:ea typeface="Inter"/>
                  <a:cs typeface="Inter"/>
                  <a:sym typeface="Inter"/>
                </a:rPr>
                <a:t> Any information requested by an analyst is required to complete your application. These requirements are not negotiable, as they are mandated by statute or Board policy. Applications may be withdrawn if required materials are not submitted on time.</a:t>
              </a:r>
            </a:p>
            <a:p>
              <a:pPr marL="453390" lvl="1" indent="-226695" algn="just">
                <a:lnSpc>
                  <a:spcPts val="2940"/>
                </a:lnSpc>
                <a:buFont typeface="Arial"/>
                <a:buChar char="•"/>
              </a:pPr>
              <a:r>
                <a:rPr lang="en-US" sz="2100" b="1" dirty="0">
                  <a:solidFill>
                    <a:srgbClr val="0E243C"/>
                  </a:solidFill>
                  <a:latin typeface="Inter Bold"/>
                  <a:ea typeface="Inter Bold"/>
                  <a:cs typeface="Inter Bold"/>
                  <a:sym typeface="Inter Bold"/>
                </a:rPr>
                <a:t>Ask Questions Early:</a:t>
              </a:r>
              <a:r>
                <a:rPr lang="en-US" sz="2100" dirty="0">
                  <a:solidFill>
                    <a:srgbClr val="0E243C"/>
                  </a:solidFill>
                  <a:latin typeface="Inter"/>
                  <a:ea typeface="Inter"/>
                  <a:cs typeface="Inter"/>
                  <a:sym typeface="Inter"/>
                </a:rPr>
                <a:t> If you are unsure about any part of the application, contact a customer service representative before submission to ensure your application is complete and accurate.</a:t>
              </a:r>
            </a:p>
          </p:txBody>
        </p:sp>
        <p:sp>
          <p:nvSpPr>
            <p:cNvPr id="16" name="TextBox 12">
              <a:extLst>
                <a:ext uri="{FF2B5EF4-FFF2-40B4-BE49-F238E27FC236}">
                  <a16:creationId xmlns:a16="http://schemas.microsoft.com/office/drawing/2014/main" id="{F66FBA57-47F7-45A1-A4A3-8673F08BE7FA}"/>
                </a:ext>
              </a:extLst>
            </p:cNvPr>
            <p:cNvSpPr txBox="1"/>
            <p:nvPr/>
          </p:nvSpPr>
          <p:spPr>
            <a:xfrm>
              <a:off x="193486" y="0"/>
              <a:ext cx="10748689" cy="482600"/>
            </a:xfrm>
            <a:prstGeom prst="rect">
              <a:avLst/>
            </a:prstGeom>
          </p:spPr>
          <p:txBody>
            <a:bodyPr lIns="0" tIns="0" rIns="0" bIns="0" rtlCol="0" anchor="t">
              <a:spAutoFit/>
            </a:bodyPr>
            <a:lstStyle/>
            <a:p>
              <a:pPr algn="l">
                <a:lnSpc>
                  <a:spcPts val="2879"/>
                </a:lnSpc>
              </a:pPr>
              <a:r>
                <a:rPr lang="en-US" sz="2400" b="1" dirty="0">
                  <a:solidFill>
                    <a:srgbClr val="C5882D"/>
                  </a:solidFill>
                  <a:latin typeface="Inter Bold"/>
                  <a:ea typeface="Inter Bold"/>
                  <a:cs typeface="Inter Bold"/>
                  <a:sym typeface="Inter Bold"/>
                </a:rPr>
                <a:t>TIPS FOR A STREAMLINED APPLICATION PROCESS</a:t>
              </a:r>
            </a:p>
          </p:txBody>
        </p:sp>
      </p:grpSp>
      <p:pic>
        <p:nvPicPr>
          <p:cNvPr id="17" name="Audio 16">
            <a:extLst>
              <a:ext uri="{FF2B5EF4-FFF2-40B4-BE49-F238E27FC236}">
                <a16:creationId xmlns:a16="http://schemas.microsoft.com/office/drawing/2014/main" id="{82EE5E68-260B-E283-DC6F-6AD89F7992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p:transition advClick="0" advTm="412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3" name="TextBox 3"/>
          <p:cNvSpPr txBox="1"/>
          <p:nvPr/>
        </p:nvSpPr>
        <p:spPr>
          <a:xfrm>
            <a:off x="3221547" y="376238"/>
            <a:ext cx="9861049"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IMPORTANT REMINDERS</a:t>
            </a:r>
          </a:p>
        </p:txBody>
      </p:sp>
      <p:grpSp>
        <p:nvGrpSpPr>
          <p:cNvPr id="19" name="Group 19"/>
          <p:cNvGrpSpPr/>
          <p:nvPr/>
        </p:nvGrpSpPr>
        <p:grpSpPr>
          <a:xfrm>
            <a:off x="16242133" y="8309219"/>
            <a:ext cx="2045867" cy="1977781"/>
            <a:chOff x="0" y="0"/>
            <a:chExt cx="2727823" cy="2637041"/>
          </a:xfrm>
        </p:grpSpPr>
        <p:sp>
          <p:nvSpPr>
            <p:cNvPr id="20" name="Freeform 20"/>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5"/>
              <a:stretch>
                <a:fillRect t="-1721" b="-1721"/>
              </a:stretch>
            </a:blipFill>
          </p:spPr>
          <p:txBody>
            <a:bodyPr/>
            <a:lstStyle/>
            <a:p>
              <a:endParaRPr lang="en-US" dirty="0"/>
            </a:p>
          </p:txBody>
        </p:sp>
        <p:sp>
          <p:nvSpPr>
            <p:cNvPr id="21" name="TextBox 21"/>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45</a:t>
              </a:r>
            </a:p>
          </p:txBody>
        </p:sp>
      </p:grpSp>
      <p:grpSp>
        <p:nvGrpSpPr>
          <p:cNvPr id="22" name="Group 3">
            <a:extLst>
              <a:ext uri="{FF2B5EF4-FFF2-40B4-BE49-F238E27FC236}">
                <a16:creationId xmlns:a16="http://schemas.microsoft.com/office/drawing/2014/main" id="{F2CE30A3-58A9-4A2E-84F4-E7C33A968FB5}"/>
              </a:ext>
            </a:extLst>
          </p:cNvPr>
          <p:cNvGrpSpPr/>
          <p:nvPr/>
        </p:nvGrpSpPr>
        <p:grpSpPr>
          <a:xfrm>
            <a:off x="2642489" y="2164132"/>
            <a:ext cx="14616811" cy="7637915"/>
            <a:chOff x="0" y="0"/>
            <a:chExt cx="19489082" cy="10183887"/>
          </a:xfrm>
        </p:grpSpPr>
        <p:sp>
          <p:nvSpPr>
            <p:cNvPr id="23" name="Freeform 4">
              <a:extLst>
                <a:ext uri="{FF2B5EF4-FFF2-40B4-BE49-F238E27FC236}">
                  <a16:creationId xmlns:a16="http://schemas.microsoft.com/office/drawing/2014/main" id="{EB81B3BA-7683-4E1E-8A36-BDBA6A94BD77}"/>
                </a:ext>
              </a:extLst>
            </p:cNvPr>
            <p:cNvSpPr/>
            <p:nvPr/>
          </p:nvSpPr>
          <p:spPr>
            <a:xfrm>
              <a:off x="0" y="1954677"/>
              <a:ext cx="1377291" cy="1377291"/>
            </a:xfrm>
            <a:custGeom>
              <a:avLst/>
              <a:gdLst/>
              <a:ahLst/>
              <a:cxnLst/>
              <a:rect l="l" t="t" r="r" b="b"/>
              <a:pathLst>
                <a:path w="1377291" h="1377291">
                  <a:moveTo>
                    <a:pt x="0" y="0"/>
                  </a:moveTo>
                  <a:lnTo>
                    <a:pt x="1377291" y="0"/>
                  </a:lnTo>
                  <a:lnTo>
                    <a:pt x="1377291" y="1377291"/>
                  </a:lnTo>
                  <a:lnTo>
                    <a:pt x="0" y="1377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24" name="TextBox 5">
              <a:extLst>
                <a:ext uri="{FF2B5EF4-FFF2-40B4-BE49-F238E27FC236}">
                  <a16:creationId xmlns:a16="http://schemas.microsoft.com/office/drawing/2014/main" id="{5CE43C72-731D-4BED-8FBF-4659C9854665}"/>
                </a:ext>
              </a:extLst>
            </p:cNvPr>
            <p:cNvSpPr txBox="1"/>
            <p:nvPr/>
          </p:nvSpPr>
          <p:spPr>
            <a:xfrm>
              <a:off x="1903870" y="2294469"/>
              <a:ext cx="4150554" cy="688181"/>
            </a:xfrm>
            <a:prstGeom prst="rect">
              <a:avLst/>
            </a:prstGeom>
          </p:spPr>
          <p:txBody>
            <a:bodyPr lIns="0" tIns="0" rIns="0" bIns="0" rtlCol="0" anchor="t">
              <a:spAutoFit/>
            </a:bodyPr>
            <a:lstStyle/>
            <a:p>
              <a:pPr algn="l">
                <a:lnSpc>
                  <a:spcPts val="4050"/>
                </a:lnSpc>
              </a:pPr>
              <a:r>
                <a:rPr lang="en-US" sz="3375" b="1" dirty="0">
                  <a:solidFill>
                    <a:srgbClr val="0E243C"/>
                  </a:solidFill>
                  <a:latin typeface="Inter Bold"/>
                  <a:ea typeface="Inter Bold"/>
                  <a:cs typeface="Inter Bold"/>
                  <a:sym typeface="Inter Bold"/>
                </a:rPr>
                <a:t>REVIEW</a:t>
              </a:r>
            </a:p>
          </p:txBody>
        </p:sp>
        <p:sp>
          <p:nvSpPr>
            <p:cNvPr id="25" name="TextBox 6">
              <a:extLst>
                <a:ext uri="{FF2B5EF4-FFF2-40B4-BE49-F238E27FC236}">
                  <a16:creationId xmlns:a16="http://schemas.microsoft.com/office/drawing/2014/main" id="{C17BF6CB-BCAB-4498-869A-FE1952B9D493}"/>
                </a:ext>
              </a:extLst>
            </p:cNvPr>
            <p:cNvSpPr txBox="1"/>
            <p:nvPr/>
          </p:nvSpPr>
          <p:spPr>
            <a:xfrm>
              <a:off x="1903870" y="3233146"/>
              <a:ext cx="17585212" cy="1533525"/>
            </a:xfrm>
            <a:prstGeom prst="rect">
              <a:avLst/>
            </a:prstGeom>
          </p:spPr>
          <p:txBody>
            <a:bodyPr lIns="0" tIns="0" rIns="0" bIns="0" rtlCol="0" anchor="t">
              <a:spAutoFit/>
            </a:bodyPr>
            <a:lstStyle/>
            <a:p>
              <a:pPr marL="546497" lvl="1" indent="-273248" algn="l">
                <a:lnSpc>
                  <a:spcPts val="3037"/>
                </a:lnSpc>
                <a:buFont typeface="Arial"/>
                <a:buChar char="•"/>
              </a:pPr>
              <a:r>
                <a:rPr lang="en-US" sz="2531" dirty="0">
                  <a:solidFill>
                    <a:srgbClr val="0E243C"/>
                  </a:solidFill>
                  <a:latin typeface="Inter"/>
                  <a:ea typeface="Inter"/>
                  <a:cs typeface="Inter"/>
                  <a:sym typeface="Inter"/>
                </a:rPr>
                <a:t>Check your application for accuracy and completeness.</a:t>
              </a:r>
            </a:p>
            <a:p>
              <a:pPr marL="546497" lvl="1" indent="-273248" algn="l">
                <a:lnSpc>
                  <a:spcPts val="3037"/>
                </a:lnSpc>
                <a:buFont typeface="Arial"/>
                <a:buChar char="•"/>
              </a:pPr>
              <a:r>
                <a:rPr lang="en-US" sz="2531" dirty="0">
                  <a:solidFill>
                    <a:srgbClr val="0E243C"/>
                  </a:solidFill>
                  <a:latin typeface="Inter"/>
                  <a:ea typeface="Inter"/>
                  <a:cs typeface="Inter"/>
                  <a:sym typeface="Inter"/>
                </a:rPr>
                <a:t>Ensure all documents are properly signed.</a:t>
              </a:r>
            </a:p>
            <a:p>
              <a:pPr marL="546497" lvl="1" indent="-273248" algn="l">
                <a:lnSpc>
                  <a:spcPts val="3037"/>
                </a:lnSpc>
                <a:buFont typeface="Arial"/>
                <a:buChar char="•"/>
              </a:pPr>
              <a:r>
                <a:rPr lang="en-US" sz="2531" dirty="0">
                  <a:solidFill>
                    <a:srgbClr val="0E243C"/>
                  </a:solidFill>
                  <a:latin typeface="Inter"/>
                  <a:ea typeface="Inter"/>
                  <a:cs typeface="Inter"/>
                  <a:sym typeface="Inter"/>
                </a:rPr>
                <a:t>Submitting a complete application is the best way to minimize processing delays.</a:t>
              </a:r>
            </a:p>
          </p:txBody>
        </p:sp>
        <p:sp>
          <p:nvSpPr>
            <p:cNvPr id="26" name="Freeform 7">
              <a:extLst>
                <a:ext uri="{FF2B5EF4-FFF2-40B4-BE49-F238E27FC236}">
                  <a16:creationId xmlns:a16="http://schemas.microsoft.com/office/drawing/2014/main" id="{83197C5B-6865-41D7-980F-F246FB6D6039}"/>
                </a:ext>
              </a:extLst>
            </p:cNvPr>
            <p:cNvSpPr/>
            <p:nvPr/>
          </p:nvSpPr>
          <p:spPr>
            <a:xfrm>
              <a:off x="0" y="4919071"/>
              <a:ext cx="1377291" cy="1377291"/>
            </a:xfrm>
            <a:custGeom>
              <a:avLst/>
              <a:gdLst/>
              <a:ahLst/>
              <a:cxnLst/>
              <a:rect l="l" t="t" r="r" b="b"/>
              <a:pathLst>
                <a:path w="1377291" h="1377291">
                  <a:moveTo>
                    <a:pt x="0" y="0"/>
                  </a:moveTo>
                  <a:lnTo>
                    <a:pt x="1377291" y="0"/>
                  </a:lnTo>
                  <a:lnTo>
                    <a:pt x="1377291" y="1377291"/>
                  </a:lnTo>
                  <a:lnTo>
                    <a:pt x="0" y="1377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27" name="TextBox 8">
              <a:extLst>
                <a:ext uri="{FF2B5EF4-FFF2-40B4-BE49-F238E27FC236}">
                  <a16:creationId xmlns:a16="http://schemas.microsoft.com/office/drawing/2014/main" id="{6142B17C-F08C-44DC-9083-A41335A934CD}"/>
                </a:ext>
              </a:extLst>
            </p:cNvPr>
            <p:cNvSpPr txBox="1"/>
            <p:nvPr/>
          </p:nvSpPr>
          <p:spPr>
            <a:xfrm>
              <a:off x="1903870" y="5255291"/>
              <a:ext cx="6557911" cy="695325"/>
            </a:xfrm>
            <a:prstGeom prst="rect">
              <a:avLst/>
            </a:prstGeom>
          </p:spPr>
          <p:txBody>
            <a:bodyPr lIns="0" tIns="0" rIns="0" bIns="0" rtlCol="0" anchor="t">
              <a:spAutoFit/>
            </a:bodyPr>
            <a:lstStyle/>
            <a:p>
              <a:pPr algn="l">
                <a:lnSpc>
                  <a:spcPts val="4050"/>
                </a:lnSpc>
              </a:pPr>
              <a:r>
                <a:rPr lang="en-US" sz="3375" b="1" dirty="0">
                  <a:solidFill>
                    <a:srgbClr val="0E243C"/>
                  </a:solidFill>
                  <a:latin typeface="Inter Bold"/>
                  <a:ea typeface="Inter Bold"/>
                  <a:cs typeface="Inter Bold"/>
                  <a:sym typeface="Inter Bold"/>
                </a:rPr>
                <a:t>PROCESSING</a:t>
              </a:r>
            </a:p>
          </p:txBody>
        </p:sp>
        <p:sp>
          <p:nvSpPr>
            <p:cNvPr id="28" name="TextBox 9">
              <a:extLst>
                <a:ext uri="{FF2B5EF4-FFF2-40B4-BE49-F238E27FC236}">
                  <a16:creationId xmlns:a16="http://schemas.microsoft.com/office/drawing/2014/main" id="{CAB299BA-8149-40AB-A2CF-D7AFA9001E1F}"/>
                </a:ext>
              </a:extLst>
            </p:cNvPr>
            <p:cNvSpPr txBox="1"/>
            <p:nvPr/>
          </p:nvSpPr>
          <p:spPr>
            <a:xfrm>
              <a:off x="1903870" y="6193968"/>
              <a:ext cx="16273803" cy="1025525"/>
            </a:xfrm>
            <a:prstGeom prst="rect">
              <a:avLst/>
            </a:prstGeom>
          </p:spPr>
          <p:txBody>
            <a:bodyPr lIns="0" tIns="0" rIns="0" bIns="0" rtlCol="0" anchor="t">
              <a:spAutoFit/>
            </a:bodyPr>
            <a:lstStyle/>
            <a:p>
              <a:pPr marL="546497" lvl="1" indent="-273248" algn="l">
                <a:lnSpc>
                  <a:spcPts val="3037"/>
                </a:lnSpc>
                <a:buFont typeface="Arial"/>
                <a:buChar char="•"/>
              </a:pPr>
              <a:r>
                <a:rPr lang="en-US" sz="2531" dirty="0">
                  <a:solidFill>
                    <a:srgbClr val="0E243C"/>
                  </a:solidFill>
                  <a:latin typeface="Inter"/>
                  <a:ea typeface="Inter"/>
                  <a:cs typeface="Inter"/>
                  <a:sym typeface="Inter"/>
                </a:rPr>
                <a:t>Applications are processed in the order received - first come, first served.  </a:t>
              </a:r>
            </a:p>
            <a:p>
              <a:pPr marL="546497" lvl="1" indent="-273248" algn="l">
                <a:lnSpc>
                  <a:spcPts val="3037"/>
                </a:lnSpc>
                <a:buFont typeface="Arial"/>
                <a:buChar char="•"/>
              </a:pPr>
              <a:r>
                <a:rPr lang="en-US" sz="2531" dirty="0">
                  <a:solidFill>
                    <a:srgbClr val="0E243C"/>
                  </a:solidFill>
                  <a:latin typeface="Inter"/>
                  <a:ea typeface="Inter"/>
                  <a:cs typeface="Inter"/>
                  <a:sym typeface="Inter"/>
                </a:rPr>
                <a:t>Your patience is greatly appreciated throughout the review process.</a:t>
              </a:r>
            </a:p>
          </p:txBody>
        </p:sp>
        <p:sp>
          <p:nvSpPr>
            <p:cNvPr id="29" name="Freeform 10">
              <a:extLst>
                <a:ext uri="{FF2B5EF4-FFF2-40B4-BE49-F238E27FC236}">
                  <a16:creationId xmlns:a16="http://schemas.microsoft.com/office/drawing/2014/main" id="{975ABF99-379D-4111-92F0-D07190E1CACF}"/>
                </a:ext>
              </a:extLst>
            </p:cNvPr>
            <p:cNvSpPr/>
            <p:nvPr/>
          </p:nvSpPr>
          <p:spPr>
            <a:xfrm>
              <a:off x="0" y="0"/>
              <a:ext cx="1377291" cy="1377291"/>
            </a:xfrm>
            <a:custGeom>
              <a:avLst/>
              <a:gdLst/>
              <a:ahLst/>
              <a:cxnLst/>
              <a:rect l="l" t="t" r="r" b="b"/>
              <a:pathLst>
                <a:path w="1377291" h="1377291">
                  <a:moveTo>
                    <a:pt x="0" y="0"/>
                  </a:moveTo>
                  <a:lnTo>
                    <a:pt x="1377291" y="0"/>
                  </a:lnTo>
                  <a:lnTo>
                    <a:pt x="1377291" y="1377291"/>
                  </a:lnTo>
                  <a:lnTo>
                    <a:pt x="0" y="1377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30" name="TextBox 11">
              <a:extLst>
                <a:ext uri="{FF2B5EF4-FFF2-40B4-BE49-F238E27FC236}">
                  <a16:creationId xmlns:a16="http://schemas.microsoft.com/office/drawing/2014/main" id="{0EFD38F4-7CDE-4002-998C-6642A4FAF822}"/>
                </a:ext>
              </a:extLst>
            </p:cNvPr>
            <p:cNvSpPr txBox="1"/>
            <p:nvPr/>
          </p:nvSpPr>
          <p:spPr>
            <a:xfrm>
              <a:off x="1903870" y="339792"/>
              <a:ext cx="4150554" cy="688181"/>
            </a:xfrm>
            <a:prstGeom prst="rect">
              <a:avLst/>
            </a:prstGeom>
          </p:spPr>
          <p:txBody>
            <a:bodyPr lIns="0" tIns="0" rIns="0" bIns="0" rtlCol="0" anchor="t">
              <a:spAutoFit/>
            </a:bodyPr>
            <a:lstStyle/>
            <a:p>
              <a:pPr algn="l">
                <a:lnSpc>
                  <a:spcPts val="4050"/>
                </a:lnSpc>
              </a:pPr>
              <a:r>
                <a:rPr lang="en-US" sz="3375" b="1" dirty="0">
                  <a:solidFill>
                    <a:srgbClr val="0E243C"/>
                  </a:solidFill>
                  <a:latin typeface="Inter Bold"/>
                  <a:ea typeface="Inter Bold"/>
                  <a:cs typeface="Inter Bold"/>
                  <a:sym typeface="Inter Bold"/>
                </a:rPr>
                <a:t>BE TRUTHFUL</a:t>
              </a:r>
            </a:p>
          </p:txBody>
        </p:sp>
        <p:sp>
          <p:nvSpPr>
            <p:cNvPr id="31" name="TextBox 12">
              <a:extLst>
                <a:ext uri="{FF2B5EF4-FFF2-40B4-BE49-F238E27FC236}">
                  <a16:creationId xmlns:a16="http://schemas.microsoft.com/office/drawing/2014/main" id="{698A69AE-F68A-4B79-A9B4-04CF80E406FE}"/>
                </a:ext>
              </a:extLst>
            </p:cNvPr>
            <p:cNvSpPr txBox="1"/>
            <p:nvPr/>
          </p:nvSpPr>
          <p:spPr>
            <a:xfrm>
              <a:off x="1903870" y="1278469"/>
              <a:ext cx="17169705" cy="517525"/>
            </a:xfrm>
            <a:prstGeom prst="rect">
              <a:avLst/>
            </a:prstGeom>
          </p:spPr>
          <p:txBody>
            <a:bodyPr lIns="0" tIns="0" rIns="0" bIns="0" rtlCol="0" anchor="t">
              <a:spAutoFit/>
            </a:bodyPr>
            <a:lstStyle/>
            <a:p>
              <a:pPr marL="546497" lvl="1" indent="-273248" algn="l">
                <a:lnSpc>
                  <a:spcPts val="3037"/>
                </a:lnSpc>
                <a:buFont typeface="Arial"/>
                <a:buChar char="•"/>
              </a:pPr>
              <a:r>
                <a:rPr lang="en-US" sz="2531" dirty="0">
                  <a:solidFill>
                    <a:srgbClr val="0E243C"/>
                  </a:solidFill>
                  <a:latin typeface="Inter"/>
                  <a:ea typeface="Inter"/>
                  <a:cs typeface="Inter"/>
                  <a:sym typeface="Inter"/>
                </a:rPr>
                <a:t>Misrepresentation or false information can be grounds for denial of your license.</a:t>
              </a:r>
            </a:p>
          </p:txBody>
        </p:sp>
        <p:sp>
          <p:nvSpPr>
            <p:cNvPr id="32" name="Freeform 13">
              <a:extLst>
                <a:ext uri="{FF2B5EF4-FFF2-40B4-BE49-F238E27FC236}">
                  <a16:creationId xmlns:a16="http://schemas.microsoft.com/office/drawing/2014/main" id="{099B3F1E-ED3B-4769-B0F5-AB10E0DEA980}"/>
                </a:ext>
              </a:extLst>
            </p:cNvPr>
            <p:cNvSpPr/>
            <p:nvPr/>
          </p:nvSpPr>
          <p:spPr>
            <a:xfrm>
              <a:off x="0" y="7371893"/>
              <a:ext cx="1377291" cy="1377291"/>
            </a:xfrm>
            <a:custGeom>
              <a:avLst/>
              <a:gdLst/>
              <a:ahLst/>
              <a:cxnLst/>
              <a:rect l="l" t="t" r="r" b="b"/>
              <a:pathLst>
                <a:path w="1377291" h="1377291">
                  <a:moveTo>
                    <a:pt x="0" y="0"/>
                  </a:moveTo>
                  <a:lnTo>
                    <a:pt x="1377291" y="0"/>
                  </a:lnTo>
                  <a:lnTo>
                    <a:pt x="1377291" y="1377291"/>
                  </a:lnTo>
                  <a:lnTo>
                    <a:pt x="0" y="1377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33" name="TextBox 14">
              <a:extLst>
                <a:ext uri="{FF2B5EF4-FFF2-40B4-BE49-F238E27FC236}">
                  <a16:creationId xmlns:a16="http://schemas.microsoft.com/office/drawing/2014/main" id="{40D88F68-FA59-4EB0-8474-49001BAC034F}"/>
                </a:ext>
              </a:extLst>
            </p:cNvPr>
            <p:cNvSpPr txBox="1"/>
            <p:nvPr/>
          </p:nvSpPr>
          <p:spPr>
            <a:xfrm>
              <a:off x="1903870" y="7711685"/>
              <a:ext cx="6557911" cy="688181"/>
            </a:xfrm>
            <a:prstGeom prst="rect">
              <a:avLst/>
            </a:prstGeom>
          </p:spPr>
          <p:txBody>
            <a:bodyPr lIns="0" tIns="0" rIns="0" bIns="0" rtlCol="0" anchor="t">
              <a:spAutoFit/>
            </a:bodyPr>
            <a:lstStyle/>
            <a:p>
              <a:pPr algn="l">
                <a:lnSpc>
                  <a:spcPts val="4050"/>
                </a:lnSpc>
              </a:pPr>
              <a:r>
                <a:rPr lang="en-US" sz="3375" b="1" dirty="0">
                  <a:solidFill>
                    <a:srgbClr val="0E243C"/>
                  </a:solidFill>
                  <a:latin typeface="Inter Bold"/>
                  <a:ea typeface="Inter Bold"/>
                  <a:cs typeface="Inter Bold"/>
                  <a:sym typeface="Inter Bold"/>
                </a:rPr>
                <a:t>COMMUNICATION</a:t>
              </a:r>
            </a:p>
          </p:txBody>
        </p:sp>
        <p:sp>
          <p:nvSpPr>
            <p:cNvPr id="34" name="TextBox 15">
              <a:extLst>
                <a:ext uri="{FF2B5EF4-FFF2-40B4-BE49-F238E27FC236}">
                  <a16:creationId xmlns:a16="http://schemas.microsoft.com/office/drawing/2014/main" id="{309B0B78-C1FD-40EF-8517-25C06D9F6F62}"/>
                </a:ext>
              </a:extLst>
            </p:cNvPr>
            <p:cNvSpPr txBox="1"/>
            <p:nvPr/>
          </p:nvSpPr>
          <p:spPr>
            <a:xfrm>
              <a:off x="1903870" y="8650362"/>
              <a:ext cx="17585212" cy="1533525"/>
            </a:xfrm>
            <a:prstGeom prst="rect">
              <a:avLst/>
            </a:prstGeom>
          </p:spPr>
          <p:txBody>
            <a:bodyPr lIns="0" tIns="0" rIns="0" bIns="0" rtlCol="0" anchor="t">
              <a:spAutoFit/>
            </a:bodyPr>
            <a:lstStyle/>
            <a:p>
              <a:pPr marL="546497" lvl="1" indent="-273248" algn="l">
                <a:lnSpc>
                  <a:spcPts val="3037"/>
                </a:lnSpc>
                <a:buFont typeface="Arial"/>
                <a:buChar char="•"/>
              </a:pPr>
              <a:r>
                <a:rPr lang="en-US" sz="2531" dirty="0">
                  <a:solidFill>
                    <a:srgbClr val="0E243C"/>
                  </a:solidFill>
                  <a:latin typeface="Inter"/>
                  <a:ea typeface="Inter"/>
                  <a:cs typeface="Inter"/>
                  <a:sym typeface="Inter"/>
                </a:rPr>
                <a:t>Respond promptly to your license analyst.</a:t>
              </a:r>
            </a:p>
            <a:p>
              <a:pPr marL="546497" lvl="1" indent="-273248" algn="l">
                <a:lnSpc>
                  <a:spcPts val="3037"/>
                </a:lnSpc>
                <a:buFont typeface="Arial"/>
                <a:buChar char="•"/>
              </a:pPr>
              <a:r>
                <a:rPr lang="en-US" sz="2531" dirty="0">
                  <a:solidFill>
                    <a:srgbClr val="0E243C"/>
                  </a:solidFill>
                  <a:latin typeface="Inter"/>
                  <a:ea typeface="Inter"/>
                  <a:cs typeface="Inter"/>
                  <a:sym typeface="Inter"/>
                </a:rPr>
                <a:t>Email is the preferred method of communication.</a:t>
              </a:r>
            </a:p>
            <a:p>
              <a:pPr marL="546497" lvl="1" indent="-273248" algn="l">
                <a:lnSpc>
                  <a:spcPts val="3037"/>
                </a:lnSpc>
                <a:buFont typeface="Arial"/>
                <a:buChar char="•"/>
              </a:pPr>
              <a:r>
                <a:rPr lang="en-US" sz="2531" dirty="0">
                  <a:solidFill>
                    <a:srgbClr val="0E243C"/>
                  </a:solidFill>
                  <a:latin typeface="Inter"/>
                  <a:ea typeface="Inter"/>
                  <a:cs typeface="Inter"/>
                  <a:sym typeface="Inter"/>
                </a:rPr>
                <a:t>Check your spam or junk folders regularly to avoid missing correspondence.</a:t>
              </a:r>
            </a:p>
          </p:txBody>
        </p:sp>
      </p:grpSp>
      <p:sp>
        <p:nvSpPr>
          <p:cNvPr id="2" name="Freeform 2"/>
          <p:cNvSpPr/>
          <p:nvPr/>
        </p:nvSpPr>
        <p:spPr>
          <a:xfrm rot="5400000" flipV="1">
            <a:off x="-6185537" y="1075872"/>
            <a:ext cx="14977444" cy="3444812"/>
          </a:xfrm>
          <a:custGeom>
            <a:avLst/>
            <a:gdLst/>
            <a:ahLst/>
            <a:cxnLst/>
            <a:rect l="l" t="t" r="r" b="b"/>
            <a:pathLst>
              <a:path w="14977444" h="3444812">
                <a:moveTo>
                  <a:pt x="0" y="3444812"/>
                </a:moveTo>
                <a:lnTo>
                  <a:pt x="14977445" y="3444812"/>
                </a:lnTo>
                <a:lnTo>
                  <a:pt x="14977445" y="0"/>
                </a:lnTo>
                <a:lnTo>
                  <a:pt x="0" y="0"/>
                </a:lnTo>
                <a:lnTo>
                  <a:pt x="0" y="3444812"/>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pic>
        <p:nvPicPr>
          <p:cNvPr id="12" name="Audio 11">
            <a:extLst>
              <a:ext uri="{FF2B5EF4-FFF2-40B4-BE49-F238E27FC236}">
                <a16:creationId xmlns:a16="http://schemas.microsoft.com/office/drawing/2014/main" id="{F4D52240-709A-3BA3-A9DB-D4B20CF438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322800" y="9321800"/>
            <a:ext cx="812800" cy="812800"/>
          </a:xfrm>
          <a:prstGeom prst="rect">
            <a:avLst/>
          </a:prstGeom>
        </p:spPr>
      </p:pic>
    </p:spTree>
  </p:cSld>
  <p:clrMapOvr>
    <a:masterClrMapping/>
  </p:clrMapOvr>
  <p:transition advClick="0" advTm="180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0" y="-1045834"/>
            <a:ext cx="18288000" cy="5829300"/>
          </a:xfrm>
          <a:custGeom>
            <a:avLst/>
            <a:gdLst/>
            <a:ahLst/>
            <a:cxnLst/>
            <a:rect l="l" t="t" r="r" b="b"/>
            <a:pathLst>
              <a:path w="18288000" h="5829300">
                <a:moveTo>
                  <a:pt x="0" y="0"/>
                </a:moveTo>
                <a:lnTo>
                  <a:pt x="18288000" y="0"/>
                </a:lnTo>
                <a:lnTo>
                  <a:pt x="18288000" y="5829300"/>
                </a:lnTo>
                <a:lnTo>
                  <a:pt x="0" y="5829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TextBox 3"/>
          <p:cNvSpPr txBox="1"/>
          <p:nvPr/>
        </p:nvSpPr>
        <p:spPr>
          <a:xfrm>
            <a:off x="463484" y="333375"/>
            <a:ext cx="8799255" cy="1304925"/>
          </a:xfrm>
          <a:prstGeom prst="rect">
            <a:avLst/>
          </a:prstGeom>
        </p:spPr>
        <p:txBody>
          <a:bodyPr lIns="0" tIns="0" rIns="0" bIns="0" rtlCol="0" anchor="t">
            <a:spAutoFit/>
          </a:bodyPr>
          <a:lstStyle/>
          <a:p>
            <a:pPr algn="just">
              <a:lnSpc>
                <a:spcPts val="10296"/>
              </a:lnSpc>
            </a:pPr>
            <a:r>
              <a:rPr lang="en-US" sz="8580" dirty="0">
                <a:solidFill>
                  <a:srgbClr val="FFFAEC"/>
                </a:solidFill>
                <a:latin typeface="Oswald"/>
                <a:ea typeface="Oswald"/>
                <a:cs typeface="Oswald"/>
                <a:sym typeface="Oswald"/>
              </a:rPr>
              <a:t>HELPFUL RESOURCES</a:t>
            </a:r>
          </a:p>
        </p:txBody>
      </p:sp>
      <p:sp>
        <p:nvSpPr>
          <p:cNvPr id="4" name="TextBox 4"/>
          <p:cNvSpPr txBox="1"/>
          <p:nvPr/>
        </p:nvSpPr>
        <p:spPr>
          <a:xfrm>
            <a:off x="463484" y="3565081"/>
            <a:ext cx="7130279" cy="5221750"/>
          </a:xfrm>
          <a:prstGeom prst="rect">
            <a:avLst/>
          </a:prstGeom>
        </p:spPr>
        <p:txBody>
          <a:bodyPr lIns="0" tIns="0" rIns="0" bIns="0" rtlCol="0" anchor="t">
            <a:spAutoFit/>
          </a:bodyPr>
          <a:lstStyle/>
          <a:p>
            <a:pPr algn="l">
              <a:lnSpc>
                <a:spcPts val="2879"/>
              </a:lnSpc>
            </a:pPr>
            <a:r>
              <a:rPr lang="en-US" sz="2399" b="1" dirty="0">
                <a:solidFill>
                  <a:srgbClr val="0E243C"/>
                </a:solidFill>
                <a:latin typeface="Inter Bold"/>
                <a:ea typeface="Inter Bold"/>
                <a:cs typeface="Inter Bold"/>
                <a:sym typeface="Inter Bold"/>
              </a:rPr>
              <a:t>Nevada Small Business Development Center</a:t>
            </a:r>
          </a:p>
          <a:p>
            <a:pPr algn="l">
              <a:lnSpc>
                <a:spcPts val="2520"/>
              </a:lnSpc>
            </a:pPr>
            <a:r>
              <a:rPr lang="en-US" sz="2100" dirty="0">
                <a:solidFill>
                  <a:srgbClr val="0E243C"/>
                </a:solidFill>
                <a:latin typeface="Inter"/>
                <a:ea typeface="Inter"/>
                <a:cs typeface="Inter"/>
                <a:sym typeface="Inter"/>
              </a:rPr>
              <a:t>(800) 240-7094</a:t>
            </a:r>
          </a:p>
          <a:p>
            <a:pPr algn="l">
              <a:lnSpc>
                <a:spcPts val="2520"/>
              </a:lnSpc>
            </a:pPr>
            <a:r>
              <a:rPr lang="en-US" sz="2100" u="sng" dirty="0">
                <a:solidFill>
                  <a:srgbClr val="004AAD"/>
                </a:solidFill>
                <a:latin typeface="Inter"/>
                <a:ea typeface="Inter"/>
                <a:cs typeface="Inter"/>
                <a:sym typeface="Inter"/>
                <a:hlinkClick r:id="rId7"/>
              </a:rPr>
              <a:t>www.nevadasbdc.org</a:t>
            </a:r>
            <a:endParaRPr lang="en-US" sz="2100" u="sng" dirty="0">
              <a:solidFill>
                <a:srgbClr val="004AAD"/>
              </a:solidFill>
              <a:latin typeface="Inter"/>
              <a:ea typeface="Inter"/>
              <a:cs typeface="Inter"/>
              <a:sym typeface="Inter"/>
            </a:endParaRPr>
          </a:p>
          <a:p>
            <a:pPr algn="l">
              <a:lnSpc>
                <a:spcPts val="2879"/>
              </a:lnSpc>
            </a:pPr>
            <a:endParaRPr lang="en-US" sz="2100" u="sng" dirty="0">
              <a:solidFill>
                <a:srgbClr val="004AAD"/>
              </a:solidFill>
              <a:latin typeface="Inter"/>
              <a:ea typeface="Inter"/>
              <a:cs typeface="Inter"/>
              <a:sym typeface="Inter"/>
            </a:endParaRPr>
          </a:p>
          <a:p>
            <a:pPr algn="l">
              <a:lnSpc>
                <a:spcPts val="2879"/>
              </a:lnSpc>
            </a:pPr>
            <a:r>
              <a:rPr lang="en-US" sz="2399" b="1" dirty="0">
                <a:solidFill>
                  <a:srgbClr val="0E243C"/>
                </a:solidFill>
                <a:latin typeface="Inter Bold"/>
                <a:ea typeface="Inter Bold"/>
                <a:cs typeface="Inter Bold"/>
                <a:sym typeface="Inter Bold"/>
              </a:rPr>
              <a:t>Nevada Secretary of State</a:t>
            </a:r>
          </a:p>
          <a:p>
            <a:pPr algn="l">
              <a:lnSpc>
                <a:spcPts val="2520"/>
              </a:lnSpc>
            </a:pPr>
            <a:r>
              <a:rPr lang="en-US" sz="2100" dirty="0">
                <a:solidFill>
                  <a:srgbClr val="0E243C"/>
                </a:solidFill>
                <a:latin typeface="Inter"/>
                <a:ea typeface="Inter"/>
                <a:cs typeface="Inter"/>
                <a:sym typeface="Inter"/>
              </a:rPr>
              <a:t>(775) 684-5708  </a:t>
            </a:r>
          </a:p>
          <a:p>
            <a:pPr algn="l">
              <a:lnSpc>
                <a:spcPts val="2730"/>
              </a:lnSpc>
            </a:pPr>
            <a:r>
              <a:rPr lang="en-US" sz="2100" u="sng" dirty="0">
                <a:solidFill>
                  <a:srgbClr val="004AAD"/>
                </a:solidFill>
                <a:latin typeface="Inter"/>
                <a:ea typeface="Inter"/>
                <a:cs typeface="Inter"/>
                <a:sym typeface="Inter"/>
                <a:hlinkClick r:id="rId8"/>
              </a:rPr>
              <a:t>www.nvsilverflume.gov/startbusiness</a:t>
            </a:r>
            <a:r>
              <a:rPr lang="en-US" sz="2100" dirty="0">
                <a:solidFill>
                  <a:srgbClr val="004AAD"/>
                </a:solidFill>
                <a:latin typeface="Inter"/>
                <a:ea typeface="Inter"/>
                <a:cs typeface="Inter"/>
                <a:sym typeface="Inter"/>
              </a:rPr>
              <a:t> </a:t>
            </a:r>
            <a:r>
              <a:rPr lang="en-US" sz="2100" dirty="0">
                <a:solidFill>
                  <a:srgbClr val="0E243C"/>
                </a:solidFill>
                <a:latin typeface="Inter"/>
                <a:ea typeface="Inter"/>
                <a:cs typeface="Inter"/>
                <a:sym typeface="Inter"/>
              </a:rPr>
              <a:t>  </a:t>
            </a:r>
          </a:p>
          <a:p>
            <a:pPr algn="l">
              <a:lnSpc>
                <a:spcPts val="2730"/>
              </a:lnSpc>
            </a:pPr>
            <a:endParaRPr lang="en-US" sz="2100" dirty="0">
              <a:solidFill>
                <a:srgbClr val="0E243C"/>
              </a:solidFill>
              <a:latin typeface="Inter"/>
              <a:ea typeface="Inter"/>
              <a:cs typeface="Inter"/>
              <a:sym typeface="Inter"/>
            </a:endParaRPr>
          </a:p>
          <a:p>
            <a:pPr algn="l">
              <a:lnSpc>
                <a:spcPts val="2730"/>
              </a:lnSpc>
            </a:pPr>
            <a:r>
              <a:rPr lang="en-US" sz="2100" b="1" dirty="0">
                <a:solidFill>
                  <a:srgbClr val="0E243C"/>
                </a:solidFill>
                <a:latin typeface="Inter Bold"/>
                <a:ea typeface="Inter Bold"/>
                <a:cs typeface="Inter Bold"/>
                <a:sym typeface="Inter Bold"/>
              </a:rPr>
              <a:t>PSI Exam Center</a:t>
            </a:r>
          </a:p>
          <a:p>
            <a:pPr algn="l">
              <a:lnSpc>
                <a:spcPts val="2730"/>
              </a:lnSpc>
            </a:pPr>
            <a:r>
              <a:rPr lang="en-US" sz="2100" dirty="0">
                <a:solidFill>
                  <a:srgbClr val="0E243C"/>
                </a:solidFill>
                <a:latin typeface="Inter"/>
                <a:ea typeface="Inter"/>
                <a:cs typeface="Inter"/>
                <a:sym typeface="Inter"/>
              </a:rPr>
              <a:t>(800) 733-9267</a:t>
            </a:r>
          </a:p>
          <a:p>
            <a:pPr algn="l">
              <a:lnSpc>
                <a:spcPts val="2730"/>
              </a:lnSpc>
            </a:pPr>
            <a:r>
              <a:rPr lang="en-US" sz="2100" u="sng" dirty="0">
                <a:solidFill>
                  <a:srgbClr val="004AAD"/>
                </a:solidFill>
                <a:latin typeface="Inter"/>
                <a:ea typeface="Inter"/>
                <a:cs typeface="Inter"/>
                <a:sym typeface="Inter"/>
                <a:hlinkClick r:id="rId9"/>
              </a:rPr>
              <a:t>www.psiexams.com</a:t>
            </a:r>
            <a:endParaRPr lang="en-US" sz="2100" u="sng" dirty="0">
              <a:solidFill>
                <a:srgbClr val="004AAD"/>
              </a:solidFill>
              <a:latin typeface="Inter"/>
              <a:ea typeface="Inter"/>
              <a:cs typeface="Inter"/>
              <a:sym typeface="Inter"/>
            </a:endParaRPr>
          </a:p>
          <a:p>
            <a:pPr algn="l">
              <a:lnSpc>
                <a:spcPts val="2730"/>
              </a:lnSpc>
            </a:pPr>
            <a:r>
              <a:rPr lang="en-US" sz="2100" dirty="0">
                <a:solidFill>
                  <a:srgbClr val="0E243C"/>
                </a:solidFill>
                <a:latin typeface="Inter"/>
                <a:ea typeface="Inter"/>
                <a:cs typeface="Inter"/>
                <a:sym typeface="Inter"/>
              </a:rPr>
              <a:t>                                 </a:t>
            </a:r>
          </a:p>
          <a:p>
            <a:pPr algn="l">
              <a:lnSpc>
                <a:spcPts val="3119"/>
              </a:lnSpc>
            </a:pPr>
            <a:r>
              <a:rPr lang="en-US" sz="2399" b="1" dirty="0">
                <a:solidFill>
                  <a:srgbClr val="0E243C"/>
                </a:solidFill>
                <a:latin typeface="Inter Bold"/>
                <a:ea typeface="Inter Bold"/>
                <a:cs typeface="Inter Bold"/>
                <a:sym typeface="Inter Bold"/>
              </a:rPr>
              <a:t>Nevada Division of Industrial Relations (DIR)</a:t>
            </a:r>
          </a:p>
          <a:p>
            <a:pPr algn="l">
              <a:lnSpc>
                <a:spcPts val="2730"/>
              </a:lnSpc>
            </a:pPr>
            <a:r>
              <a:rPr lang="en-US" sz="2100" dirty="0">
                <a:solidFill>
                  <a:srgbClr val="0E243C"/>
                </a:solidFill>
                <a:latin typeface="Inter"/>
                <a:ea typeface="Inter"/>
                <a:cs typeface="Inter"/>
                <a:sym typeface="Inter"/>
              </a:rPr>
              <a:t>(702) 486-9000 or (775) 684-7270</a:t>
            </a:r>
          </a:p>
          <a:p>
            <a:pPr algn="l">
              <a:lnSpc>
                <a:spcPts val="2730"/>
              </a:lnSpc>
              <a:spcBef>
                <a:spcPct val="0"/>
              </a:spcBef>
            </a:pPr>
            <a:r>
              <a:rPr lang="en-US" sz="2100" u="sng" dirty="0">
                <a:solidFill>
                  <a:srgbClr val="004AAD"/>
                </a:solidFill>
                <a:latin typeface="Inter"/>
                <a:ea typeface="Inter"/>
                <a:cs typeface="Inter"/>
                <a:sym typeface="Inter"/>
                <a:hlinkClick r:id="rId10"/>
              </a:rPr>
              <a:t>www.dir.nv.gov</a:t>
            </a:r>
            <a:endParaRPr lang="en-US" sz="2100" u="sng" dirty="0">
              <a:solidFill>
                <a:srgbClr val="004AAD"/>
              </a:solidFill>
              <a:latin typeface="Inter"/>
              <a:ea typeface="Inter"/>
              <a:cs typeface="Inter"/>
              <a:sym typeface="Inter"/>
            </a:endParaRPr>
          </a:p>
        </p:txBody>
      </p:sp>
      <p:sp>
        <p:nvSpPr>
          <p:cNvPr id="5" name="TextBox 5"/>
          <p:cNvSpPr txBox="1"/>
          <p:nvPr/>
        </p:nvSpPr>
        <p:spPr>
          <a:xfrm>
            <a:off x="7890047" y="3517456"/>
            <a:ext cx="9052768" cy="4933210"/>
          </a:xfrm>
          <a:prstGeom prst="rect">
            <a:avLst/>
          </a:prstGeom>
        </p:spPr>
        <p:txBody>
          <a:bodyPr lIns="0" tIns="0" rIns="0" bIns="0" rtlCol="0" anchor="t">
            <a:spAutoFit/>
          </a:bodyPr>
          <a:lstStyle/>
          <a:p>
            <a:pPr>
              <a:lnSpc>
                <a:spcPts val="3359"/>
              </a:lnSpc>
              <a:spcBef>
                <a:spcPct val="0"/>
              </a:spcBef>
            </a:pPr>
            <a:r>
              <a:rPr lang="en-US" sz="2399" b="1" dirty="0">
                <a:solidFill>
                  <a:srgbClr val="0E243C"/>
                </a:solidFill>
                <a:latin typeface="Inter Bold"/>
                <a:ea typeface="Inter Bold"/>
                <a:cs typeface="Inter Bold"/>
                <a:sym typeface="Inter Bold"/>
              </a:rPr>
              <a:t>Helpful Resources, Hints and Tips</a:t>
            </a:r>
          </a:p>
          <a:p>
            <a:pPr>
              <a:lnSpc>
                <a:spcPts val="3359"/>
              </a:lnSpc>
              <a:spcBef>
                <a:spcPct val="0"/>
              </a:spcBef>
            </a:pPr>
            <a:endParaRPr lang="en-US" sz="2399" b="1" dirty="0">
              <a:solidFill>
                <a:srgbClr val="0E243C"/>
              </a:solidFill>
              <a:latin typeface="Inter Bold"/>
              <a:ea typeface="Inter Bold"/>
              <a:cs typeface="Inter Bold"/>
              <a:sym typeface="Inter Bold"/>
            </a:endParaRPr>
          </a:p>
          <a:p>
            <a:pPr>
              <a:lnSpc>
                <a:spcPts val="2940"/>
              </a:lnSpc>
              <a:spcBef>
                <a:spcPct val="0"/>
              </a:spcBef>
            </a:pPr>
            <a:r>
              <a:rPr lang="en-US" sz="2100" u="sng" dirty="0">
                <a:solidFill>
                  <a:srgbClr val="004AAD"/>
                </a:solidFill>
                <a:latin typeface="Inter"/>
                <a:ea typeface="Inter"/>
                <a:cs typeface="Inter"/>
                <a:sym typeface="Inter"/>
                <a:hlinkClick r:id="rId11"/>
              </a:rPr>
              <a:t>Tips for Nevada Licensed Contractors</a:t>
            </a:r>
            <a:endParaRPr lang="en-US" sz="2100" u="sng" dirty="0">
              <a:solidFill>
                <a:srgbClr val="004AAD"/>
              </a:solidFill>
              <a:latin typeface="Inter"/>
              <a:ea typeface="Inter"/>
              <a:cs typeface="Inter"/>
              <a:sym typeface="Inter"/>
            </a:endParaRPr>
          </a:p>
          <a:p>
            <a:pPr>
              <a:lnSpc>
                <a:spcPts val="2940"/>
              </a:lnSpc>
              <a:spcBef>
                <a:spcPct val="0"/>
              </a:spcBef>
            </a:pPr>
            <a:r>
              <a:rPr lang="en-US" sz="2100" u="sng" dirty="0">
                <a:solidFill>
                  <a:srgbClr val="004AAD"/>
                </a:solidFill>
                <a:latin typeface="Inter"/>
                <a:ea typeface="Inter"/>
                <a:cs typeface="Inter"/>
                <a:sym typeface="Inter"/>
                <a:hlinkClick r:id="rId12"/>
              </a:rPr>
              <a:t>Residential Recovery Fund Required Disclosures</a:t>
            </a:r>
            <a:endParaRPr lang="en-US" sz="2100" u="sng" dirty="0">
              <a:solidFill>
                <a:srgbClr val="004AAD"/>
              </a:solidFill>
              <a:latin typeface="Inter"/>
              <a:ea typeface="Inter"/>
              <a:cs typeface="Inter"/>
              <a:sym typeface="Inter"/>
            </a:endParaRPr>
          </a:p>
          <a:p>
            <a:pPr>
              <a:lnSpc>
                <a:spcPts val="2940"/>
              </a:lnSpc>
              <a:spcBef>
                <a:spcPct val="0"/>
              </a:spcBef>
            </a:pPr>
            <a:r>
              <a:rPr lang="en-US" sz="2100" u="sng" dirty="0">
                <a:solidFill>
                  <a:srgbClr val="004AAD"/>
                </a:solidFill>
                <a:latin typeface="Inter"/>
                <a:ea typeface="Inter"/>
                <a:cs typeface="Inter"/>
                <a:sym typeface="Inter"/>
                <a:hlinkClick r:id="rId13"/>
              </a:rPr>
              <a:t>General Contractor Required Disclosures</a:t>
            </a:r>
            <a:endParaRPr lang="en-US" sz="2100" u="sng" dirty="0">
              <a:solidFill>
                <a:srgbClr val="004AAD"/>
              </a:solidFill>
              <a:latin typeface="Inter"/>
              <a:ea typeface="Inter"/>
              <a:cs typeface="Inter"/>
              <a:sym typeface="Inter"/>
            </a:endParaRPr>
          </a:p>
          <a:p>
            <a:pPr>
              <a:lnSpc>
                <a:spcPts val="2940"/>
              </a:lnSpc>
              <a:spcBef>
                <a:spcPct val="0"/>
              </a:spcBef>
            </a:pPr>
            <a:r>
              <a:rPr lang="en-US" sz="2100" u="sng" dirty="0">
                <a:solidFill>
                  <a:srgbClr val="004AAD"/>
                </a:solidFill>
                <a:latin typeface="Inter"/>
                <a:ea typeface="Inter"/>
                <a:cs typeface="Inter"/>
                <a:sym typeface="Inter"/>
                <a:hlinkClick r:id="rId13"/>
              </a:rPr>
              <a:t>Pool Contracts Required Disclosures</a:t>
            </a:r>
            <a:endParaRPr lang="en-US" sz="2100" u="sng" dirty="0">
              <a:solidFill>
                <a:srgbClr val="004AAD"/>
              </a:solidFill>
              <a:latin typeface="Inter"/>
              <a:ea typeface="Inter"/>
              <a:cs typeface="Inter"/>
              <a:sym typeface="Inter"/>
            </a:endParaRPr>
          </a:p>
          <a:p>
            <a:pPr>
              <a:lnSpc>
                <a:spcPts val="2940"/>
              </a:lnSpc>
              <a:spcBef>
                <a:spcPct val="0"/>
              </a:spcBef>
            </a:pPr>
            <a:r>
              <a:rPr lang="en-US" sz="2100" u="sng" dirty="0">
                <a:solidFill>
                  <a:srgbClr val="004AAD"/>
                </a:solidFill>
                <a:latin typeface="Inter"/>
                <a:ea typeface="Inter"/>
                <a:cs typeface="Inter"/>
                <a:sym typeface="Inter"/>
                <a:hlinkClick r:id="rId14"/>
              </a:rPr>
              <a:t>Contract Checklist for Home Improvement Projects</a:t>
            </a:r>
            <a:endParaRPr lang="en-US" sz="2100" u="sng" dirty="0">
              <a:solidFill>
                <a:srgbClr val="004AAD"/>
              </a:solidFill>
              <a:latin typeface="Inter"/>
              <a:ea typeface="Inter"/>
              <a:cs typeface="Inter"/>
              <a:sym typeface="Inter"/>
            </a:endParaRPr>
          </a:p>
          <a:p>
            <a:pPr>
              <a:lnSpc>
                <a:spcPts val="2940"/>
              </a:lnSpc>
              <a:spcBef>
                <a:spcPct val="0"/>
              </a:spcBef>
            </a:pPr>
            <a:r>
              <a:rPr lang="en-US" sz="2100" u="sng" dirty="0">
                <a:solidFill>
                  <a:srgbClr val="004AAD"/>
                </a:solidFill>
                <a:latin typeface="Inter"/>
                <a:ea typeface="Inter"/>
                <a:cs typeface="Inter"/>
                <a:sym typeface="Inter"/>
                <a:hlinkClick r:id="rId15"/>
              </a:rPr>
              <a:t>Suggested Mandatory Language for Residential Improvement Contracts</a:t>
            </a:r>
            <a:endParaRPr lang="en-US" sz="2100" u="sng" dirty="0">
              <a:solidFill>
                <a:srgbClr val="004AAD"/>
              </a:solidFill>
              <a:latin typeface="Inter"/>
              <a:ea typeface="Inter"/>
              <a:cs typeface="Inter"/>
              <a:sym typeface="Inter"/>
            </a:endParaRPr>
          </a:p>
          <a:p>
            <a:pPr>
              <a:lnSpc>
                <a:spcPts val="2940"/>
              </a:lnSpc>
              <a:spcBef>
                <a:spcPct val="0"/>
              </a:spcBef>
            </a:pPr>
            <a:r>
              <a:rPr lang="en-US" sz="2100" u="sng" dirty="0">
                <a:solidFill>
                  <a:srgbClr val="004AAD"/>
                </a:solidFill>
                <a:latin typeface="Inter"/>
                <a:ea typeface="Inter"/>
                <a:cs typeface="Inter"/>
                <a:sym typeface="Inter"/>
                <a:hlinkClick r:id="rId16"/>
              </a:rPr>
              <a:t>Advertising Requirements</a:t>
            </a:r>
            <a:endParaRPr lang="en-US" sz="2100" u="sng" dirty="0">
              <a:solidFill>
                <a:srgbClr val="004AAD"/>
              </a:solidFill>
              <a:latin typeface="Inter"/>
              <a:ea typeface="Inter"/>
              <a:cs typeface="Inter"/>
              <a:sym typeface="Inter"/>
            </a:endParaRPr>
          </a:p>
          <a:p>
            <a:pPr>
              <a:lnSpc>
                <a:spcPts val="2940"/>
              </a:lnSpc>
              <a:spcBef>
                <a:spcPct val="0"/>
              </a:spcBef>
            </a:pPr>
            <a:r>
              <a:rPr lang="en-US" sz="2100" u="sng" dirty="0">
                <a:solidFill>
                  <a:srgbClr val="004AAD"/>
                </a:solidFill>
                <a:latin typeface="Inter"/>
                <a:ea typeface="Inter"/>
                <a:cs typeface="Inter"/>
                <a:sym typeface="Inter"/>
                <a:hlinkClick r:id="rId17"/>
              </a:rPr>
              <a:t>Complaint Forms</a:t>
            </a:r>
            <a:endParaRPr lang="en-US" sz="2100" u="sng" dirty="0">
              <a:solidFill>
                <a:srgbClr val="004AAD"/>
              </a:solidFill>
              <a:latin typeface="Inter"/>
              <a:ea typeface="Inter"/>
              <a:cs typeface="Inter"/>
              <a:sym typeface="Inter"/>
            </a:endParaRPr>
          </a:p>
          <a:p>
            <a:pPr>
              <a:lnSpc>
                <a:spcPts val="2940"/>
              </a:lnSpc>
              <a:spcBef>
                <a:spcPct val="0"/>
              </a:spcBef>
            </a:pPr>
            <a:endParaRPr lang="en-US" sz="2100" u="sng" dirty="0">
              <a:solidFill>
                <a:srgbClr val="004AAD"/>
              </a:solidFill>
              <a:latin typeface="Inter"/>
              <a:ea typeface="Inter"/>
              <a:cs typeface="Inter"/>
              <a:sym typeface="Inter"/>
            </a:endParaRPr>
          </a:p>
          <a:p>
            <a:pPr>
              <a:lnSpc>
                <a:spcPts val="2940"/>
              </a:lnSpc>
              <a:spcBef>
                <a:spcPct val="0"/>
              </a:spcBef>
            </a:pPr>
            <a:r>
              <a:rPr lang="en-US" sz="2100" dirty="0">
                <a:solidFill>
                  <a:srgbClr val="0E243C"/>
                </a:solidFill>
                <a:latin typeface="Inter"/>
                <a:ea typeface="Inter"/>
                <a:cs typeface="Inter"/>
                <a:sym typeface="Inter"/>
              </a:rPr>
              <a:t>Contact the NSCB with any questions!</a:t>
            </a:r>
          </a:p>
        </p:txBody>
      </p:sp>
      <p:grpSp>
        <p:nvGrpSpPr>
          <p:cNvPr id="6" name="Group 6"/>
          <p:cNvGrpSpPr/>
          <p:nvPr/>
        </p:nvGrpSpPr>
        <p:grpSpPr>
          <a:xfrm>
            <a:off x="16242133" y="8309219"/>
            <a:ext cx="2045867" cy="1977781"/>
            <a:chOff x="0" y="0"/>
            <a:chExt cx="2727823" cy="2637041"/>
          </a:xfrm>
        </p:grpSpPr>
        <p:sp>
          <p:nvSpPr>
            <p:cNvPr id="7" name="Freeform 7"/>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8"/>
              <a:stretch>
                <a:fillRect t="-1721" b="-1721"/>
              </a:stretch>
            </a:blipFill>
          </p:spPr>
          <p:txBody>
            <a:bodyPr/>
            <a:lstStyle/>
            <a:p>
              <a:endParaRPr lang="en-US" dirty="0"/>
            </a:p>
          </p:txBody>
        </p:sp>
        <p:sp>
          <p:nvSpPr>
            <p:cNvPr id="8" name="TextBox 8"/>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46</a:t>
              </a:r>
            </a:p>
          </p:txBody>
        </p:sp>
      </p:grpSp>
      <p:pic>
        <p:nvPicPr>
          <p:cNvPr id="18" name="Audio 17">
            <a:extLst>
              <a:ext uri="{FF2B5EF4-FFF2-40B4-BE49-F238E27FC236}">
                <a16:creationId xmlns:a16="http://schemas.microsoft.com/office/drawing/2014/main" id="{B61BE78B-ACA6-544A-F854-D25E2EA4558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322800" y="9321800"/>
            <a:ext cx="812800" cy="812800"/>
          </a:xfrm>
          <a:prstGeom prst="rect">
            <a:avLst/>
          </a:prstGeom>
        </p:spPr>
      </p:pic>
    </p:spTree>
  </p:cSld>
  <p:clrMapOvr>
    <a:masterClrMapping/>
  </p:clrMapOvr>
  <p:transition advClick="0" advTm="253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TextBox 2"/>
          <p:cNvSpPr txBox="1"/>
          <p:nvPr/>
        </p:nvSpPr>
        <p:spPr>
          <a:xfrm>
            <a:off x="347746" y="114381"/>
            <a:ext cx="15708478"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CONTACTING THE BOARD</a:t>
            </a:r>
          </a:p>
        </p:txBody>
      </p:sp>
      <p:sp>
        <p:nvSpPr>
          <p:cNvPr id="3" name="Freeform 3"/>
          <p:cNvSpPr/>
          <p:nvPr/>
        </p:nvSpPr>
        <p:spPr>
          <a:xfrm rot="-5400000" flipV="1">
            <a:off x="10725168" y="3859404"/>
            <a:ext cx="12550907" cy="4832099"/>
          </a:xfrm>
          <a:custGeom>
            <a:avLst/>
            <a:gdLst/>
            <a:ahLst/>
            <a:cxnLst/>
            <a:rect l="l" t="t" r="r" b="b"/>
            <a:pathLst>
              <a:path w="12550907" h="4832099">
                <a:moveTo>
                  <a:pt x="0" y="4832099"/>
                </a:moveTo>
                <a:lnTo>
                  <a:pt x="12550907" y="4832099"/>
                </a:lnTo>
                <a:lnTo>
                  <a:pt x="12550907" y="0"/>
                </a:lnTo>
                <a:lnTo>
                  <a:pt x="0" y="0"/>
                </a:lnTo>
                <a:lnTo>
                  <a:pt x="0" y="483209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4" name="Group 4"/>
          <p:cNvGrpSpPr/>
          <p:nvPr/>
        </p:nvGrpSpPr>
        <p:grpSpPr>
          <a:xfrm>
            <a:off x="347746" y="1936780"/>
            <a:ext cx="11113725" cy="1642058"/>
            <a:chOff x="0" y="0"/>
            <a:chExt cx="14818301" cy="2189410"/>
          </a:xfrm>
        </p:grpSpPr>
        <p:sp>
          <p:nvSpPr>
            <p:cNvPr id="5" name="Freeform 5"/>
            <p:cNvSpPr/>
            <p:nvPr/>
          </p:nvSpPr>
          <p:spPr>
            <a:xfrm>
              <a:off x="0" y="68315"/>
              <a:ext cx="1575191" cy="1575191"/>
            </a:xfrm>
            <a:custGeom>
              <a:avLst/>
              <a:gdLst/>
              <a:ahLst/>
              <a:cxnLst/>
              <a:rect l="l" t="t" r="r" b="b"/>
              <a:pathLst>
                <a:path w="1575191" h="1575191">
                  <a:moveTo>
                    <a:pt x="0" y="0"/>
                  </a:moveTo>
                  <a:lnTo>
                    <a:pt x="1575191" y="0"/>
                  </a:lnTo>
                  <a:lnTo>
                    <a:pt x="1575191" y="1575191"/>
                  </a:lnTo>
                  <a:lnTo>
                    <a:pt x="0" y="15751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6" name="TextBox 6"/>
            <p:cNvSpPr txBox="1"/>
            <p:nvPr/>
          </p:nvSpPr>
          <p:spPr>
            <a:xfrm>
              <a:off x="2401130" y="-19050"/>
              <a:ext cx="9790169" cy="874960"/>
            </a:xfrm>
            <a:prstGeom prst="rect">
              <a:avLst/>
            </a:prstGeom>
          </p:spPr>
          <p:txBody>
            <a:bodyPr lIns="0" tIns="0" rIns="0" bIns="0" rtlCol="0" anchor="t">
              <a:spAutoFit/>
            </a:bodyPr>
            <a:lstStyle/>
            <a:p>
              <a:pPr algn="l">
                <a:lnSpc>
                  <a:spcPts val="5107"/>
                </a:lnSpc>
              </a:pPr>
              <a:r>
                <a:rPr lang="en-US" sz="4256" b="1" dirty="0">
                  <a:solidFill>
                    <a:srgbClr val="0E243C"/>
                  </a:solidFill>
                  <a:latin typeface="Inter Bold"/>
                  <a:ea typeface="Inter Bold"/>
                  <a:cs typeface="Inter Bold"/>
                  <a:sym typeface="Inter Bold"/>
                </a:rPr>
                <a:t>By Email:</a:t>
              </a:r>
            </a:p>
          </p:txBody>
        </p:sp>
        <p:sp>
          <p:nvSpPr>
            <p:cNvPr id="7" name="TextBox 7"/>
            <p:cNvSpPr txBox="1"/>
            <p:nvPr/>
          </p:nvSpPr>
          <p:spPr>
            <a:xfrm>
              <a:off x="2401130" y="1532185"/>
              <a:ext cx="12417171" cy="657225"/>
            </a:xfrm>
            <a:prstGeom prst="rect">
              <a:avLst/>
            </a:prstGeom>
          </p:spPr>
          <p:txBody>
            <a:bodyPr lIns="0" tIns="0" rIns="0" bIns="0" rtlCol="0" anchor="t">
              <a:spAutoFit/>
            </a:bodyPr>
            <a:lstStyle/>
            <a:p>
              <a:pPr algn="l">
                <a:lnSpc>
                  <a:spcPts val="3830"/>
                </a:lnSpc>
              </a:pPr>
              <a:r>
                <a:rPr lang="en-US" sz="3192" u="sng" dirty="0">
                  <a:solidFill>
                    <a:srgbClr val="004AAD"/>
                  </a:solidFill>
                  <a:latin typeface="Inter"/>
                  <a:ea typeface="Inter"/>
                  <a:cs typeface="Inter"/>
                  <a:sym typeface="Inter"/>
                  <a:hlinkClick r:id="rId9"/>
                </a:rPr>
                <a:t>customerservice@nscb.state.nv.us</a:t>
              </a:r>
              <a:endParaRPr lang="en-US" sz="3192" u="sng" dirty="0">
                <a:solidFill>
                  <a:srgbClr val="004AAD"/>
                </a:solidFill>
                <a:latin typeface="Inter"/>
                <a:ea typeface="Inter"/>
                <a:cs typeface="Inter"/>
                <a:sym typeface="Inter"/>
              </a:endParaRPr>
            </a:p>
          </p:txBody>
        </p:sp>
      </p:grpSp>
      <p:grpSp>
        <p:nvGrpSpPr>
          <p:cNvPr id="8" name="Group 8"/>
          <p:cNvGrpSpPr/>
          <p:nvPr/>
        </p:nvGrpSpPr>
        <p:grpSpPr>
          <a:xfrm>
            <a:off x="347746" y="4395708"/>
            <a:ext cx="11450838" cy="1232629"/>
            <a:chOff x="0" y="0"/>
            <a:chExt cx="15267783" cy="1643506"/>
          </a:xfrm>
        </p:grpSpPr>
        <p:sp>
          <p:nvSpPr>
            <p:cNvPr id="9" name="Freeform 9"/>
            <p:cNvSpPr/>
            <p:nvPr/>
          </p:nvSpPr>
          <p:spPr>
            <a:xfrm>
              <a:off x="0" y="68315"/>
              <a:ext cx="1575191" cy="1575191"/>
            </a:xfrm>
            <a:custGeom>
              <a:avLst/>
              <a:gdLst/>
              <a:ahLst/>
              <a:cxnLst/>
              <a:rect l="l" t="t" r="r" b="b"/>
              <a:pathLst>
                <a:path w="1575191" h="1575191">
                  <a:moveTo>
                    <a:pt x="0" y="0"/>
                  </a:moveTo>
                  <a:lnTo>
                    <a:pt x="1575191" y="0"/>
                  </a:lnTo>
                  <a:lnTo>
                    <a:pt x="1575191" y="1575191"/>
                  </a:lnTo>
                  <a:lnTo>
                    <a:pt x="0" y="15751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0" name="TextBox 10"/>
            <p:cNvSpPr txBox="1"/>
            <p:nvPr/>
          </p:nvSpPr>
          <p:spPr>
            <a:xfrm>
              <a:off x="2401130" y="-19050"/>
              <a:ext cx="12866654" cy="874960"/>
            </a:xfrm>
            <a:prstGeom prst="rect">
              <a:avLst/>
            </a:prstGeom>
          </p:spPr>
          <p:txBody>
            <a:bodyPr lIns="0" tIns="0" rIns="0" bIns="0" rtlCol="0" anchor="t">
              <a:spAutoFit/>
            </a:bodyPr>
            <a:lstStyle/>
            <a:p>
              <a:pPr algn="l">
                <a:lnSpc>
                  <a:spcPts val="5107"/>
                </a:lnSpc>
              </a:pPr>
              <a:r>
                <a:rPr lang="en-US" sz="4256" b="1" dirty="0">
                  <a:solidFill>
                    <a:srgbClr val="0E243C"/>
                  </a:solidFill>
                  <a:latin typeface="Inter Bold"/>
                  <a:ea typeface="Inter Bold"/>
                  <a:cs typeface="Inter Bold"/>
                  <a:sym typeface="Inter Bold"/>
                </a:rPr>
                <a:t>By Phone, Mail or Personal Delivery:</a:t>
              </a:r>
            </a:p>
          </p:txBody>
        </p:sp>
      </p:grpSp>
      <p:grpSp>
        <p:nvGrpSpPr>
          <p:cNvPr id="11" name="Group 11"/>
          <p:cNvGrpSpPr/>
          <p:nvPr/>
        </p:nvGrpSpPr>
        <p:grpSpPr>
          <a:xfrm>
            <a:off x="2107216" y="5628337"/>
            <a:ext cx="14768009" cy="1943100"/>
            <a:chOff x="0" y="0"/>
            <a:chExt cx="19690679" cy="2590800"/>
          </a:xfrm>
        </p:grpSpPr>
        <p:sp>
          <p:nvSpPr>
            <p:cNvPr id="12" name="TextBox 12"/>
            <p:cNvSpPr txBox="1"/>
            <p:nvPr/>
          </p:nvSpPr>
          <p:spPr>
            <a:xfrm>
              <a:off x="0" y="-9525"/>
              <a:ext cx="9611024" cy="2600325"/>
            </a:xfrm>
            <a:prstGeom prst="rect">
              <a:avLst/>
            </a:prstGeom>
          </p:spPr>
          <p:txBody>
            <a:bodyPr lIns="0" tIns="0" rIns="0" bIns="0" rtlCol="0" anchor="t">
              <a:spAutoFit/>
            </a:bodyPr>
            <a:lstStyle/>
            <a:p>
              <a:pPr algn="l">
                <a:lnSpc>
                  <a:spcPts val="3830"/>
                </a:lnSpc>
              </a:pPr>
              <a:r>
                <a:rPr lang="en-US" sz="3192" b="1" u="sng" dirty="0">
                  <a:solidFill>
                    <a:srgbClr val="0E243C"/>
                  </a:solidFill>
                  <a:latin typeface="Inter Bold"/>
                  <a:ea typeface="Inter Bold"/>
                  <a:cs typeface="Inter Bold"/>
                  <a:sym typeface="Inter Bold"/>
                </a:rPr>
                <a:t>SOUTHERN NEVADA</a:t>
              </a:r>
            </a:p>
            <a:p>
              <a:pPr algn="l">
                <a:lnSpc>
                  <a:spcPts val="3830"/>
                </a:lnSpc>
              </a:pPr>
              <a:r>
                <a:rPr lang="en-US" sz="3192" dirty="0">
                  <a:solidFill>
                    <a:srgbClr val="0E243C"/>
                  </a:solidFill>
                  <a:latin typeface="Inter"/>
                  <a:ea typeface="Inter"/>
                  <a:cs typeface="Inter"/>
                  <a:sym typeface="Inter"/>
                </a:rPr>
                <a:t>8400 West Sunset Road, Suite 150</a:t>
              </a:r>
            </a:p>
            <a:p>
              <a:pPr algn="l">
                <a:lnSpc>
                  <a:spcPts val="3830"/>
                </a:lnSpc>
              </a:pPr>
              <a:r>
                <a:rPr lang="en-US" sz="3192" dirty="0">
                  <a:solidFill>
                    <a:srgbClr val="0E243C"/>
                  </a:solidFill>
                  <a:latin typeface="Inter"/>
                  <a:ea typeface="Inter"/>
                  <a:cs typeface="Inter"/>
                  <a:sym typeface="Inter"/>
                </a:rPr>
                <a:t>Las Vegas, Nevada 89113</a:t>
              </a:r>
            </a:p>
            <a:p>
              <a:pPr algn="l">
                <a:lnSpc>
                  <a:spcPts val="3830"/>
                </a:lnSpc>
              </a:pPr>
              <a:r>
                <a:rPr lang="en-US" sz="3192" dirty="0">
                  <a:solidFill>
                    <a:srgbClr val="0E243C"/>
                  </a:solidFill>
                  <a:latin typeface="Inter"/>
                  <a:ea typeface="Inter"/>
                  <a:cs typeface="Inter"/>
                  <a:sym typeface="Inter"/>
                </a:rPr>
                <a:t>(702) 486-1100</a:t>
              </a:r>
            </a:p>
          </p:txBody>
        </p:sp>
        <p:sp>
          <p:nvSpPr>
            <p:cNvPr id="13" name="TextBox 13"/>
            <p:cNvSpPr txBox="1"/>
            <p:nvPr/>
          </p:nvSpPr>
          <p:spPr>
            <a:xfrm>
              <a:off x="10079656" y="-9525"/>
              <a:ext cx="9611024" cy="2600325"/>
            </a:xfrm>
            <a:prstGeom prst="rect">
              <a:avLst/>
            </a:prstGeom>
          </p:spPr>
          <p:txBody>
            <a:bodyPr lIns="0" tIns="0" rIns="0" bIns="0" rtlCol="0" anchor="t">
              <a:spAutoFit/>
            </a:bodyPr>
            <a:lstStyle/>
            <a:p>
              <a:pPr algn="l">
                <a:lnSpc>
                  <a:spcPts val="3830"/>
                </a:lnSpc>
              </a:pPr>
              <a:r>
                <a:rPr lang="en-US" sz="3192" b="1" u="sng" dirty="0">
                  <a:solidFill>
                    <a:srgbClr val="0E243C"/>
                  </a:solidFill>
                  <a:latin typeface="Inter Bold"/>
                  <a:ea typeface="Inter Bold"/>
                  <a:cs typeface="Inter Bold"/>
                  <a:sym typeface="Inter Bold"/>
                </a:rPr>
                <a:t>NORTHERN NEVADA</a:t>
              </a:r>
            </a:p>
            <a:p>
              <a:pPr algn="l">
                <a:lnSpc>
                  <a:spcPts val="3830"/>
                </a:lnSpc>
              </a:pPr>
              <a:r>
                <a:rPr lang="en-US" sz="3192" dirty="0">
                  <a:solidFill>
                    <a:srgbClr val="0E243C"/>
                  </a:solidFill>
                  <a:latin typeface="Inter"/>
                  <a:ea typeface="Inter"/>
                  <a:cs typeface="Inter"/>
                  <a:sym typeface="Inter"/>
                </a:rPr>
                <a:t>5390 Kietzke Lane, Suite 102</a:t>
              </a:r>
            </a:p>
            <a:p>
              <a:pPr algn="l">
                <a:lnSpc>
                  <a:spcPts val="3830"/>
                </a:lnSpc>
              </a:pPr>
              <a:r>
                <a:rPr lang="en-US" sz="3192" dirty="0">
                  <a:solidFill>
                    <a:srgbClr val="0E243C"/>
                  </a:solidFill>
                  <a:latin typeface="Inter"/>
                  <a:ea typeface="Inter"/>
                  <a:cs typeface="Inter"/>
                  <a:sym typeface="Inter"/>
                </a:rPr>
                <a:t>Reno, Nevada 89511</a:t>
              </a:r>
            </a:p>
            <a:p>
              <a:pPr algn="l">
                <a:lnSpc>
                  <a:spcPts val="3830"/>
                </a:lnSpc>
              </a:pPr>
              <a:r>
                <a:rPr lang="en-US" sz="3192" dirty="0">
                  <a:solidFill>
                    <a:srgbClr val="0E243C"/>
                  </a:solidFill>
                  <a:latin typeface="Inter"/>
                  <a:ea typeface="Inter"/>
                  <a:cs typeface="Inter"/>
                  <a:sym typeface="Inter"/>
                </a:rPr>
                <a:t>(775) 688-1141</a:t>
              </a:r>
            </a:p>
          </p:txBody>
        </p:sp>
      </p:grpSp>
      <p:grpSp>
        <p:nvGrpSpPr>
          <p:cNvPr id="14" name="Group 14"/>
          <p:cNvGrpSpPr/>
          <p:nvPr/>
        </p:nvGrpSpPr>
        <p:grpSpPr>
          <a:xfrm>
            <a:off x="0" y="8309219"/>
            <a:ext cx="2045867" cy="1977781"/>
            <a:chOff x="0" y="0"/>
            <a:chExt cx="2727823" cy="2637041"/>
          </a:xfrm>
        </p:grpSpPr>
        <p:sp>
          <p:nvSpPr>
            <p:cNvPr id="15" name="Freeform 15"/>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0"/>
              <a:stretch>
                <a:fillRect t="-1721" b="-1721"/>
              </a:stretch>
            </a:blipFill>
          </p:spPr>
          <p:txBody>
            <a:bodyPr/>
            <a:lstStyle/>
            <a:p>
              <a:endParaRPr lang="en-US" dirty="0"/>
            </a:p>
          </p:txBody>
        </p:sp>
        <p:sp>
          <p:nvSpPr>
            <p:cNvPr id="16" name="TextBox 16"/>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47</a:t>
              </a:r>
            </a:p>
          </p:txBody>
        </p:sp>
      </p:grpSp>
      <p:pic>
        <p:nvPicPr>
          <p:cNvPr id="43" name="Audio 42">
            <a:extLst>
              <a:ext uri="{FF2B5EF4-FFF2-40B4-BE49-F238E27FC236}">
                <a16:creationId xmlns:a16="http://schemas.microsoft.com/office/drawing/2014/main" id="{CE1EA7F9-00F7-3526-12DD-9AC837259B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00" y="9321800"/>
            <a:ext cx="812800" cy="812800"/>
          </a:xfrm>
          <a:prstGeom prst="rect">
            <a:avLst/>
          </a:prstGeom>
        </p:spPr>
      </p:pic>
    </p:spTree>
  </p:cSld>
  <p:clrMapOvr>
    <a:masterClrMapping/>
  </p:clrMapOvr>
  <p:transition advClick="0" advTm="166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grpSp>
        <p:nvGrpSpPr>
          <p:cNvPr id="2" name="Group 2"/>
          <p:cNvGrpSpPr/>
          <p:nvPr/>
        </p:nvGrpSpPr>
        <p:grpSpPr>
          <a:xfrm>
            <a:off x="10996356" y="0"/>
            <a:ext cx="7318849" cy="10287000"/>
            <a:chOff x="0" y="0"/>
            <a:chExt cx="9758465" cy="13716000"/>
          </a:xfrm>
        </p:grpSpPr>
        <p:sp>
          <p:nvSpPr>
            <p:cNvPr id="3" name="Freeform 3"/>
            <p:cNvSpPr/>
            <p:nvPr/>
          </p:nvSpPr>
          <p:spPr>
            <a:xfrm rot="-5400000" flipH="1" flipV="1">
              <a:off x="-4783455" y="4783455"/>
              <a:ext cx="13716000" cy="4149090"/>
            </a:xfrm>
            <a:custGeom>
              <a:avLst/>
              <a:gdLst/>
              <a:ahLst/>
              <a:cxnLst/>
              <a:rect l="l" t="t" r="r" b="b"/>
              <a:pathLst>
                <a:path w="13716000" h="4149090">
                  <a:moveTo>
                    <a:pt x="13716000" y="4149090"/>
                  </a:moveTo>
                  <a:lnTo>
                    <a:pt x="0" y="4149090"/>
                  </a:lnTo>
                  <a:lnTo>
                    <a:pt x="0" y="0"/>
                  </a:lnTo>
                  <a:lnTo>
                    <a:pt x="13716000" y="0"/>
                  </a:lnTo>
                  <a:lnTo>
                    <a:pt x="13716000" y="414909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4" name="Group 4"/>
            <p:cNvGrpSpPr/>
            <p:nvPr/>
          </p:nvGrpSpPr>
          <p:grpSpPr>
            <a:xfrm>
              <a:off x="3756311" y="0"/>
              <a:ext cx="6002153" cy="13716000"/>
              <a:chOff x="0" y="0"/>
              <a:chExt cx="1373809" cy="3139401"/>
            </a:xfrm>
          </p:grpSpPr>
          <p:sp>
            <p:nvSpPr>
              <p:cNvPr id="5" name="Freeform 5"/>
              <p:cNvSpPr/>
              <p:nvPr/>
            </p:nvSpPr>
            <p:spPr>
              <a:xfrm>
                <a:off x="0" y="0"/>
                <a:ext cx="1373809" cy="3139401"/>
              </a:xfrm>
              <a:custGeom>
                <a:avLst/>
                <a:gdLst/>
                <a:ahLst/>
                <a:cxnLst/>
                <a:rect l="l" t="t" r="r" b="b"/>
                <a:pathLst>
                  <a:path w="1373809" h="3139401">
                    <a:moveTo>
                      <a:pt x="0" y="0"/>
                    </a:moveTo>
                    <a:lnTo>
                      <a:pt x="1373809" y="0"/>
                    </a:lnTo>
                    <a:lnTo>
                      <a:pt x="1373809" y="3139401"/>
                    </a:lnTo>
                    <a:lnTo>
                      <a:pt x="0" y="3139401"/>
                    </a:lnTo>
                    <a:close/>
                  </a:path>
                </a:pathLst>
              </a:custGeom>
              <a:solidFill>
                <a:srgbClr val="0E243C"/>
              </a:solidFill>
            </p:spPr>
            <p:txBody>
              <a:bodyPr/>
              <a:lstStyle/>
              <a:p>
                <a:endParaRPr lang="en-US" dirty="0"/>
              </a:p>
            </p:txBody>
          </p:sp>
          <p:sp>
            <p:nvSpPr>
              <p:cNvPr id="6" name="TextBox 6"/>
              <p:cNvSpPr txBox="1"/>
              <p:nvPr/>
            </p:nvSpPr>
            <p:spPr>
              <a:xfrm>
                <a:off x="0" y="-57150"/>
                <a:ext cx="1373809" cy="3196551"/>
              </a:xfrm>
              <a:prstGeom prst="rect">
                <a:avLst/>
              </a:prstGeom>
            </p:spPr>
            <p:txBody>
              <a:bodyPr lIns="71438" tIns="71438" rIns="71438" bIns="71438" rtlCol="0" anchor="ctr"/>
              <a:lstStyle/>
              <a:p>
                <a:pPr algn="ctr">
                  <a:lnSpc>
                    <a:spcPts val="3543"/>
                  </a:lnSpc>
                </a:pPr>
                <a:endParaRPr dirty="0"/>
              </a:p>
            </p:txBody>
          </p:sp>
        </p:grpSp>
      </p:grpSp>
      <p:sp>
        <p:nvSpPr>
          <p:cNvPr id="7" name="TextBox 7"/>
          <p:cNvSpPr txBox="1"/>
          <p:nvPr/>
        </p:nvSpPr>
        <p:spPr>
          <a:xfrm>
            <a:off x="11575718" y="232767"/>
            <a:ext cx="7231062" cy="2609850"/>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LICENSE CLASSIFICATION</a:t>
            </a:r>
          </a:p>
        </p:txBody>
      </p:sp>
      <p:grpSp>
        <p:nvGrpSpPr>
          <p:cNvPr id="8" name="Group 8"/>
          <p:cNvGrpSpPr/>
          <p:nvPr/>
        </p:nvGrpSpPr>
        <p:grpSpPr>
          <a:xfrm>
            <a:off x="703135" y="1028700"/>
            <a:ext cx="9659741" cy="6886238"/>
            <a:chOff x="0" y="0"/>
            <a:chExt cx="12879654" cy="9181651"/>
          </a:xfrm>
        </p:grpSpPr>
        <p:sp>
          <p:nvSpPr>
            <p:cNvPr id="9" name="Freeform 9"/>
            <p:cNvSpPr/>
            <p:nvPr/>
          </p:nvSpPr>
          <p:spPr>
            <a:xfrm rot="-5400000">
              <a:off x="-293956" y="293956"/>
              <a:ext cx="1936240" cy="1348327"/>
            </a:xfrm>
            <a:custGeom>
              <a:avLst/>
              <a:gdLst/>
              <a:ahLst/>
              <a:cxnLst/>
              <a:rect l="l" t="t" r="r" b="b"/>
              <a:pathLst>
                <a:path w="1936240" h="1348327">
                  <a:moveTo>
                    <a:pt x="0" y="0"/>
                  </a:moveTo>
                  <a:lnTo>
                    <a:pt x="1936239" y="0"/>
                  </a:lnTo>
                  <a:lnTo>
                    <a:pt x="1936239" y="1348327"/>
                  </a:lnTo>
                  <a:lnTo>
                    <a:pt x="0" y="1348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0" name="TextBox 10"/>
            <p:cNvSpPr txBox="1"/>
            <p:nvPr/>
          </p:nvSpPr>
          <p:spPr>
            <a:xfrm>
              <a:off x="1903870" y="279939"/>
              <a:ext cx="4268628" cy="695325"/>
            </a:xfrm>
            <a:prstGeom prst="rect">
              <a:avLst/>
            </a:prstGeom>
          </p:spPr>
          <p:txBody>
            <a:bodyPr lIns="0" tIns="0" rIns="0" bIns="0" rtlCol="0" anchor="t">
              <a:spAutoFit/>
            </a:bodyPr>
            <a:lstStyle/>
            <a:p>
              <a:pPr algn="l">
                <a:lnSpc>
                  <a:spcPts val="4050"/>
                </a:lnSpc>
              </a:pPr>
              <a:r>
                <a:rPr lang="en-US" sz="3375" b="1" dirty="0">
                  <a:solidFill>
                    <a:srgbClr val="C5882D"/>
                  </a:solidFill>
                  <a:latin typeface="Inter Bold"/>
                  <a:ea typeface="Inter Bold"/>
                  <a:cs typeface="Inter Bold"/>
                  <a:sym typeface="Inter Bold"/>
                </a:rPr>
                <a:t>Scope of Work</a:t>
              </a:r>
            </a:p>
          </p:txBody>
        </p:sp>
        <p:sp>
          <p:nvSpPr>
            <p:cNvPr id="11" name="TextBox 11"/>
            <p:cNvSpPr txBox="1"/>
            <p:nvPr/>
          </p:nvSpPr>
          <p:spPr>
            <a:xfrm>
              <a:off x="1903870" y="1161795"/>
              <a:ext cx="10975782" cy="1025525"/>
            </a:xfrm>
            <a:prstGeom prst="rect">
              <a:avLst/>
            </a:prstGeom>
          </p:spPr>
          <p:txBody>
            <a:bodyPr lIns="0" tIns="0" rIns="0" bIns="0" rtlCol="0" anchor="t">
              <a:spAutoFit/>
            </a:bodyPr>
            <a:lstStyle/>
            <a:p>
              <a:pPr algn="l">
                <a:lnSpc>
                  <a:spcPts val="3037"/>
                </a:lnSpc>
              </a:pPr>
              <a:r>
                <a:rPr lang="en-US" sz="2531" dirty="0">
                  <a:solidFill>
                    <a:srgbClr val="0E243C"/>
                  </a:solidFill>
                  <a:latin typeface="Inter"/>
                  <a:ea typeface="Inter"/>
                  <a:cs typeface="Inter"/>
                  <a:sym typeface="Inter"/>
                </a:rPr>
                <a:t>Determine the </a:t>
              </a:r>
              <a:r>
                <a:rPr lang="en-US" sz="2531" b="1" i="1" dirty="0">
                  <a:solidFill>
                    <a:srgbClr val="0E243C"/>
                  </a:solidFill>
                  <a:latin typeface="Inter Bold Italics"/>
                  <a:ea typeface="Inter Bold Italics"/>
                  <a:cs typeface="Inter Bold Italics"/>
                  <a:sym typeface="Inter Bold Italics"/>
                </a:rPr>
                <a:t>specific </a:t>
              </a:r>
              <a:r>
                <a:rPr lang="en-US" sz="2531" dirty="0">
                  <a:solidFill>
                    <a:srgbClr val="0E243C"/>
                  </a:solidFill>
                  <a:latin typeface="Inter"/>
                  <a:ea typeface="Inter"/>
                  <a:cs typeface="Inter"/>
                  <a:sym typeface="Inter"/>
                </a:rPr>
                <a:t>scope(s) of work you intend to perform.</a:t>
              </a:r>
            </a:p>
          </p:txBody>
        </p:sp>
        <p:sp>
          <p:nvSpPr>
            <p:cNvPr id="12" name="Freeform 12"/>
            <p:cNvSpPr/>
            <p:nvPr/>
          </p:nvSpPr>
          <p:spPr>
            <a:xfrm rot="-5400000">
              <a:off x="-293956" y="3232163"/>
              <a:ext cx="1936240" cy="1348327"/>
            </a:xfrm>
            <a:custGeom>
              <a:avLst/>
              <a:gdLst/>
              <a:ahLst/>
              <a:cxnLst/>
              <a:rect l="l" t="t" r="r" b="b"/>
              <a:pathLst>
                <a:path w="1936240" h="1348327">
                  <a:moveTo>
                    <a:pt x="0" y="0"/>
                  </a:moveTo>
                  <a:lnTo>
                    <a:pt x="1936239" y="0"/>
                  </a:lnTo>
                  <a:lnTo>
                    <a:pt x="1936239" y="1348327"/>
                  </a:lnTo>
                  <a:lnTo>
                    <a:pt x="0" y="1348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3" name="TextBox 13"/>
            <p:cNvSpPr txBox="1"/>
            <p:nvPr/>
          </p:nvSpPr>
          <p:spPr>
            <a:xfrm>
              <a:off x="1903870" y="3218145"/>
              <a:ext cx="6120469" cy="695325"/>
            </a:xfrm>
            <a:prstGeom prst="rect">
              <a:avLst/>
            </a:prstGeom>
          </p:spPr>
          <p:txBody>
            <a:bodyPr lIns="0" tIns="0" rIns="0" bIns="0" rtlCol="0" anchor="t">
              <a:spAutoFit/>
            </a:bodyPr>
            <a:lstStyle/>
            <a:p>
              <a:pPr algn="l">
                <a:lnSpc>
                  <a:spcPts val="4050"/>
                </a:lnSpc>
              </a:pPr>
              <a:r>
                <a:rPr lang="en-US" sz="3375" b="1" dirty="0">
                  <a:solidFill>
                    <a:srgbClr val="C5882D"/>
                  </a:solidFill>
                  <a:latin typeface="Inter Bold"/>
                  <a:ea typeface="Inter Bold"/>
                  <a:cs typeface="Inter Bold"/>
                  <a:sym typeface="Inter Bold"/>
                </a:rPr>
                <a:t>View Classifications</a:t>
              </a:r>
            </a:p>
          </p:txBody>
        </p:sp>
        <p:sp>
          <p:nvSpPr>
            <p:cNvPr id="14" name="TextBox 14"/>
            <p:cNvSpPr txBox="1"/>
            <p:nvPr/>
          </p:nvSpPr>
          <p:spPr>
            <a:xfrm>
              <a:off x="1903871" y="4080951"/>
              <a:ext cx="10975783" cy="2217701"/>
            </a:xfrm>
            <a:prstGeom prst="rect">
              <a:avLst/>
            </a:prstGeom>
          </p:spPr>
          <p:txBody>
            <a:bodyPr lIns="0" tIns="0" rIns="0" bIns="0" rtlCol="0" anchor="t">
              <a:spAutoFit/>
            </a:bodyPr>
            <a:lstStyle/>
            <a:p>
              <a:pPr algn="l">
                <a:lnSpc>
                  <a:spcPts val="3290"/>
                </a:lnSpc>
              </a:pPr>
              <a:r>
                <a:rPr lang="en-US" sz="2531" dirty="0">
                  <a:solidFill>
                    <a:srgbClr val="0E243C"/>
                  </a:solidFill>
                  <a:latin typeface="Inter"/>
                  <a:ea typeface="Inter"/>
                  <a:cs typeface="Inter"/>
                  <a:sym typeface="Inter"/>
                </a:rPr>
                <a:t>Visit </a:t>
              </a:r>
              <a:r>
                <a:rPr lang="en-US" sz="2531" u="sng" dirty="0">
                  <a:solidFill>
                    <a:srgbClr val="004AAD"/>
                  </a:solidFill>
                  <a:latin typeface="Inter"/>
                  <a:ea typeface="Inter"/>
                  <a:cs typeface="Inter"/>
                  <a:sym typeface="Inter"/>
                  <a:hlinkClick r:id="rId9"/>
                </a:rPr>
                <a:t>www.leg.state.nv.us/nac/</a:t>
              </a:r>
              <a:r>
                <a:rPr lang="en-US" sz="2531" dirty="0">
                  <a:solidFill>
                    <a:srgbClr val="004AAD"/>
                  </a:solidFill>
                  <a:latin typeface="Inter"/>
                  <a:ea typeface="Inter"/>
                  <a:cs typeface="Inter"/>
                  <a:sym typeface="Inter"/>
                  <a:hlinkClick r:id="rId9"/>
                </a:rPr>
                <a:t>nac-624</a:t>
              </a:r>
              <a:r>
                <a:rPr lang="en-US" sz="2531" dirty="0">
                  <a:solidFill>
                    <a:srgbClr val="004AAD"/>
                  </a:solidFill>
                  <a:latin typeface="Inter"/>
                  <a:ea typeface="Inter"/>
                  <a:cs typeface="Inter"/>
                  <a:sym typeface="Inter"/>
                </a:rPr>
                <a:t> </a:t>
              </a:r>
              <a:r>
                <a:rPr lang="en-US" sz="2531" dirty="0">
                  <a:solidFill>
                    <a:srgbClr val="0E243C"/>
                  </a:solidFill>
                  <a:latin typeface="Inter"/>
                  <a:ea typeface="Inter"/>
                  <a:cs typeface="Inter"/>
                  <a:sym typeface="Inter"/>
                </a:rPr>
                <a:t>to view all license classifications (NAC 624.140 - NAC 624.858) and identify which fits best with the work you intend to perform.</a:t>
              </a:r>
            </a:p>
          </p:txBody>
        </p:sp>
        <p:sp>
          <p:nvSpPr>
            <p:cNvPr id="15" name="Freeform 15"/>
            <p:cNvSpPr/>
            <p:nvPr/>
          </p:nvSpPr>
          <p:spPr>
            <a:xfrm rot="-5400000">
              <a:off x="-293956" y="6676499"/>
              <a:ext cx="1936240" cy="1348327"/>
            </a:xfrm>
            <a:custGeom>
              <a:avLst/>
              <a:gdLst/>
              <a:ahLst/>
              <a:cxnLst/>
              <a:rect l="l" t="t" r="r" b="b"/>
              <a:pathLst>
                <a:path w="1936240" h="1348327">
                  <a:moveTo>
                    <a:pt x="0" y="0"/>
                  </a:moveTo>
                  <a:lnTo>
                    <a:pt x="1936239" y="0"/>
                  </a:lnTo>
                  <a:lnTo>
                    <a:pt x="1936239" y="1348327"/>
                  </a:lnTo>
                  <a:lnTo>
                    <a:pt x="0" y="1348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6" name="TextBox 16"/>
            <p:cNvSpPr txBox="1"/>
            <p:nvPr/>
          </p:nvSpPr>
          <p:spPr>
            <a:xfrm>
              <a:off x="1903870" y="6662481"/>
              <a:ext cx="7063055" cy="695325"/>
            </a:xfrm>
            <a:prstGeom prst="rect">
              <a:avLst/>
            </a:prstGeom>
          </p:spPr>
          <p:txBody>
            <a:bodyPr lIns="0" tIns="0" rIns="0" bIns="0" rtlCol="0" anchor="t">
              <a:spAutoFit/>
            </a:bodyPr>
            <a:lstStyle/>
            <a:p>
              <a:pPr algn="l">
                <a:lnSpc>
                  <a:spcPts val="4050"/>
                </a:lnSpc>
              </a:pPr>
              <a:r>
                <a:rPr lang="en-US" sz="3375" b="1" dirty="0">
                  <a:solidFill>
                    <a:srgbClr val="C5882D"/>
                  </a:solidFill>
                  <a:latin typeface="Inter Bold"/>
                  <a:ea typeface="Inter Bold"/>
                  <a:cs typeface="Inter Bold"/>
                  <a:sym typeface="Inter Bold"/>
                </a:rPr>
                <a:t>Still Unsure?</a:t>
              </a:r>
            </a:p>
          </p:txBody>
        </p:sp>
        <p:sp>
          <p:nvSpPr>
            <p:cNvPr id="17" name="TextBox 17"/>
            <p:cNvSpPr txBox="1"/>
            <p:nvPr/>
          </p:nvSpPr>
          <p:spPr>
            <a:xfrm>
              <a:off x="1903871" y="7528207"/>
              <a:ext cx="10975782" cy="1653444"/>
            </a:xfrm>
            <a:prstGeom prst="rect">
              <a:avLst/>
            </a:prstGeom>
          </p:spPr>
          <p:txBody>
            <a:bodyPr lIns="0" tIns="0" rIns="0" bIns="0" rtlCol="0" anchor="t">
              <a:spAutoFit/>
            </a:bodyPr>
            <a:lstStyle/>
            <a:p>
              <a:pPr algn="l">
                <a:lnSpc>
                  <a:spcPts val="3290"/>
                </a:lnSpc>
              </a:pPr>
              <a:r>
                <a:rPr lang="en-US" sz="2531" dirty="0">
                  <a:solidFill>
                    <a:srgbClr val="0E243C"/>
                  </a:solidFill>
                  <a:latin typeface="Inter"/>
                  <a:ea typeface="Inter"/>
                  <a:cs typeface="Inter"/>
                  <a:sym typeface="Inter"/>
                </a:rPr>
                <a:t>If you’re unsure which classification you need, email</a:t>
              </a:r>
            </a:p>
            <a:p>
              <a:pPr algn="l">
                <a:lnSpc>
                  <a:spcPts val="3290"/>
                </a:lnSpc>
              </a:pPr>
              <a:r>
                <a:rPr lang="en-US" sz="2531" u="sng" dirty="0">
                  <a:solidFill>
                    <a:srgbClr val="004AAD"/>
                  </a:solidFill>
                  <a:latin typeface="Inter"/>
                  <a:ea typeface="Inter"/>
                  <a:cs typeface="Inter"/>
                  <a:sym typeface="Inter"/>
                  <a:hlinkClick r:id="rId10"/>
                </a:rPr>
                <a:t>classdetermination@nscb.state.nv.</a:t>
              </a:r>
              <a:r>
                <a:rPr lang="en-US" sz="2531" dirty="0">
                  <a:solidFill>
                    <a:srgbClr val="004AAD"/>
                  </a:solidFill>
                  <a:latin typeface="Inter"/>
                  <a:ea typeface="Inter"/>
                  <a:cs typeface="Inter"/>
                  <a:sym typeface="Inter"/>
                  <a:hlinkClick r:id="rId10"/>
                </a:rPr>
                <a:t>us</a:t>
              </a:r>
              <a:r>
                <a:rPr lang="en-US" sz="2531" dirty="0">
                  <a:solidFill>
                    <a:srgbClr val="004AAD"/>
                  </a:solidFill>
                  <a:latin typeface="Inter"/>
                  <a:ea typeface="Inter"/>
                  <a:cs typeface="Inter"/>
                  <a:sym typeface="Inter"/>
                </a:rPr>
                <a:t> </a:t>
              </a:r>
              <a:r>
                <a:rPr lang="en-US" sz="2531" dirty="0">
                  <a:solidFill>
                    <a:srgbClr val="0E243C"/>
                  </a:solidFill>
                  <a:latin typeface="Inter"/>
                  <a:ea typeface="Inter"/>
                  <a:cs typeface="Inter"/>
                  <a:sym typeface="Inter"/>
                </a:rPr>
                <a:t>and describe your intended scope of work.</a:t>
              </a:r>
            </a:p>
          </p:txBody>
        </p:sp>
      </p:grpSp>
      <p:grpSp>
        <p:nvGrpSpPr>
          <p:cNvPr id="18" name="Group 18"/>
          <p:cNvGrpSpPr/>
          <p:nvPr/>
        </p:nvGrpSpPr>
        <p:grpSpPr>
          <a:xfrm>
            <a:off x="5766" y="8309219"/>
            <a:ext cx="2045867" cy="1977781"/>
            <a:chOff x="0" y="0"/>
            <a:chExt cx="2727823" cy="2637041"/>
          </a:xfrm>
        </p:grpSpPr>
        <p:sp>
          <p:nvSpPr>
            <p:cNvPr id="19" name="Freeform 19"/>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txBody>
            <a:bodyPr/>
            <a:lstStyle/>
            <a:p>
              <a:endParaRPr lang="en-US" dirty="0"/>
            </a:p>
          </p:txBody>
        </p:sp>
        <p:sp>
          <p:nvSpPr>
            <p:cNvPr id="20" name="TextBox 20"/>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5</a:t>
              </a:r>
            </a:p>
          </p:txBody>
        </p:sp>
      </p:grpSp>
      <p:pic>
        <p:nvPicPr>
          <p:cNvPr id="220" name="Audio 219">
            <a:extLst>
              <a:ext uri="{FF2B5EF4-FFF2-40B4-BE49-F238E27FC236}">
                <a16:creationId xmlns:a16="http://schemas.microsoft.com/office/drawing/2014/main" id="{7FA528A0-DE80-4F3F-FD31-8F68BB24BA2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322800" y="9321800"/>
            <a:ext cx="812800" cy="812800"/>
          </a:xfrm>
          <a:prstGeom prst="rect">
            <a:avLst/>
          </a:prstGeom>
        </p:spPr>
      </p:pic>
    </p:spTree>
  </p:cSld>
  <p:clrMapOvr>
    <a:masterClrMapping/>
  </p:clrMapOvr>
  <p:transition advClick="0" advTm="292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0" y="-2673132"/>
            <a:ext cx="18288000" cy="5829300"/>
          </a:xfrm>
          <a:custGeom>
            <a:avLst/>
            <a:gdLst/>
            <a:ahLst/>
            <a:cxnLst/>
            <a:rect l="l" t="t" r="r" b="b"/>
            <a:pathLst>
              <a:path w="18288000" h="5829300">
                <a:moveTo>
                  <a:pt x="0" y="0"/>
                </a:moveTo>
                <a:lnTo>
                  <a:pt x="18288000" y="0"/>
                </a:lnTo>
                <a:lnTo>
                  <a:pt x="18288000" y="5829300"/>
                </a:lnTo>
                <a:lnTo>
                  <a:pt x="0" y="5829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Freeform 3"/>
          <p:cNvSpPr/>
          <p:nvPr/>
        </p:nvSpPr>
        <p:spPr>
          <a:xfrm>
            <a:off x="7195301" y="2698485"/>
            <a:ext cx="10402601" cy="6889038"/>
          </a:xfrm>
          <a:custGeom>
            <a:avLst/>
            <a:gdLst/>
            <a:ahLst/>
            <a:cxnLst/>
            <a:rect l="l" t="t" r="r" b="b"/>
            <a:pathLst>
              <a:path w="10402601" h="6889038">
                <a:moveTo>
                  <a:pt x="0" y="0"/>
                </a:moveTo>
                <a:lnTo>
                  <a:pt x="10402600" y="0"/>
                </a:lnTo>
                <a:lnTo>
                  <a:pt x="10402600" y="6889037"/>
                </a:lnTo>
                <a:lnTo>
                  <a:pt x="0" y="6889037"/>
                </a:lnTo>
                <a:lnTo>
                  <a:pt x="0" y="0"/>
                </a:lnTo>
                <a:close/>
              </a:path>
            </a:pathLst>
          </a:custGeom>
          <a:blipFill>
            <a:blip r:embed="rId7"/>
            <a:stretch>
              <a:fillRect/>
            </a:stretch>
          </a:blipFill>
          <a:ln w="38100" cap="sq">
            <a:solidFill>
              <a:srgbClr val="24415F"/>
            </a:solidFill>
            <a:prstDash val="solid"/>
            <a:miter/>
          </a:ln>
        </p:spPr>
        <p:txBody>
          <a:bodyPr/>
          <a:lstStyle/>
          <a:p>
            <a:endParaRPr lang="en-US" dirty="0"/>
          </a:p>
        </p:txBody>
      </p:sp>
      <p:sp>
        <p:nvSpPr>
          <p:cNvPr id="4" name="TextBox 4"/>
          <p:cNvSpPr txBox="1"/>
          <p:nvPr/>
        </p:nvSpPr>
        <p:spPr>
          <a:xfrm>
            <a:off x="514568" y="5781359"/>
            <a:ext cx="6248949" cy="638175"/>
          </a:xfrm>
          <a:prstGeom prst="rect">
            <a:avLst/>
          </a:prstGeom>
        </p:spPr>
        <p:txBody>
          <a:bodyPr lIns="0" tIns="0" rIns="0" bIns="0" rtlCol="0" anchor="t">
            <a:spAutoFit/>
          </a:bodyPr>
          <a:lstStyle/>
          <a:p>
            <a:pPr algn="l">
              <a:lnSpc>
                <a:spcPts val="2520"/>
              </a:lnSpc>
            </a:pPr>
            <a:r>
              <a:rPr lang="en-US" sz="2100" dirty="0">
                <a:solidFill>
                  <a:srgbClr val="0E243C"/>
                </a:solidFill>
                <a:latin typeface="Inter"/>
                <a:ea typeface="Inter"/>
                <a:cs typeface="Inter"/>
                <a:sym typeface="Inter"/>
              </a:rPr>
              <a:t>Scroll down to view all classifications and the work that can be performed by each.</a:t>
            </a:r>
          </a:p>
        </p:txBody>
      </p:sp>
      <p:sp>
        <p:nvSpPr>
          <p:cNvPr id="5" name="TextBox 5"/>
          <p:cNvSpPr txBox="1"/>
          <p:nvPr/>
        </p:nvSpPr>
        <p:spPr>
          <a:xfrm>
            <a:off x="514568" y="4132678"/>
            <a:ext cx="6122388" cy="323850"/>
          </a:xfrm>
          <a:prstGeom prst="rect">
            <a:avLst/>
          </a:prstGeom>
        </p:spPr>
        <p:txBody>
          <a:bodyPr lIns="0" tIns="0" rIns="0" bIns="0" rtlCol="0" anchor="t">
            <a:spAutoFit/>
          </a:bodyPr>
          <a:lstStyle/>
          <a:p>
            <a:pPr algn="l">
              <a:lnSpc>
                <a:spcPts val="2520"/>
              </a:lnSpc>
            </a:pPr>
            <a:r>
              <a:rPr lang="en-US" sz="2100" dirty="0">
                <a:solidFill>
                  <a:srgbClr val="0E243C"/>
                </a:solidFill>
                <a:latin typeface="Inter"/>
                <a:ea typeface="Inter"/>
                <a:cs typeface="Inter"/>
                <a:sym typeface="Inter"/>
              </a:rPr>
              <a:t>The list of classifications will look like this.</a:t>
            </a:r>
          </a:p>
        </p:txBody>
      </p:sp>
      <p:grpSp>
        <p:nvGrpSpPr>
          <p:cNvPr id="6" name="Group 6"/>
          <p:cNvGrpSpPr/>
          <p:nvPr/>
        </p:nvGrpSpPr>
        <p:grpSpPr>
          <a:xfrm>
            <a:off x="514568" y="241518"/>
            <a:ext cx="7622212" cy="2609850"/>
            <a:chOff x="0" y="0"/>
            <a:chExt cx="10162949" cy="3479800"/>
          </a:xfrm>
        </p:grpSpPr>
        <p:sp>
          <p:nvSpPr>
            <p:cNvPr id="7" name="TextBox 7"/>
            <p:cNvSpPr txBox="1"/>
            <p:nvPr/>
          </p:nvSpPr>
          <p:spPr>
            <a:xfrm>
              <a:off x="0" y="0"/>
              <a:ext cx="10162949" cy="3479800"/>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LICENSE CLASSIFICATION</a:t>
              </a:r>
            </a:p>
          </p:txBody>
        </p:sp>
        <p:sp>
          <p:nvSpPr>
            <p:cNvPr id="8" name="TextBox 8"/>
            <p:cNvSpPr txBox="1"/>
            <p:nvPr/>
          </p:nvSpPr>
          <p:spPr>
            <a:xfrm>
              <a:off x="0" y="12700"/>
              <a:ext cx="10162949" cy="1739900"/>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LICENSE</a:t>
              </a:r>
            </a:p>
          </p:txBody>
        </p:sp>
      </p:grpSp>
      <p:sp>
        <p:nvSpPr>
          <p:cNvPr id="9" name="Freeform 9"/>
          <p:cNvSpPr/>
          <p:nvPr/>
        </p:nvSpPr>
        <p:spPr>
          <a:xfrm rot="-2997527">
            <a:off x="5043659" y="4238782"/>
            <a:ext cx="2278505" cy="730071"/>
          </a:xfrm>
          <a:custGeom>
            <a:avLst/>
            <a:gdLst/>
            <a:ahLst/>
            <a:cxnLst/>
            <a:rect l="l" t="t" r="r" b="b"/>
            <a:pathLst>
              <a:path w="2278505" h="730071">
                <a:moveTo>
                  <a:pt x="0" y="0"/>
                </a:moveTo>
                <a:lnTo>
                  <a:pt x="2278505" y="0"/>
                </a:lnTo>
                <a:lnTo>
                  <a:pt x="2278505" y="730071"/>
                </a:lnTo>
                <a:lnTo>
                  <a:pt x="0" y="7300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0" name="TextBox 10"/>
          <p:cNvSpPr txBox="1"/>
          <p:nvPr/>
        </p:nvSpPr>
        <p:spPr>
          <a:xfrm>
            <a:off x="514568" y="3104355"/>
            <a:ext cx="6237684" cy="737235"/>
          </a:xfrm>
          <a:prstGeom prst="rect">
            <a:avLst/>
          </a:prstGeom>
        </p:spPr>
        <p:txBody>
          <a:bodyPr lIns="0" tIns="0" rIns="0" bIns="0" rtlCol="0" anchor="t">
            <a:spAutoFit/>
          </a:bodyPr>
          <a:lstStyle/>
          <a:p>
            <a:pPr algn="l">
              <a:lnSpc>
                <a:spcPts val="2939"/>
              </a:lnSpc>
            </a:pPr>
            <a:r>
              <a:rPr lang="en-US" sz="2099" dirty="0">
                <a:solidFill>
                  <a:srgbClr val="0E243C"/>
                </a:solidFill>
                <a:latin typeface="Inter"/>
                <a:ea typeface="Inter"/>
                <a:cs typeface="Inter"/>
                <a:sym typeface="Inter"/>
              </a:rPr>
              <a:t>Visit </a:t>
            </a:r>
            <a:r>
              <a:rPr lang="en-US" sz="2099" u="sng" dirty="0">
                <a:solidFill>
                  <a:srgbClr val="004AAD"/>
                </a:solidFill>
                <a:latin typeface="Inter"/>
                <a:ea typeface="Inter"/>
                <a:cs typeface="Inter"/>
                <a:sym typeface="Inter"/>
                <a:hlinkClick r:id="rId10" tooltip="https://www.leg.state.nv.us/nac/nac-624.html#NAC624Sec140"/>
              </a:rPr>
              <a:t>https://www.leg.state.nv.us/nac/nac-624</a:t>
            </a:r>
            <a:r>
              <a:rPr lang="en-US" sz="2099" dirty="0">
                <a:solidFill>
                  <a:srgbClr val="0E243C"/>
                </a:solidFill>
                <a:latin typeface="Inter"/>
                <a:ea typeface="Inter"/>
                <a:cs typeface="Inter"/>
                <a:sym typeface="Inter"/>
              </a:rPr>
              <a:t> to search license classifications.</a:t>
            </a:r>
          </a:p>
        </p:txBody>
      </p:sp>
      <p:grpSp>
        <p:nvGrpSpPr>
          <p:cNvPr id="11" name="Group 11"/>
          <p:cNvGrpSpPr/>
          <p:nvPr/>
        </p:nvGrpSpPr>
        <p:grpSpPr>
          <a:xfrm>
            <a:off x="5766" y="8309219"/>
            <a:ext cx="2045867" cy="1977781"/>
            <a:chOff x="0" y="0"/>
            <a:chExt cx="2727823" cy="2637041"/>
          </a:xfrm>
        </p:grpSpPr>
        <p:sp>
          <p:nvSpPr>
            <p:cNvPr id="12" name="Freeform 12"/>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txBody>
            <a:bodyPr/>
            <a:lstStyle/>
            <a:p>
              <a:endParaRPr lang="en-US" dirty="0"/>
            </a:p>
          </p:txBody>
        </p:sp>
        <p:sp>
          <p:nvSpPr>
            <p:cNvPr id="13" name="TextBox 13"/>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6</a:t>
              </a:r>
            </a:p>
          </p:txBody>
        </p:sp>
      </p:grpSp>
      <p:pic>
        <p:nvPicPr>
          <p:cNvPr id="129" name="Audio 128">
            <a:extLst>
              <a:ext uri="{FF2B5EF4-FFF2-40B4-BE49-F238E27FC236}">
                <a16:creationId xmlns:a16="http://schemas.microsoft.com/office/drawing/2014/main" id="{DEAD1F12-2910-4BD5-F1DC-997C2873508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322800" y="9321800"/>
            <a:ext cx="812800" cy="812800"/>
          </a:xfrm>
          <a:prstGeom prst="rect">
            <a:avLst/>
          </a:prstGeom>
        </p:spPr>
      </p:pic>
    </p:spTree>
  </p:cSld>
  <p:clrMapOvr>
    <a:masterClrMapping/>
  </p:clrMapOvr>
  <p:transition advClick="0" advTm="144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0" y="-2092033"/>
            <a:ext cx="21288901" cy="6785837"/>
          </a:xfrm>
          <a:custGeom>
            <a:avLst/>
            <a:gdLst/>
            <a:ahLst/>
            <a:cxnLst/>
            <a:rect l="l" t="t" r="r" b="b"/>
            <a:pathLst>
              <a:path w="21288901" h="6785837">
                <a:moveTo>
                  <a:pt x="0" y="0"/>
                </a:moveTo>
                <a:lnTo>
                  <a:pt x="21288901" y="0"/>
                </a:lnTo>
                <a:lnTo>
                  <a:pt x="21288901" y="6785837"/>
                </a:lnTo>
                <a:lnTo>
                  <a:pt x="0" y="67858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3" name="Group 3"/>
          <p:cNvGrpSpPr/>
          <p:nvPr/>
        </p:nvGrpSpPr>
        <p:grpSpPr>
          <a:xfrm>
            <a:off x="3773015" y="2611328"/>
            <a:ext cx="10741970" cy="6646972"/>
            <a:chOff x="0" y="0"/>
            <a:chExt cx="14322627" cy="8862629"/>
          </a:xfrm>
        </p:grpSpPr>
        <p:sp>
          <p:nvSpPr>
            <p:cNvPr id="4" name="Freeform 4"/>
            <p:cNvSpPr/>
            <p:nvPr/>
          </p:nvSpPr>
          <p:spPr>
            <a:xfrm>
              <a:off x="13364275" y="1296692"/>
              <a:ext cx="958352" cy="7565937"/>
            </a:xfrm>
            <a:custGeom>
              <a:avLst/>
              <a:gdLst/>
              <a:ahLst/>
              <a:cxnLst/>
              <a:rect l="l" t="t" r="r" b="b"/>
              <a:pathLst>
                <a:path w="958352" h="7565937">
                  <a:moveTo>
                    <a:pt x="0" y="0"/>
                  </a:moveTo>
                  <a:lnTo>
                    <a:pt x="958352" y="0"/>
                  </a:lnTo>
                  <a:lnTo>
                    <a:pt x="958352" y="7565937"/>
                  </a:lnTo>
                  <a:lnTo>
                    <a:pt x="0" y="75659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5" name="Freeform 5"/>
            <p:cNvSpPr/>
            <p:nvPr/>
          </p:nvSpPr>
          <p:spPr>
            <a:xfrm>
              <a:off x="0" y="0"/>
              <a:ext cx="13364275" cy="8850383"/>
            </a:xfrm>
            <a:custGeom>
              <a:avLst/>
              <a:gdLst/>
              <a:ahLst/>
              <a:cxnLst/>
              <a:rect l="l" t="t" r="r" b="b"/>
              <a:pathLst>
                <a:path w="13364275" h="8850383">
                  <a:moveTo>
                    <a:pt x="0" y="0"/>
                  </a:moveTo>
                  <a:lnTo>
                    <a:pt x="13364275" y="0"/>
                  </a:lnTo>
                  <a:lnTo>
                    <a:pt x="13364275" y="8850383"/>
                  </a:lnTo>
                  <a:lnTo>
                    <a:pt x="0" y="8850383"/>
                  </a:lnTo>
                  <a:lnTo>
                    <a:pt x="0" y="0"/>
                  </a:lnTo>
                  <a:close/>
                </a:path>
              </a:pathLst>
            </a:custGeom>
            <a:blipFill>
              <a:blip r:embed="rId9"/>
              <a:stretch>
                <a:fillRect/>
              </a:stretch>
            </a:blipFill>
            <a:ln w="38100" cap="sq">
              <a:solidFill>
                <a:srgbClr val="24415F"/>
              </a:solidFill>
              <a:prstDash val="solid"/>
              <a:miter/>
            </a:ln>
          </p:spPr>
          <p:txBody>
            <a:bodyPr/>
            <a:lstStyle/>
            <a:p>
              <a:endParaRPr lang="en-US" dirty="0"/>
            </a:p>
          </p:txBody>
        </p:sp>
      </p:grpSp>
      <p:sp>
        <p:nvSpPr>
          <p:cNvPr id="6" name="Freeform 6"/>
          <p:cNvSpPr/>
          <p:nvPr/>
        </p:nvSpPr>
        <p:spPr>
          <a:xfrm rot="-3174508">
            <a:off x="1455487" y="3375193"/>
            <a:ext cx="2278505" cy="730071"/>
          </a:xfrm>
          <a:custGeom>
            <a:avLst/>
            <a:gdLst/>
            <a:ahLst/>
            <a:cxnLst/>
            <a:rect l="l" t="t" r="r" b="b"/>
            <a:pathLst>
              <a:path w="2278505" h="730071">
                <a:moveTo>
                  <a:pt x="0" y="0"/>
                </a:moveTo>
                <a:lnTo>
                  <a:pt x="2278505" y="0"/>
                </a:lnTo>
                <a:lnTo>
                  <a:pt x="2278505" y="730071"/>
                </a:lnTo>
                <a:lnTo>
                  <a:pt x="0" y="7300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7" name="TextBox 7"/>
          <p:cNvSpPr txBox="1"/>
          <p:nvPr/>
        </p:nvSpPr>
        <p:spPr>
          <a:xfrm>
            <a:off x="458160" y="4859604"/>
            <a:ext cx="2850661" cy="952500"/>
          </a:xfrm>
          <a:prstGeom prst="rect">
            <a:avLst/>
          </a:prstGeom>
        </p:spPr>
        <p:txBody>
          <a:bodyPr lIns="0" tIns="0" rIns="0" bIns="0" rtlCol="0" anchor="t">
            <a:spAutoFit/>
          </a:bodyPr>
          <a:lstStyle/>
          <a:p>
            <a:pPr algn="ctr">
              <a:lnSpc>
                <a:spcPts val="2514"/>
              </a:lnSpc>
            </a:pPr>
            <a:r>
              <a:rPr lang="en-US" sz="2095" dirty="0">
                <a:solidFill>
                  <a:srgbClr val="0E243C"/>
                </a:solidFill>
                <a:latin typeface="Inter"/>
                <a:ea typeface="Inter"/>
                <a:cs typeface="Inter"/>
                <a:sym typeface="Inter"/>
              </a:rPr>
              <a:t>This is the </a:t>
            </a:r>
          </a:p>
          <a:p>
            <a:pPr algn="ctr">
              <a:lnSpc>
                <a:spcPts val="2514"/>
              </a:lnSpc>
            </a:pPr>
            <a:r>
              <a:rPr lang="en-US" sz="2095" b="1" i="1" dirty="0">
                <a:solidFill>
                  <a:srgbClr val="CC0000"/>
                </a:solidFill>
                <a:latin typeface="Inter Bold Italics"/>
                <a:ea typeface="Inter Bold Italics"/>
                <a:cs typeface="Inter Bold Italics"/>
                <a:sym typeface="Inter Bold Italics"/>
              </a:rPr>
              <a:t>PRIMARY</a:t>
            </a:r>
            <a:r>
              <a:rPr lang="en-US" sz="2095" b="1" dirty="0">
                <a:solidFill>
                  <a:srgbClr val="0E243C"/>
                </a:solidFill>
                <a:latin typeface="Inter Bold"/>
                <a:ea typeface="Inter Bold"/>
                <a:cs typeface="Inter Bold"/>
                <a:sym typeface="Inter Bold"/>
              </a:rPr>
              <a:t> </a:t>
            </a:r>
            <a:r>
              <a:rPr lang="en-US" sz="2095" dirty="0">
                <a:solidFill>
                  <a:srgbClr val="0E243C"/>
                </a:solidFill>
                <a:latin typeface="Inter"/>
                <a:ea typeface="Inter"/>
                <a:cs typeface="Inter"/>
                <a:sym typeface="Inter"/>
              </a:rPr>
              <a:t>classification; e.g.:</a:t>
            </a:r>
          </a:p>
        </p:txBody>
      </p:sp>
      <p:sp>
        <p:nvSpPr>
          <p:cNvPr id="8" name="TextBox 8"/>
          <p:cNvSpPr txBox="1"/>
          <p:nvPr/>
        </p:nvSpPr>
        <p:spPr>
          <a:xfrm>
            <a:off x="14532610" y="4119423"/>
            <a:ext cx="3419045" cy="1282402"/>
          </a:xfrm>
          <a:prstGeom prst="rect">
            <a:avLst/>
          </a:prstGeom>
        </p:spPr>
        <p:txBody>
          <a:bodyPr wrap="square" lIns="0" tIns="0" rIns="0" bIns="0" rtlCol="0" anchor="t">
            <a:spAutoFit/>
          </a:bodyPr>
          <a:lstStyle/>
          <a:p>
            <a:pPr algn="l">
              <a:lnSpc>
                <a:spcPts val="2514"/>
              </a:lnSpc>
            </a:pPr>
            <a:r>
              <a:rPr lang="en-US" sz="2095" dirty="0">
                <a:solidFill>
                  <a:srgbClr val="0E243C"/>
                </a:solidFill>
                <a:latin typeface="Inter"/>
                <a:ea typeface="Inter"/>
                <a:cs typeface="Inter"/>
                <a:sym typeface="Inter"/>
              </a:rPr>
              <a:t>These are the </a:t>
            </a:r>
            <a:r>
              <a:rPr lang="en-US" sz="2095" b="1" dirty="0">
                <a:solidFill>
                  <a:srgbClr val="CC0000"/>
                </a:solidFill>
                <a:latin typeface="Inter Bold"/>
                <a:ea typeface="Inter Bold"/>
                <a:cs typeface="Inter Bold"/>
                <a:sym typeface="Inter Bold"/>
              </a:rPr>
              <a:t>subclassifications </a:t>
            </a:r>
            <a:r>
              <a:rPr lang="en-US" sz="2095" dirty="0">
                <a:solidFill>
                  <a:srgbClr val="0E243C"/>
                </a:solidFill>
                <a:latin typeface="Inter"/>
                <a:ea typeface="Inter"/>
                <a:cs typeface="Inter"/>
                <a:sym typeface="Inter"/>
              </a:rPr>
              <a:t>for the </a:t>
            </a:r>
            <a:r>
              <a:rPr lang="en-US" sz="2095" i="1" dirty="0">
                <a:solidFill>
                  <a:srgbClr val="0E243C"/>
                </a:solidFill>
                <a:latin typeface="Inter Italics"/>
                <a:ea typeface="Inter Italics"/>
                <a:cs typeface="Inter Italics"/>
                <a:sym typeface="Inter Italics"/>
              </a:rPr>
              <a:t>A General Engineering</a:t>
            </a:r>
            <a:r>
              <a:rPr lang="en-US" sz="2095" dirty="0">
                <a:solidFill>
                  <a:srgbClr val="0E243C"/>
                </a:solidFill>
                <a:latin typeface="Inter"/>
                <a:ea typeface="Inter"/>
                <a:cs typeface="Inter"/>
                <a:sym typeface="Inter"/>
              </a:rPr>
              <a:t> classification.</a:t>
            </a:r>
          </a:p>
        </p:txBody>
      </p:sp>
      <p:sp>
        <p:nvSpPr>
          <p:cNvPr id="9" name="TextBox 9"/>
          <p:cNvSpPr txBox="1"/>
          <p:nvPr/>
        </p:nvSpPr>
        <p:spPr>
          <a:xfrm>
            <a:off x="14555195" y="6556134"/>
            <a:ext cx="3123205" cy="1266825"/>
          </a:xfrm>
          <a:prstGeom prst="rect">
            <a:avLst/>
          </a:prstGeom>
        </p:spPr>
        <p:txBody>
          <a:bodyPr lIns="0" tIns="0" rIns="0" bIns="0" rtlCol="0" anchor="t">
            <a:spAutoFit/>
          </a:bodyPr>
          <a:lstStyle/>
          <a:p>
            <a:pPr algn="l">
              <a:lnSpc>
                <a:spcPts val="2520"/>
              </a:lnSpc>
            </a:pPr>
            <a:r>
              <a:rPr lang="en-US" sz="2100" dirty="0">
                <a:solidFill>
                  <a:srgbClr val="0E243C"/>
                </a:solidFill>
                <a:latin typeface="Inter"/>
                <a:ea typeface="Inter"/>
                <a:cs typeface="Inter"/>
                <a:sym typeface="Inter"/>
              </a:rPr>
              <a:t>They provide limited scopes of work based on the subclassification license.</a:t>
            </a:r>
          </a:p>
        </p:txBody>
      </p:sp>
      <p:sp>
        <p:nvSpPr>
          <p:cNvPr id="10" name="TextBox 10"/>
          <p:cNvSpPr txBox="1"/>
          <p:nvPr/>
        </p:nvSpPr>
        <p:spPr>
          <a:xfrm>
            <a:off x="6069062" y="9563100"/>
            <a:ext cx="6149876" cy="405765"/>
          </a:xfrm>
          <a:prstGeom prst="rect">
            <a:avLst/>
          </a:prstGeom>
        </p:spPr>
        <p:txBody>
          <a:bodyPr wrap="square" lIns="0" tIns="0" rIns="0" bIns="0" rtlCol="0" anchor="t">
            <a:spAutoFit/>
          </a:bodyPr>
          <a:lstStyle/>
          <a:p>
            <a:pPr algn="l">
              <a:lnSpc>
                <a:spcPts val="3359"/>
              </a:lnSpc>
            </a:pPr>
            <a:r>
              <a:rPr lang="en-US" sz="2399" u="sng" dirty="0">
                <a:solidFill>
                  <a:srgbClr val="004AAD"/>
                </a:solidFill>
                <a:latin typeface="Inter"/>
                <a:ea typeface="Inter"/>
                <a:cs typeface="Inter"/>
                <a:sym typeface="Inter"/>
                <a:hlinkClick r:id="rId12" tooltip="https://www.leg.state.nv.us/nac/nac-624.html#NAC624Sec140"/>
              </a:rPr>
              <a:t>https://www.leg.state.nv.us/nac/nac-624</a:t>
            </a:r>
          </a:p>
        </p:txBody>
      </p:sp>
      <p:grpSp>
        <p:nvGrpSpPr>
          <p:cNvPr id="11" name="Group 11"/>
          <p:cNvGrpSpPr/>
          <p:nvPr/>
        </p:nvGrpSpPr>
        <p:grpSpPr>
          <a:xfrm>
            <a:off x="248021" y="134379"/>
            <a:ext cx="10484337" cy="1304925"/>
            <a:chOff x="0" y="0"/>
            <a:chExt cx="13979117" cy="1739900"/>
          </a:xfrm>
        </p:grpSpPr>
        <p:sp>
          <p:nvSpPr>
            <p:cNvPr id="12" name="TextBox 12"/>
            <p:cNvSpPr txBox="1"/>
            <p:nvPr/>
          </p:nvSpPr>
          <p:spPr>
            <a:xfrm>
              <a:off x="0" y="0"/>
              <a:ext cx="4594838" cy="1739900"/>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LICENSE</a:t>
              </a:r>
            </a:p>
          </p:txBody>
        </p:sp>
        <p:sp>
          <p:nvSpPr>
            <p:cNvPr id="13" name="TextBox 13"/>
            <p:cNvSpPr txBox="1"/>
            <p:nvPr/>
          </p:nvSpPr>
          <p:spPr>
            <a:xfrm>
              <a:off x="4719104" y="0"/>
              <a:ext cx="9260012" cy="1739900"/>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CLASSIFICATION</a:t>
              </a:r>
            </a:p>
          </p:txBody>
        </p:sp>
      </p:grpSp>
      <p:sp>
        <p:nvSpPr>
          <p:cNvPr id="14" name="TextBox 14"/>
          <p:cNvSpPr txBox="1"/>
          <p:nvPr/>
        </p:nvSpPr>
        <p:spPr>
          <a:xfrm>
            <a:off x="-6033" y="5821629"/>
            <a:ext cx="3779047" cy="323850"/>
          </a:xfrm>
          <a:prstGeom prst="rect">
            <a:avLst/>
          </a:prstGeom>
        </p:spPr>
        <p:txBody>
          <a:bodyPr lIns="0" tIns="0" rIns="0" bIns="0" rtlCol="0" anchor="t">
            <a:spAutoFit/>
          </a:bodyPr>
          <a:lstStyle/>
          <a:p>
            <a:pPr algn="ctr">
              <a:lnSpc>
                <a:spcPts val="2514"/>
              </a:lnSpc>
            </a:pPr>
            <a:r>
              <a:rPr lang="en-US" sz="2095" b="1" i="1" dirty="0">
                <a:solidFill>
                  <a:srgbClr val="0E243C"/>
                </a:solidFill>
                <a:latin typeface="Inter Bold Italics"/>
                <a:ea typeface="Inter Bold Italics"/>
                <a:cs typeface="Inter Bold Italics"/>
                <a:sym typeface="Inter Bold Italics"/>
              </a:rPr>
              <a:t>A: General Engineering.</a:t>
            </a:r>
          </a:p>
        </p:txBody>
      </p:sp>
      <p:grpSp>
        <p:nvGrpSpPr>
          <p:cNvPr id="15" name="Group 15"/>
          <p:cNvGrpSpPr/>
          <p:nvPr/>
        </p:nvGrpSpPr>
        <p:grpSpPr>
          <a:xfrm>
            <a:off x="16242133" y="8309219"/>
            <a:ext cx="2045867" cy="1977781"/>
            <a:chOff x="0" y="0"/>
            <a:chExt cx="2727823" cy="2637041"/>
          </a:xfrm>
        </p:grpSpPr>
        <p:sp>
          <p:nvSpPr>
            <p:cNvPr id="16" name="Freeform 1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3"/>
              <a:stretch>
                <a:fillRect t="-1721" b="-1721"/>
              </a:stretch>
            </a:blipFill>
          </p:spPr>
          <p:txBody>
            <a:bodyPr/>
            <a:lstStyle/>
            <a:p>
              <a:endParaRPr lang="en-US" dirty="0"/>
            </a:p>
          </p:txBody>
        </p:sp>
        <p:sp>
          <p:nvSpPr>
            <p:cNvPr id="17" name="TextBox 17"/>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7</a:t>
              </a:r>
            </a:p>
          </p:txBody>
        </p:sp>
      </p:grpSp>
      <p:pic>
        <p:nvPicPr>
          <p:cNvPr id="41" name="Audio 40">
            <a:extLst>
              <a:ext uri="{FF2B5EF4-FFF2-40B4-BE49-F238E27FC236}">
                <a16:creationId xmlns:a16="http://schemas.microsoft.com/office/drawing/2014/main" id="{62B4EEC7-CA20-1CE5-099D-2A41719B29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322800" y="9321800"/>
            <a:ext cx="812800" cy="812800"/>
          </a:xfrm>
          <a:prstGeom prst="rect">
            <a:avLst/>
          </a:prstGeom>
        </p:spPr>
      </p:pic>
    </p:spTree>
  </p:cSld>
  <p:clrMapOvr>
    <a:masterClrMapping/>
  </p:clrMapOvr>
  <p:transition advClick="0" advTm="8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a:off x="-9255104" y="-1202234"/>
            <a:ext cx="21288901" cy="6785837"/>
          </a:xfrm>
          <a:custGeom>
            <a:avLst/>
            <a:gdLst/>
            <a:ahLst/>
            <a:cxnLst/>
            <a:rect l="l" t="t" r="r" b="b"/>
            <a:pathLst>
              <a:path w="21288901" h="6785837">
                <a:moveTo>
                  <a:pt x="0" y="0"/>
                </a:moveTo>
                <a:lnTo>
                  <a:pt x="21288901" y="0"/>
                </a:lnTo>
                <a:lnTo>
                  <a:pt x="21288901" y="6785838"/>
                </a:lnTo>
                <a:lnTo>
                  <a:pt x="0" y="6785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Freeform 3"/>
          <p:cNvSpPr/>
          <p:nvPr/>
        </p:nvSpPr>
        <p:spPr>
          <a:xfrm rot="426431" flipH="1">
            <a:off x="12455306" y="1716539"/>
            <a:ext cx="2278505" cy="730071"/>
          </a:xfrm>
          <a:custGeom>
            <a:avLst/>
            <a:gdLst/>
            <a:ahLst/>
            <a:cxnLst/>
            <a:rect l="l" t="t" r="r" b="b"/>
            <a:pathLst>
              <a:path w="2278505" h="730071">
                <a:moveTo>
                  <a:pt x="2278505" y="0"/>
                </a:moveTo>
                <a:lnTo>
                  <a:pt x="0" y="0"/>
                </a:lnTo>
                <a:lnTo>
                  <a:pt x="0" y="730070"/>
                </a:lnTo>
                <a:lnTo>
                  <a:pt x="2278505" y="730070"/>
                </a:lnTo>
                <a:lnTo>
                  <a:pt x="2278505"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nvGrpSpPr>
          <p:cNvPr id="4" name="Group 4"/>
          <p:cNvGrpSpPr/>
          <p:nvPr/>
        </p:nvGrpSpPr>
        <p:grpSpPr>
          <a:xfrm>
            <a:off x="2594720" y="2010437"/>
            <a:ext cx="9709822" cy="6266126"/>
            <a:chOff x="0" y="0"/>
            <a:chExt cx="12946429" cy="8354835"/>
          </a:xfrm>
        </p:grpSpPr>
        <p:sp>
          <p:nvSpPr>
            <p:cNvPr id="5" name="Freeform 5"/>
            <p:cNvSpPr/>
            <p:nvPr/>
          </p:nvSpPr>
          <p:spPr>
            <a:xfrm>
              <a:off x="0" y="0"/>
              <a:ext cx="12946429" cy="1371269"/>
            </a:xfrm>
            <a:custGeom>
              <a:avLst/>
              <a:gdLst/>
              <a:ahLst/>
              <a:cxnLst/>
              <a:rect l="l" t="t" r="r" b="b"/>
              <a:pathLst>
                <a:path w="12946429" h="1371269">
                  <a:moveTo>
                    <a:pt x="0" y="0"/>
                  </a:moveTo>
                  <a:lnTo>
                    <a:pt x="12946429" y="0"/>
                  </a:lnTo>
                  <a:lnTo>
                    <a:pt x="12946429" y="1371269"/>
                  </a:lnTo>
                  <a:lnTo>
                    <a:pt x="0" y="1371269"/>
                  </a:lnTo>
                  <a:lnTo>
                    <a:pt x="0" y="0"/>
                  </a:lnTo>
                  <a:close/>
                </a:path>
              </a:pathLst>
            </a:custGeom>
            <a:blipFill>
              <a:blip r:embed="rId9">
                <a:alphaModFix amt="43999"/>
              </a:blip>
              <a:stretch>
                <a:fillRect l="-12886" r="-47786" b="-700193"/>
              </a:stretch>
            </a:blipFill>
          </p:spPr>
          <p:txBody>
            <a:bodyPr/>
            <a:lstStyle/>
            <a:p>
              <a:endParaRPr lang="en-US" dirty="0"/>
            </a:p>
          </p:txBody>
        </p:sp>
        <p:sp>
          <p:nvSpPr>
            <p:cNvPr id="6" name="Freeform 6"/>
            <p:cNvSpPr/>
            <p:nvPr/>
          </p:nvSpPr>
          <p:spPr>
            <a:xfrm>
              <a:off x="0" y="1371269"/>
              <a:ext cx="12946429" cy="6983566"/>
            </a:xfrm>
            <a:custGeom>
              <a:avLst/>
              <a:gdLst/>
              <a:ahLst/>
              <a:cxnLst/>
              <a:rect l="l" t="t" r="r" b="b"/>
              <a:pathLst>
                <a:path w="12946429" h="6983566">
                  <a:moveTo>
                    <a:pt x="0" y="0"/>
                  </a:moveTo>
                  <a:lnTo>
                    <a:pt x="12946429" y="0"/>
                  </a:lnTo>
                  <a:lnTo>
                    <a:pt x="12946429" y="6983566"/>
                  </a:lnTo>
                  <a:lnTo>
                    <a:pt x="0" y="6983566"/>
                  </a:lnTo>
                  <a:lnTo>
                    <a:pt x="0" y="0"/>
                  </a:lnTo>
                  <a:close/>
                </a:path>
              </a:pathLst>
            </a:custGeom>
            <a:blipFill>
              <a:blip r:embed="rId10"/>
              <a:stretch>
                <a:fillRect t="-19641" r="-31541" b="-21863"/>
              </a:stretch>
            </a:blipFill>
            <a:ln w="38100" cap="sq">
              <a:solidFill>
                <a:srgbClr val="0E243C"/>
              </a:solidFill>
              <a:prstDash val="solid"/>
              <a:miter/>
            </a:ln>
          </p:spPr>
          <p:txBody>
            <a:bodyPr/>
            <a:lstStyle/>
            <a:p>
              <a:endParaRPr lang="en-US" dirty="0"/>
            </a:p>
          </p:txBody>
        </p:sp>
        <p:sp>
          <p:nvSpPr>
            <p:cNvPr id="7" name="Freeform 7"/>
            <p:cNvSpPr/>
            <p:nvPr/>
          </p:nvSpPr>
          <p:spPr>
            <a:xfrm>
              <a:off x="0" y="21498"/>
              <a:ext cx="12946429" cy="1371269"/>
            </a:xfrm>
            <a:custGeom>
              <a:avLst/>
              <a:gdLst/>
              <a:ahLst/>
              <a:cxnLst/>
              <a:rect l="l" t="t" r="r" b="b"/>
              <a:pathLst>
                <a:path w="12946429" h="1371269">
                  <a:moveTo>
                    <a:pt x="0" y="0"/>
                  </a:moveTo>
                  <a:lnTo>
                    <a:pt x="12946429" y="0"/>
                  </a:lnTo>
                  <a:lnTo>
                    <a:pt x="12946429" y="1371269"/>
                  </a:lnTo>
                  <a:lnTo>
                    <a:pt x="0" y="1371269"/>
                  </a:lnTo>
                  <a:lnTo>
                    <a:pt x="0" y="0"/>
                  </a:lnTo>
                  <a:close/>
                </a:path>
              </a:pathLst>
            </a:custGeom>
            <a:blipFill>
              <a:blip r:embed="rId10"/>
              <a:stretch>
                <a:fillRect t="-32" r="-31541" b="-620622"/>
              </a:stretch>
            </a:blipFill>
            <a:ln w="38100" cap="sq">
              <a:solidFill>
                <a:srgbClr val="0E243C"/>
              </a:solidFill>
              <a:prstDash val="solid"/>
              <a:miter/>
            </a:ln>
          </p:spPr>
          <p:txBody>
            <a:bodyPr/>
            <a:lstStyle/>
            <a:p>
              <a:endParaRPr lang="en-US" dirty="0"/>
            </a:p>
          </p:txBody>
        </p:sp>
      </p:grpSp>
      <p:grpSp>
        <p:nvGrpSpPr>
          <p:cNvPr id="8" name="Group 8"/>
          <p:cNvGrpSpPr/>
          <p:nvPr/>
        </p:nvGrpSpPr>
        <p:grpSpPr>
          <a:xfrm>
            <a:off x="12515638" y="4124635"/>
            <a:ext cx="5851824" cy="2695575"/>
            <a:chOff x="0" y="0"/>
            <a:chExt cx="7802432" cy="3594100"/>
          </a:xfrm>
        </p:grpSpPr>
        <p:sp>
          <p:nvSpPr>
            <p:cNvPr id="9" name="Freeform 9"/>
            <p:cNvSpPr/>
            <p:nvPr/>
          </p:nvSpPr>
          <p:spPr>
            <a:xfrm>
              <a:off x="0" y="2730500"/>
              <a:ext cx="236673" cy="259724"/>
            </a:xfrm>
            <a:custGeom>
              <a:avLst/>
              <a:gdLst/>
              <a:ahLst/>
              <a:cxnLst/>
              <a:rect l="l" t="t" r="r" b="b"/>
              <a:pathLst>
                <a:path w="236673" h="259724">
                  <a:moveTo>
                    <a:pt x="0" y="0"/>
                  </a:moveTo>
                  <a:lnTo>
                    <a:pt x="236673" y="0"/>
                  </a:lnTo>
                  <a:lnTo>
                    <a:pt x="236673" y="259724"/>
                  </a:lnTo>
                  <a:lnTo>
                    <a:pt x="0" y="2597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0" name="TextBox 10"/>
            <p:cNvSpPr txBox="1"/>
            <p:nvPr/>
          </p:nvSpPr>
          <p:spPr>
            <a:xfrm>
              <a:off x="312873" y="2628900"/>
              <a:ext cx="7489559" cy="965200"/>
            </a:xfrm>
            <a:prstGeom prst="rect">
              <a:avLst/>
            </a:prstGeom>
          </p:spPr>
          <p:txBody>
            <a:bodyPr lIns="0" tIns="0" rIns="0" bIns="0" rtlCol="0" anchor="t">
              <a:spAutoFit/>
            </a:bodyPr>
            <a:lstStyle/>
            <a:p>
              <a:pPr algn="l">
                <a:lnSpc>
                  <a:spcPts val="2879"/>
                </a:lnSpc>
              </a:pPr>
              <a:r>
                <a:rPr lang="en-US" sz="2400" dirty="0">
                  <a:solidFill>
                    <a:srgbClr val="0E243C"/>
                  </a:solidFill>
                  <a:latin typeface="Inter"/>
                  <a:ea typeface="Inter"/>
                  <a:cs typeface="Inter"/>
                  <a:sym typeface="Inter"/>
                </a:rPr>
                <a:t>All work under this classification can be performed.</a:t>
              </a:r>
            </a:p>
          </p:txBody>
        </p:sp>
        <p:sp>
          <p:nvSpPr>
            <p:cNvPr id="11" name="TextBox 11"/>
            <p:cNvSpPr txBox="1"/>
            <p:nvPr/>
          </p:nvSpPr>
          <p:spPr>
            <a:xfrm>
              <a:off x="0" y="0"/>
              <a:ext cx="6694114" cy="965200"/>
            </a:xfrm>
            <a:prstGeom prst="rect">
              <a:avLst/>
            </a:prstGeom>
          </p:spPr>
          <p:txBody>
            <a:bodyPr lIns="0" tIns="0" rIns="0" bIns="0" rtlCol="0" anchor="t">
              <a:spAutoFit/>
            </a:bodyPr>
            <a:lstStyle/>
            <a:p>
              <a:pPr algn="l">
                <a:lnSpc>
                  <a:spcPts val="2879"/>
                </a:lnSpc>
              </a:pPr>
              <a:r>
                <a:rPr lang="en-US" sz="2400" dirty="0">
                  <a:solidFill>
                    <a:srgbClr val="0E243C"/>
                  </a:solidFill>
                  <a:latin typeface="Inter"/>
                  <a:ea typeface="Inter"/>
                  <a:cs typeface="Inter"/>
                  <a:sym typeface="Inter"/>
                </a:rPr>
                <a:t>The </a:t>
              </a:r>
              <a:r>
                <a:rPr lang="en-US" sz="2400" b="1" dirty="0">
                  <a:solidFill>
                    <a:srgbClr val="0E243C"/>
                  </a:solidFill>
                  <a:latin typeface="Inter Bold"/>
                  <a:ea typeface="Inter Bold"/>
                  <a:cs typeface="Inter Bold"/>
                  <a:sym typeface="Inter Bold"/>
                </a:rPr>
                <a:t>PRIMARY </a:t>
              </a:r>
              <a:r>
                <a:rPr lang="en-US" sz="2400" dirty="0">
                  <a:solidFill>
                    <a:srgbClr val="0E243C"/>
                  </a:solidFill>
                  <a:latin typeface="Inter"/>
                  <a:ea typeface="Inter"/>
                  <a:cs typeface="Inter"/>
                  <a:sym typeface="Inter"/>
                </a:rPr>
                <a:t>classification is the bold header; e.g.:</a:t>
              </a:r>
            </a:p>
          </p:txBody>
        </p:sp>
        <p:sp>
          <p:nvSpPr>
            <p:cNvPr id="12" name="TextBox 12"/>
            <p:cNvSpPr txBox="1"/>
            <p:nvPr/>
          </p:nvSpPr>
          <p:spPr>
            <a:xfrm>
              <a:off x="0" y="1193800"/>
              <a:ext cx="7167081" cy="965200"/>
            </a:xfrm>
            <a:prstGeom prst="rect">
              <a:avLst/>
            </a:prstGeom>
          </p:spPr>
          <p:txBody>
            <a:bodyPr lIns="0" tIns="0" rIns="0" bIns="0" rtlCol="0" anchor="t">
              <a:spAutoFit/>
            </a:bodyPr>
            <a:lstStyle/>
            <a:p>
              <a:pPr algn="l">
                <a:lnSpc>
                  <a:spcPts val="2879"/>
                </a:lnSpc>
              </a:pPr>
              <a:r>
                <a:rPr lang="en-US" sz="2400" b="1" dirty="0">
                  <a:solidFill>
                    <a:srgbClr val="CC0000"/>
                  </a:solidFill>
                  <a:latin typeface="Inter Bold"/>
                  <a:ea typeface="Inter Bold"/>
                  <a:cs typeface="Inter Bold"/>
                  <a:sym typeface="Inter Bold"/>
                </a:rPr>
                <a:t>C-1: Plumbing and Heating Contracting. </a:t>
              </a:r>
            </a:p>
          </p:txBody>
        </p:sp>
      </p:grpSp>
      <p:sp>
        <p:nvSpPr>
          <p:cNvPr id="13" name="TextBox 13"/>
          <p:cNvSpPr txBox="1"/>
          <p:nvPr/>
        </p:nvSpPr>
        <p:spPr>
          <a:xfrm>
            <a:off x="4185674" y="8515048"/>
            <a:ext cx="6177526" cy="405765"/>
          </a:xfrm>
          <a:prstGeom prst="rect">
            <a:avLst/>
          </a:prstGeom>
        </p:spPr>
        <p:txBody>
          <a:bodyPr wrap="square" lIns="0" tIns="0" rIns="0" bIns="0" rtlCol="0" anchor="t">
            <a:spAutoFit/>
          </a:bodyPr>
          <a:lstStyle/>
          <a:p>
            <a:pPr algn="l">
              <a:lnSpc>
                <a:spcPts val="3359"/>
              </a:lnSpc>
            </a:pPr>
            <a:r>
              <a:rPr lang="en-US" sz="2399" u="sng" dirty="0">
                <a:solidFill>
                  <a:srgbClr val="004AAD"/>
                </a:solidFill>
                <a:latin typeface="Inter"/>
                <a:ea typeface="Inter"/>
                <a:cs typeface="Inter"/>
                <a:sym typeface="Inter"/>
                <a:hlinkClick r:id="rId13" tooltip="https://www.leg.state.nv.us/nac/nac-624.html#NAC624Sec140"/>
              </a:rPr>
              <a:t>https://www.leg.state.nv.us/nac/nac-624</a:t>
            </a:r>
          </a:p>
        </p:txBody>
      </p:sp>
      <p:sp>
        <p:nvSpPr>
          <p:cNvPr id="14" name="TextBox 14"/>
          <p:cNvSpPr txBox="1"/>
          <p:nvPr/>
        </p:nvSpPr>
        <p:spPr>
          <a:xfrm>
            <a:off x="12515638" y="2670485"/>
            <a:ext cx="5375311" cy="723900"/>
          </a:xfrm>
          <a:prstGeom prst="rect">
            <a:avLst/>
          </a:prstGeom>
        </p:spPr>
        <p:txBody>
          <a:bodyPr lIns="0" tIns="0" rIns="0" bIns="0" rtlCol="0" anchor="t">
            <a:spAutoFit/>
          </a:bodyPr>
          <a:lstStyle/>
          <a:p>
            <a:pPr algn="l">
              <a:lnSpc>
                <a:spcPts val="2874"/>
              </a:lnSpc>
            </a:pPr>
            <a:r>
              <a:rPr lang="en-US" sz="2395" b="1" dirty="0">
                <a:solidFill>
                  <a:srgbClr val="0E243C"/>
                </a:solidFill>
                <a:latin typeface="Inter Bold"/>
                <a:ea typeface="Inter Bold"/>
                <a:cs typeface="Inter Bold"/>
                <a:sym typeface="Inter Bold"/>
              </a:rPr>
              <a:t>The C Classifications are all </a:t>
            </a:r>
            <a:r>
              <a:rPr lang="en-US" sz="2395" b="1" i="1" dirty="0">
                <a:solidFill>
                  <a:srgbClr val="0E243C"/>
                </a:solidFill>
                <a:latin typeface="Inter Bold Italics"/>
                <a:ea typeface="Inter Bold Italics"/>
                <a:cs typeface="Inter Bold Italics"/>
                <a:sym typeface="Inter Bold Italics"/>
              </a:rPr>
              <a:t>specialty trades</a:t>
            </a:r>
            <a:r>
              <a:rPr lang="en-US" sz="2395" b="1" dirty="0">
                <a:solidFill>
                  <a:srgbClr val="0E243C"/>
                </a:solidFill>
                <a:latin typeface="Inter Bold"/>
                <a:ea typeface="Inter Bold"/>
                <a:cs typeface="Inter Bold"/>
                <a:sym typeface="Inter Bold"/>
              </a:rPr>
              <a:t>.</a:t>
            </a:r>
          </a:p>
        </p:txBody>
      </p:sp>
      <p:sp>
        <p:nvSpPr>
          <p:cNvPr id="15" name="TextBox 15"/>
          <p:cNvSpPr txBox="1"/>
          <p:nvPr/>
        </p:nvSpPr>
        <p:spPr>
          <a:xfrm>
            <a:off x="2594720" y="187293"/>
            <a:ext cx="108428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LICENSE CLASSIFICATION</a:t>
            </a:r>
          </a:p>
        </p:txBody>
      </p:sp>
      <p:grpSp>
        <p:nvGrpSpPr>
          <p:cNvPr id="16" name="Group 16"/>
          <p:cNvGrpSpPr/>
          <p:nvPr/>
        </p:nvGrpSpPr>
        <p:grpSpPr>
          <a:xfrm>
            <a:off x="16242133" y="8309219"/>
            <a:ext cx="2045867" cy="1977781"/>
            <a:chOff x="0" y="0"/>
            <a:chExt cx="2727823" cy="2637041"/>
          </a:xfrm>
        </p:grpSpPr>
        <p:sp>
          <p:nvSpPr>
            <p:cNvPr id="17" name="Freeform 17"/>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4"/>
              <a:stretch>
                <a:fillRect t="-1721" b="-1721"/>
              </a:stretch>
            </a:blipFill>
          </p:spPr>
          <p:txBody>
            <a:bodyPr/>
            <a:lstStyle/>
            <a:p>
              <a:endParaRPr lang="en-US" dirty="0"/>
            </a:p>
          </p:txBody>
        </p:sp>
        <p:sp>
          <p:nvSpPr>
            <p:cNvPr id="18" name="TextBox 18"/>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8</a:t>
              </a:r>
            </a:p>
          </p:txBody>
        </p:sp>
      </p:grpSp>
      <p:pic>
        <p:nvPicPr>
          <p:cNvPr id="162" name="Audio 161">
            <a:extLst>
              <a:ext uri="{FF2B5EF4-FFF2-40B4-BE49-F238E27FC236}">
                <a16:creationId xmlns:a16="http://schemas.microsoft.com/office/drawing/2014/main" id="{DA69E2FC-3FEC-0555-4513-02A63CFE2B6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322800" y="9321800"/>
            <a:ext cx="812800" cy="812800"/>
          </a:xfrm>
          <a:prstGeom prst="rect">
            <a:avLst/>
          </a:prstGeom>
        </p:spPr>
      </p:pic>
    </p:spTree>
  </p:cSld>
  <p:clrMapOvr>
    <a:masterClrMapping/>
  </p:clrMapOvr>
  <p:transition advClick="0" advTm="125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426431" flipH="1">
            <a:off x="12455306" y="1716539"/>
            <a:ext cx="2278505" cy="730071"/>
          </a:xfrm>
          <a:custGeom>
            <a:avLst/>
            <a:gdLst/>
            <a:ahLst/>
            <a:cxnLst/>
            <a:rect l="l" t="t" r="r" b="b"/>
            <a:pathLst>
              <a:path w="2278505" h="730071">
                <a:moveTo>
                  <a:pt x="2278505" y="0"/>
                </a:moveTo>
                <a:lnTo>
                  <a:pt x="0" y="0"/>
                </a:lnTo>
                <a:lnTo>
                  <a:pt x="0" y="730070"/>
                </a:lnTo>
                <a:lnTo>
                  <a:pt x="2278505" y="730070"/>
                </a:lnTo>
                <a:lnTo>
                  <a:pt x="227850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3" name="Group 3"/>
          <p:cNvGrpSpPr/>
          <p:nvPr/>
        </p:nvGrpSpPr>
        <p:grpSpPr>
          <a:xfrm>
            <a:off x="2594720" y="2010437"/>
            <a:ext cx="9709822" cy="6266126"/>
            <a:chOff x="0" y="0"/>
            <a:chExt cx="12946429" cy="8354835"/>
          </a:xfrm>
        </p:grpSpPr>
        <p:sp>
          <p:nvSpPr>
            <p:cNvPr id="4" name="Freeform 4"/>
            <p:cNvSpPr/>
            <p:nvPr/>
          </p:nvSpPr>
          <p:spPr>
            <a:xfrm>
              <a:off x="0" y="1371269"/>
              <a:ext cx="12946429" cy="6983566"/>
            </a:xfrm>
            <a:custGeom>
              <a:avLst/>
              <a:gdLst/>
              <a:ahLst/>
              <a:cxnLst/>
              <a:rect l="l" t="t" r="r" b="b"/>
              <a:pathLst>
                <a:path w="12946429" h="6983566">
                  <a:moveTo>
                    <a:pt x="0" y="0"/>
                  </a:moveTo>
                  <a:lnTo>
                    <a:pt x="12946429" y="0"/>
                  </a:lnTo>
                  <a:lnTo>
                    <a:pt x="12946429" y="6983566"/>
                  </a:lnTo>
                  <a:lnTo>
                    <a:pt x="0" y="6983566"/>
                  </a:lnTo>
                  <a:lnTo>
                    <a:pt x="0" y="0"/>
                  </a:lnTo>
                  <a:close/>
                </a:path>
              </a:pathLst>
            </a:custGeom>
            <a:blipFill>
              <a:blip r:embed="rId7">
                <a:alphaModFix amt="43999"/>
              </a:blip>
              <a:stretch>
                <a:fillRect l="-12886" r="-47786" b="-57123"/>
              </a:stretch>
            </a:blipFill>
          </p:spPr>
          <p:txBody>
            <a:bodyPr/>
            <a:lstStyle/>
            <a:p>
              <a:endParaRPr lang="en-US" dirty="0"/>
            </a:p>
          </p:txBody>
        </p:sp>
        <p:sp>
          <p:nvSpPr>
            <p:cNvPr id="5" name="Freeform 5"/>
            <p:cNvSpPr/>
            <p:nvPr/>
          </p:nvSpPr>
          <p:spPr>
            <a:xfrm>
              <a:off x="0" y="0"/>
              <a:ext cx="12946429" cy="1371269"/>
            </a:xfrm>
            <a:custGeom>
              <a:avLst/>
              <a:gdLst/>
              <a:ahLst/>
              <a:cxnLst/>
              <a:rect l="l" t="t" r="r" b="b"/>
              <a:pathLst>
                <a:path w="12946429" h="1371269">
                  <a:moveTo>
                    <a:pt x="0" y="0"/>
                  </a:moveTo>
                  <a:lnTo>
                    <a:pt x="12946429" y="0"/>
                  </a:lnTo>
                  <a:lnTo>
                    <a:pt x="12946429" y="1371269"/>
                  </a:lnTo>
                  <a:lnTo>
                    <a:pt x="0" y="1371269"/>
                  </a:lnTo>
                  <a:lnTo>
                    <a:pt x="0" y="0"/>
                  </a:lnTo>
                  <a:close/>
                </a:path>
              </a:pathLst>
            </a:custGeom>
            <a:blipFill>
              <a:blip r:embed="rId8"/>
              <a:stretch>
                <a:fillRect t="-32" r="-31541" b="-620622"/>
              </a:stretch>
            </a:blipFill>
            <a:ln w="38100" cap="sq">
              <a:solidFill>
                <a:srgbClr val="0E243C"/>
              </a:solidFill>
              <a:prstDash val="solid"/>
              <a:miter/>
            </a:ln>
          </p:spPr>
          <p:txBody>
            <a:bodyPr/>
            <a:lstStyle/>
            <a:p>
              <a:endParaRPr lang="en-US" dirty="0"/>
            </a:p>
          </p:txBody>
        </p:sp>
        <p:sp>
          <p:nvSpPr>
            <p:cNvPr id="6" name="Freeform 6"/>
            <p:cNvSpPr/>
            <p:nvPr/>
          </p:nvSpPr>
          <p:spPr>
            <a:xfrm>
              <a:off x="0" y="1371269"/>
              <a:ext cx="12946429" cy="6983566"/>
            </a:xfrm>
            <a:custGeom>
              <a:avLst/>
              <a:gdLst/>
              <a:ahLst/>
              <a:cxnLst/>
              <a:rect l="l" t="t" r="r" b="b"/>
              <a:pathLst>
                <a:path w="12946429" h="6983566">
                  <a:moveTo>
                    <a:pt x="0" y="0"/>
                  </a:moveTo>
                  <a:lnTo>
                    <a:pt x="12946429" y="0"/>
                  </a:lnTo>
                  <a:lnTo>
                    <a:pt x="12946429" y="6983566"/>
                  </a:lnTo>
                  <a:lnTo>
                    <a:pt x="0" y="6983566"/>
                  </a:lnTo>
                  <a:lnTo>
                    <a:pt x="0" y="0"/>
                  </a:lnTo>
                  <a:close/>
                </a:path>
              </a:pathLst>
            </a:custGeom>
            <a:blipFill>
              <a:blip r:embed="rId8"/>
              <a:stretch>
                <a:fillRect t="-19641" r="-31541" b="-21863"/>
              </a:stretch>
            </a:blipFill>
            <a:ln w="38100" cap="sq">
              <a:solidFill>
                <a:srgbClr val="0E243C"/>
              </a:solidFill>
              <a:prstDash val="solid"/>
              <a:miter/>
            </a:ln>
          </p:spPr>
          <p:txBody>
            <a:bodyPr/>
            <a:lstStyle/>
            <a:p>
              <a:endParaRPr lang="en-US" dirty="0"/>
            </a:p>
          </p:txBody>
        </p:sp>
      </p:grpSp>
      <p:grpSp>
        <p:nvGrpSpPr>
          <p:cNvPr id="7" name="Group 7"/>
          <p:cNvGrpSpPr/>
          <p:nvPr/>
        </p:nvGrpSpPr>
        <p:grpSpPr>
          <a:xfrm>
            <a:off x="12515638" y="4927910"/>
            <a:ext cx="5851824" cy="942975"/>
            <a:chOff x="0" y="0"/>
            <a:chExt cx="7802432" cy="1257300"/>
          </a:xfrm>
        </p:grpSpPr>
        <p:sp>
          <p:nvSpPr>
            <p:cNvPr id="8" name="Freeform 8"/>
            <p:cNvSpPr/>
            <p:nvPr/>
          </p:nvSpPr>
          <p:spPr>
            <a:xfrm>
              <a:off x="0" y="101600"/>
              <a:ext cx="236673" cy="259724"/>
            </a:xfrm>
            <a:custGeom>
              <a:avLst/>
              <a:gdLst/>
              <a:ahLst/>
              <a:cxnLst/>
              <a:rect l="l" t="t" r="r" b="b"/>
              <a:pathLst>
                <a:path w="236673" h="259724">
                  <a:moveTo>
                    <a:pt x="0" y="0"/>
                  </a:moveTo>
                  <a:lnTo>
                    <a:pt x="236673" y="0"/>
                  </a:lnTo>
                  <a:lnTo>
                    <a:pt x="236673" y="259724"/>
                  </a:lnTo>
                  <a:lnTo>
                    <a:pt x="0" y="2597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9" name="TextBox 9"/>
            <p:cNvSpPr txBox="1"/>
            <p:nvPr/>
          </p:nvSpPr>
          <p:spPr>
            <a:xfrm>
              <a:off x="312873" y="-9525"/>
              <a:ext cx="7489559" cy="1266825"/>
            </a:xfrm>
            <a:prstGeom prst="rect">
              <a:avLst/>
            </a:prstGeom>
          </p:spPr>
          <p:txBody>
            <a:bodyPr lIns="0" tIns="0" rIns="0" bIns="0" rtlCol="0" anchor="t">
              <a:spAutoFit/>
            </a:bodyPr>
            <a:lstStyle/>
            <a:p>
              <a:pPr algn="l">
                <a:lnSpc>
                  <a:spcPts val="2520"/>
                </a:lnSpc>
              </a:pPr>
              <a:r>
                <a:rPr lang="en-US" sz="2100" dirty="0">
                  <a:solidFill>
                    <a:srgbClr val="0E243C"/>
                  </a:solidFill>
                  <a:latin typeface="Inter"/>
                  <a:ea typeface="Inter"/>
                  <a:cs typeface="Inter"/>
                  <a:sym typeface="Inter"/>
                </a:rPr>
                <a:t>You can </a:t>
              </a:r>
              <a:r>
                <a:rPr lang="en-US" sz="2100" b="1" dirty="0">
                  <a:solidFill>
                    <a:srgbClr val="0E243C"/>
                  </a:solidFill>
                  <a:latin typeface="Inter Bold"/>
                  <a:ea typeface="Inter Bold"/>
                  <a:cs typeface="Inter Bold"/>
                  <a:sym typeface="Inter Bold"/>
                </a:rPr>
                <a:t>ONLY </a:t>
              </a:r>
              <a:r>
                <a:rPr lang="en-US" sz="2100" dirty="0">
                  <a:solidFill>
                    <a:srgbClr val="0E243C"/>
                  </a:solidFill>
                  <a:latin typeface="Inter"/>
                  <a:ea typeface="Inter"/>
                  <a:cs typeface="Inter"/>
                  <a:sym typeface="Inter"/>
                </a:rPr>
                <a:t>perform the </a:t>
              </a:r>
            </a:p>
            <a:p>
              <a:pPr algn="l">
                <a:lnSpc>
                  <a:spcPts val="2520"/>
                </a:lnSpc>
              </a:pPr>
              <a:r>
                <a:rPr lang="en-US" sz="2100" dirty="0">
                  <a:solidFill>
                    <a:srgbClr val="0E243C"/>
                  </a:solidFill>
                  <a:latin typeface="Inter"/>
                  <a:ea typeface="Inter"/>
                  <a:cs typeface="Inter"/>
                  <a:sym typeface="Inter"/>
                </a:rPr>
                <a:t>specific scope of work in the subclassification that you are applying for.</a:t>
              </a:r>
            </a:p>
          </p:txBody>
        </p:sp>
      </p:grpSp>
      <p:sp>
        <p:nvSpPr>
          <p:cNvPr id="10" name="TextBox 10"/>
          <p:cNvSpPr txBox="1"/>
          <p:nvPr/>
        </p:nvSpPr>
        <p:spPr>
          <a:xfrm>
            <a:off x="4330788" y="8418305"/>
            <a:ext cx="6184811" cy="405765"/>
          </a:xfrm>
          <a:prstGeom prst="rect">
            <a:avLst/>
          </a:prstGeom>
        </p:spPr>
        <p:txBody>
          <a:bodyPr wrap="square" lIns="0" tIns="0" rIns="0" bIns="0" rtlCol="0" anchor="t">
            <a:spAutoFit/>
          </a:bodyPr>
          <a:lstStyle/>
          <a:p>
            <a:pPr algn="l">
              <a:lnSpc>
                <a:spcPts val="3359"/>
              </a:lnSpc>
            </a:pPr>
            <a:r>
              <a:rPr lang="en-US" sz="2399" u="sng" dirty="0">
                <a:solidFill>
                  <a:srgbClr val="004AAD"/>
                </a:solidFill>
                <a:latin typeface="Inter"/>
                <a:ea typeface="Inter"/>
                <a:cs typeface="Inter"/>
                <a:sym typeface="Inter"/>
                <a:hlinkClick r:id="rId11" tooltip="https://www.leg.state.nv.us/nac/nac-624.html#NAC624Sec140"/>
              </a:rPr>
              <a:t>https://www.leg.state.nv.us/nac/nac-624</a:t>
            </a:r>
          </a:p>
        </p:txBody>
      </p:sp>
      <p:sp>
        <p:nvSpPr>
          <p:cNvPr id="11" name="TextBox 11"/>
          <p:cNvSpPr txBox="1"/>
          <p:nvPr/>
        </p:nvSpPr>
        <p:spPr>
          <a:xfrm>
            <a:off x="12515638" y="2670485"/>
            <a:ext cx="5520426" cy="2171700"/>
          </a:xfrm>
          <a:prstGeom prst="rect">
            <a:avLst/>
          </a:prstGeom>
        </p:spPr>
        <p:txBody>
          <a:bodyPr lIns="0" tIns="0" rIns="0" bIns="0" rtlCol="0" anchor="t">
            <a:spAutoFit/>
          </a:bodyPr>
          <a:lstStyle/>
          <a:p>
            <a:pPr algn="l">
              <a:lnSpc>
                <a:spcPts val="2879"/>
              </a:lnSpc>
            </a:pPr>
            <a:r>
              <a:rPr lang="en-US" sz="2400" dirty="0">
                <a:solidFill>
                  <a:srgbClr val="0E243C"/>
                </a:solidFill>
                <a:latin typeface="Inter"/>
                <a:ea typeface="Inter"/>
                <a:cs typeface="Inter"/>
                <a:sym typeface="Inter"/>
              </a:rPr>
              <a:t>The </a:t>
            </a:r>
            <a:r>
              <a:rPr lang="en-US" sz="2400" b="1" u="sng" dirty="0">
                <a:solidFill>
                  <a:srgbClr val="CC0000"/>
                </a:solidFill>
                <a:latin typeface="Inter Bold"/>
                <a:ea typeface="Inter Bold"/>
                <a:cs typeface="Inter Bold"/>
                <a:sym typeface="Inter Bold"/>
              </a:rPr>
              <a:t>subclassifications </a:t>
            </a:r>
            <a:r>
              <a:rPr lang="en-US" sz="2400" dirty="0">
                <a:solidFill>
                  <a:srgbClr val="0E243C"/>
                </a:solidFill>
                <a:latin typeface="Inter"/>
                <a:ea typeface="Inter"/>
                <a:cs typeface="Inter"/>
                <a:sym typeface="Inter"/>
              </a:rPr>
              <a:t>of the primary classification are identified as:</a:t>
            </a:r>
          </a:p>
          <a:p>
            <a:pPr algn="l">
              <a:lnSpc>
                <a:spcPts val="2879"/>
              </a:lnSpc>
            </a:pPr>
            <a:endParaRPr lang="en-US" sz="2400" dirty="0">
              <a:solidFill>
                <a:srgbClr val="0E243C"/>
              </a:solidFill>
              <a:latin typeface="Inter"/>
              <a:ea typeface="Inter"/>
              <a:cs typeface="Inter"/>
              <a:sym typeface="Inter"/>
            </a:endParaRPr>
          </a:p>
          <a:p>
            <a:pPr algn="l">
              <a:lnSpc>
                <a:spcPts val="2879"/>
              </a:lnSpc>
            </a:pPr>
            <a:r>
              <a:rPr lang="en-US" sz="2400" b="1" dirty="0">
                <a:solidFill>
                  <a:srgbClr val="CC0000"/>
                </a:solidFill>
                <a:latin typeface="Inter Bold"/>
                <a:ea typeface="Inter Bold"/>
                <a:cs typeface="Inter Bold"/>
                <a:sym typeface="Inter Bold"/>
              </a:rPr>
              <a:t>(a) BOILERS</a:t>
            </a:r>
          </a:p>
          <a:p>
            <a:pPr algn="l">
              <a:lnSpc>
                <a:spcPts val="2879"/>
              </a:lnSpc>
            </a:pPr>
            <a:r>
              <a:rPr lang="en-US" sz="2400" b="1" dirty="0">
                <a:solidFill>
                  <a:srgbClr val="CC0000"/>
                </a:solidFill>
                <a:latin typeface="Inter Bold"/>
                <a:ea typeface="Inter Bold"/>
                <a:cs typeface="Inter Bold"/>
                <a:sym typeface="Inter Bold"/>
              </a:rPr>
              <a:t>(b) FIRE SPRINKLERS ...</a:t>
            </a:r>
          </a:p>
          <a:p>
            <a:pPr algn="l">
              <a:lnSpc>
                <a:spcPts val="2879"/>
              </a:lnSpc>
            </a:pPr>
            <a:endParaRPr lang="en-US" sz="2400" b="1" dirty="0">
              <a:solidFill>
                <a:srgbClr val="CC0000"/>
              </a:solidFill>
              <a:latin typeface="Inter Bold"/>
              <a:ea typeface="Inter Bold"/>
              <a:cs typeface="Inter Bold"/>
              <a:sym typeface="Inter Bold"/>
            </a:endParaRPr>
          </a:p>
        </p:txBody>
      </p:sp>
      <p:sp>
        <p:nvSpPr>
          <p:cNvPr id="12" name="TextBox 12"/>
          <p:cNvSpPr txBox="1"/>
          <p:nvPr/>
        </p:nvSpPr>
        <p:spPr>
          <a:xfrm>
            <a:off x="2594720" y="187293"/>
            <a:ext cx="108428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LICENSE CLASSIFICATION</a:t>
            </a:r>
          </a:p>
        </p:txBody>
      </p:sp>
      <p:sp>
        <p:nvSpPr>
          <p:cNvPr id="13" name="Freeform 13"/>
          <p:cNvSpPr/>
          <p:nvPr/>
        </p:nvSpPr>
        <p:spPr>
          <a:xfrm rot="-5400000">
            <a:off x="-9255104" y="-1218358"/>
            <a:ext cx="21288901" cy="6785837"/>
          </a:xfrm>
          <a:custGeom>
            <a:avLst/>
            <a:gdLst/>
            <a:ahLst/>
            <a:cxnLst/>
            <a:rect l="l" t="t" r="r" b="b"/>
            <a:pathLst>
              <a:path w="21288901" h="6785837">
                <a:moveTo>
                  <a:pt x="0" y="0"/>
                </a:moveTo>
                <a:lnTo>
                  <a:pt x="21288901" y="0"/>
                </a:lnTo>
                <a:lnTo>
                  <a:pt x="21288901" y="6785838"/>
                </a:lnTo>
                <a:lnTo>
                  <a:pt x="0" y="67858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grpSp>
        <p:nvGrpSpPr>
          <p:cNvPr id="14" name="Group 14"/>
          <p:cNvGrpSpPr/>
          <p:nvPr/>
        </p:nvGrpSpPr>
        <p:grpSpPr>
          <a:xfrm>
            <a:off x="16242133" y="8309219"/>
            <a:ext cx="2045867" cy="1977781"/>
            <a:chOff x="0" y="0"/>
            <a:chExt cx="2727823" cy="2637041"/>
          </a:xfrm>
        </p:grpSpPr>
        <p:sp>
          <p:nvSpPr>
            <p:cNvPr id="15" name="Freeform 15"/>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4"/>
              <a:stretch>
                <a:fillRect t="-1721" b="-1721"/>
              </a:stretch>
            </a:blipFill>
          </p:spPr>
          <p:txBody>
            <a:bodyPr/>
            <a:lstStyle/>
            <a:p>
              <a:endParaRPr lang="en-US" dirty="0"/>
            </a:p>
          </p:txBody>
        </p:sp>
        <p:sp>
          <p:nvSpPr>
            <p:cNvPr id="16" name="TextBox 16"/>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dirty="0">
                  <a:solidFill>
                    <a:srgbClr val="0E243C"/>
                  </a:solidFill>
                  <a:latin typeface="Inter Bold"/>
                  <a:ea typeface="Inter Bold"/>
                  <a:cs typeface="Inter Bold"/>
                  <a:sym typeface="Inter Bold"/>
                </a:rPr>
                <a:t>9</a:t>
              </a:r>
            </a:p>
          </p:txBody>
        </p:sp>
      </p:grpSp>
      <p:pic>
        <p:nvPicPr>
          <p:cNvPr id="88" name="Audio 87">
            <a:extLst>
              <a:ext uri="{FF2B5EF4-FFF2-40B4-BE49-F238E27FC236}">
                <a16:creationId xmlns:a16="http://schemas.microsoft.com/office/drawing/2014/main" id="{A85DCDDA-B87B-5350-97A4-AEF9560574D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322800" y="9321800"/>
            <a:ext cx="812800" cy="812800"/>
          </a:xfrm>
          <a:prstGeom prst="rect">
            <a:avLst/>
          </a:prstGeom>
        </p:spPr>
      </p:pic>
    </p:spTree>
  </p:cSld>
  <p:clrMapOvr>
    <a:masterClrMapping/>
  </p:clrMapOvr>
  <p:transition advClick="0" advTm="10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21266</TotalTime>
  <Words>8115</Words>
  <Application>Microsoft Office PowerPoint</Application>
  <PresentationFormat>Custom</PresentationFormat>
  <Paragraphs>714</Paragraphs>
  <Slides>47</Slides>
  <Notes>47</Notes>
  <HiddenSlides>0</HiddenSlides>
  <MMClips>47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Oswald</vt:lpstr>
      <vt:lpstr>Arial</vt:lpstr>
      <vt:lpstr>Inter Bold</vt:lpstr>
      <vt:lpstr>Calibri</vt:lpstr>
      <vt:lpstr>Inter Bold Italics</vt:lpstr>
      <vt:lpstr>Aptos</vt:lpstr>
      <vt:lpstr>Inter</vt:lpstr>
      <vt:lpstr>Inter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Assistance Program</dc:title>
  <dc:creator>Erin Donnelly;everyone</dc:creator>
  <cp:lastModifiedBy>Erin Donnelly</cp:lastModifiedBy>
  <cp:revision>47</cp:revision>
  <dcterms:created xsi:type="dcterms:W3CDTF">2006-08-16T00:00:00Z</dcterms:created>
  <dcterms:modified xsi:type="dcterms:W3CDTF">2026-05-28T22:36:45Z</dcterms:modified>
  <dc:identifier>DAG9v-8MFHw</dc:identifier>
  <cp:contentStatus/>
</cp:coreProperties>
</file>